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mp4" ContentType="video/unknown"/>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media/image49.jpg" ContentType="image/jpeg"/>
  <Override PartName="/ppt/media/image50.jpg" ContentType="image/jpeg"/>
  <Override PartName="/ppt/notesSlides/notesSlide60.xml" ContentType="application/vnd.openxmlformats-officedocument.presentationml.notesSlide+xml"/>
  <Override PartName="/ppt/media/image53.jpg" ContentType="image/jpeg"/>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319"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9" r:id="rId54"/>
    <p:sldId id="310" r:id="rId55"/>
    <p:sldId id="322" r:id="rId56"/>
    <p:sldId id="311" r:id="rId57"/>
    <p:sldId id="312" r:id="rId58"/>
    <p:sldId id="321" r:id="rId59"/>
    <p:sldId id="324" r:id="rId60"/>
    <p:sldId id="320" r:id="rId61"/>
    <p:sldId id="323" r:id="rId62"/>
  </p:sldIdLst>
  <p:sldSz cx="16256000" cy="10160000"/>
  <p:notesSz cx="16256000" cy="10160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 uri="{2D200454-40CA-4A62-9FC3-DE9A4176ACB9}">
      <p15:notesGuideLst xmlns="" xmlns:p15="http://schemas.microsoft.com/office/powerpoint/2012/main">
        <p15:guide id="1" orient="horz" pos="3200">
          <p15:clr>
            <a:srgbClr val="A4A3A4"/>
          </p15:clr>
        </p15:guide>
        <p15:guide id="2" pos="512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258"/>
    <a:srgbClr val="DB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0" autoAdjust="0"/>
    <p:restoredTop sz="65308" autoAdjust="0"/>
  </p:normalViewPr>
  <p:slideViewPr>
    <p:cSldViewPr>
      <p:cViewPr>
        <p:scale>
          <a:sx n="41" d="100"/>
          <a:sy n="41" d="100"/>
        </p:scale>
        <p:origin x="-730" y="29"/>
      </p:cViewPr>
      <p:guideLst>
        <p:guide orient="horz" pos="2880"/>
        <p:guide pos="2160"/>
      </p:guideLst>
    </p:cSldViewPr>
  </p:slideViewPr>
  <p:notesTextViewPr>
    <p:cViewPr>
      <p:scale>
        <a:sx n="100" d="100"/>
        <a:sy n="100" d="100"/>
      </p:scale>
      <p:origin x="0" y="0"/>
    </p:cViewPr>
  </p:notesTextViewPr>
  <p:sorterViewPr>
    <p:cViewPr varScale="1">
      <p:scale>
        <a:sx n="1" d="1"/>
        <a:sy n="1" d="1"/>
      </p:scale>
      <p:origin x="0" y="-25596"/>
    </p:cViewPr>
  </p:sorterViewPr>
  <p:notesViewPr>
    <p:cSldViewPr>
      <p:cViewPr varScale="1">
        <p:scale>
          <a:sx n="47" d="100"/>
          <a:sy n="47" d="100"/>
        </p:scale>
        <p:origin x="-1372" y="-68"/>
      </p:cViewPr>
      <p:guideLst>
        <p:guide orient="horz" pos="3200"/>
        <p:guide pos="512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5095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9207500" y="0"/>
            <a:ext cx="7045325" cy="509588"/>
          </a:xfrm>
          <a:prstGeom prst="rect">
            <a:avLst/>
          </a:prstGeom>
        </p:spPr>
        <p:txBody>
          <a:bodyPr vert="horz" lIns="91440" tIns="45720" rIns="91440" bIns="45720" rtlCol="0"/>
          <a:lstStyle>
            <a:lvl1pPr algn="r">
              <a:defRPr sz="1200"/>
            </a:lvl1pPr>
          </a:lstStyle>
          <a:p>
            <a:fld id="{F503AAF4-9832-4199-A77A-00ED282689B3}" type="datetimeFigureOut">
              <a:rPr lang="en-US" smtClean="0"/>
              <a:t>3/7/2018</a:t>
            </a:fld>
            <a:endParaRPr lang="en-US" dirty="0"/>
          </a:p>
        </p:txBody>
      </p:sp>
      <p:sp>
        <p:nvSpPr>
          <p:cNvPr id="4" name="Slide Image Placeholder 3"/>
          <p:cNvSpPr>
            <a:spLocks noGrp="1" noRot="1" noChangeAspect="1"/>
          </p:cNvSpPr>
          <p:nvPr>
            <p:ph type="sldImg" idx="2"/>
          </p:nvPr>
        </p:nvSpPr>
        <p:spPr>
          <a:xfrm>
            <a:off x="5384800" y="1270000"/>
            <a:ext cx="54864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625600" y="4889500"/>
            <a:ext cx="13004800" cy="40005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650413"/>
            <a:ext cx="7043738" cy="5095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9207500" y="9650413"/>
            <a:ext cx="7045325" cy="509587"/>
          </a:xfrm>
          <a:prstGeom prst="rect">
            <a:avLst/>
          </a:prstGeom>
        </p:spPr>
        <p:txBody>
          <a:bodyPr vert="horz" lIns="91440" tIns="45720" rIns="91440" bIns="45720" rtlCol="0" anchor="b"/>
          <a:lstStyle>
            <a:lvl1pPr algn="r">
              <a:defRPr sz="1200"/>
            </a:lvl1pPr>
          </a:lstStyle>
          <a:p>
            <a:fld id="{4348556F-5514-4A36-BFA3-C9D6CB400CDC}" type="slidenum">
              <a:rPr lang="en-US" smtClean="0"/>
              <a:t>‹#›</a:t>
            </a:fld>
            <a:endParaRPr lang="en-US" dirty="0"/>
          </a:p>
        </p:txBody>
      </p:sp>
    </p:spTree>
    <p:extLst>
      <p:ext uri="{BB962C8B-B14F-4D97-AF65-F5344CB8AC3E}">
        <p14:creationId xmlns:p14="http://schemas.microsoft.com/office/powerpoint/2010/main" val="1134252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smtClean="0"/>
              <a:t> Note to instructor</a:t>
            </a:r>
            <a:r>
              <a:rPr lang="en-US" sz="1600" b="1" u="none" dirty="0" smtClean="0"/>
              <a:t>: </a:t>
            </a:r>
            <a:r>
              <a:rPr lang="en-US" sz="1600" dirty="0" smtClean="0"/>
              <a:t>This</a:t>
            </a:r>
            <a:r>
              <a:rPr lang="en-US" sz="1600" baseline="0" dirty="0" smtClean="0"/>
              <a:t> presentation includes the slide set you will need in order to deliver the didactic portion of the Bleeding Control Basic (B-Con) course as well as instructor notes to assist you with the delivery of this material.   Consider downloading and printing the “Bleeding Control Booklet” as a handout for course participants.</a:t>
            </a:r>
            <a:endParaRPr lang="en-US" sz="1600" b="1" i="1" dirty="0" smtClean="0"/>
          </a:p>
          <a:p>
            <a:endParaRPr lang="en-US" sz="16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a:t>
            </a:fld>
            <a:endParaRPr lang="en-US" dirty="0"/>
          </a:p>
        </p:txBody>
      </p:sp>
    </p:spTree>
    <p:extLst>
      <p:ext uri="{BB962C8B-B14F-4D97-AF65-F5344CB8AC3E}">
        <p14:creationId xmlns:p14="http://schemas.microsoft.com/office/powerpoint/2010/main" val="3530068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sooner the bleeding site is controlled, the better the</a:t>
            </a:r>
            <a:r>
              <a:rPr lang="en-US" sz="1200" kern="1200" baseline="0" dirty="0" smtClean="0">
                <a:solidFill>
                  <a:schemeClr val="tx1"/>
                </a:solidFill>
                <a:effectLst/>
                <a:latin typeface="+mn-lt"/>
                <a:ea typeface="+mn-ea"/>
                <a:cs typeface="+mn-cs"/>
              </a:rPr>
              <a:t> chances of survival.</a:t>
            </a:r>
          </a:p>
          <a:p>
            <a:pPr lvl="0"/>
            <a:r>
              <a:rPr lang="en-US" sz="1200" kern="1200" baseline="0" dirty="0" smtClean="0">
                <a:solidFill>
                  <a:schemeClr val="tx1"/>
                </a:solidFill>
                <a:effectLst/>
                <a:latin typeface="+mn-lt"/>
                <a:ea typeface="+mn-ea"/>
                <a:cs typeface="+mn-cs"/>
              </a:rPr>
              <a:t>The purpose of this course is to empower the immediate responder to take action as soon as possible while trained help is responding. </a:t>
            </a:r>
          </a:p>
          <a:p>
            <a:pPr lvl="0"/>
            <a:r>
              <a:rPr lang="en-US" sz="1200" kern="1200" baseline="0" dirty="0" smtClean="0">
                <a:solidFill>
                  <a:schemeClr val="tx1"/>
                </a:solidFill>
                <a:effectLst/>
                <a:latin typeface="+mn-lt"/>
                <a:ea typeface="+mn-ea"/>
                <a:cs typeface="+mn-cs"/>
              </a:rPr>
              <a:t>The first step is to identify the source of the bleeding. This requires a careful inspection to identify the site of bleeding. In some cases, the source of blood loss is obvious. In other cases, you may need to open or remove clothing to find the injury.</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Once the wound has been located, you must determine if</a:t>
            </a:r>
            <a:r>
              <a:rPr lang="en-US" sz="1200" kern="1200" baseline="0" dirty="0" smtClean="0">
                <a:solidFill>
                  <a:schemeClr val="tx1"/>
                </a:solidFill>
                <a:effectLst/>
                <a:latin typeface="+mn-lt"/>
                <a:ea typeface="+mn-ea"/>
                <a:cs typeface="+mn-cs"/>
              </a:rPr>
              <a:t> the bleeding </a:t>
            </a:r>
            <a:r>
              <a:rPr lang="en-US" sz="1200" kern="1200" dirty="0" smtClean="0">
                <a:solidFill>
                  <a:schemeClr val="tx1"/>
                </a:solidFill>
                <a:effectLst/>
                <a:latin typeface="+mn-lt"/>
                <a:ea typeface="+mn-ea"/>
                <a:cs typeface="+mn-cs"/>
              </a:rPr>
              <a:t>is life-threatening or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not.</a:t>
            </a: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Examples</a:t>
            </a:r>
            <a:r>
              <a:rPr lang="en-US" sz="1200" kern="1200" baseline="0" dirty="0" smtClean="0">
                <a:solidFill>
                  <a:schemeClr val="tx1"/>
                </a:solidFill>
                <a:effectLst/>
                <a:latin typeface="+mn-lt"/>
                <a:ea typeface="+mn-ea"/>
                <a:cs typeface="+mn-cs"/>
              </a:rPr>
              <a:t> of what “life-threatening” bleeding may look like are outlined on this slide.</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10</a:t>
            </a:fld>
            <a:endParaRPr lang="en-US"/>
          </a:p>
        </p:txBody>
      </p:sp>
    </p:spTree>
    <p:extLst>
      <p:ext uri="{BB962C8B-B14F-4D97-AF65-F5344CB8AC3E}">
        <p14:creationId xmlns:p14="http://schemas.microsoft.com/office/powerpoint/2010/main" val="127415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Here are two illustrations of potentially life-threatening bleeding.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On</a:t>
            </a:r>
            <a:r>
              <a:rPr lang="en-US" sz="1200" kern="1200" baseline="0" dirty="0" smtClean="0">
                <a:solidFill>
                  <a:schemeClr val="tx1"/>
                </a:solidFill>
                <a:effectLst/>
                <a:latin typeface="+mn-lt"/>
                <a:ea typeface="+mn-ea"/>
                <a:cs typeface="+mn-cs"/>
              </a:rPr>
              <a:t> the left</a:t>
            </a:r>
            <a:r>
              <a:rPr lang="en-US" sz="1200" kern="1200" dirty="0" smtClean="0">
                <a:solidFill>
                  <a:schemeClr val="tx1"/>
                </a:solidFill>
                <a:effectLst/>
                <a:latin typeface="+mn-lt"/>
                <a:ea typeface="+mn-ea"/>
                <a:cs typeface="+mn-cs"/>
              </a:rPr>
              <a:t>, you see blood that is spurting or pumping out of the wound.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On the right, you see a large injury to an extremity with blood soaking the sheet underneath.</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11</a:t>
            </a:fld>
            <a:endParaRPr lang="en-US"/>
          </a:p>
        </p:txBody>
      </p:sp>
    </p:spTree>
    <p:extLst>
      <p:ext uri="{BB962C8B-B14F-4D97-AF65-F5344CB8AC3E}">
        <p14:creationId xmlns:p14="http://schemas.microsoft.com/office/powerpoint/2010/main" val="1320086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smtClean="0">
                <a:solidFill>
                  <a:schemeClr val="tx1"/>
                </a:solidFill>
                <a:latin typeface="+mn-lt"/>
                <a:ea typeface="+mn-ea"/>
                <a:cs typeface="+mn-cs"/>
              </a:rPr>
              <a:t>Let’s talk more about wounds that can cause death due to bleeding.</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Bleeding from wounds located on the arms or the legs can usually be controlled by applying direct pressure on the wound itself or by placing a tourniquet on the arm or leg above the wound and tightening it until the bleeding stops.  </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The photograph on the right is of a patient with a near complete amputation of the lower leg that resulted from a car crash.</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Bleeding from extremity wounds should be controllable and are a major focus of this training. </a:t>
            </a:r>
          </a:p>
        </p:txBody>
      </p:sp>
      <p:sp>
        <p:nvSpPr>
          <p:cNvPr id="4" name="Slide Number Placeholder 3"/>
          <p:cNvSpPr>
            <a:spLocks noGrp="1"/>
          </p:cNvSpPr>
          <p:nvPr>
            <p:ph type="sldNum" sz="quarter" idx="10"/>
          </p:nvPr>
        </p:nvSpPr>
        <p:spPr/>
        <p:txBody>
          <a:bodyPr/>
          <a:lstStyle/>
          <a:p>
            <a:fld id="{4348556F-5514-4A36-BFA3-C9D6CB400CDC}" type="slidenum">
              <a:rPr lang="en-US" smtClean="0"/>
              <a:t>12</a:t>
            </a:fld>
            <a:endParaRPr lang="en-US"/>
          </a:p>
        </p:txBody>
      </p:sp>
    </p:spTree>
    <p:extLst>
      <p:ext uri="{BB962C8B-B14F-4D97-AF65-F5344CB8AC3E}">
        <p14:creationId xmlns:p14="http://schemas.microsoft.com/office/powerpoint/2010/main" val="813123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smtClean="0">
                <a:solidFill>
                  <a:schemeClr val="tx1"/>
                </a:solidFill>
                <a:latin typeface="+mn-lt"/>
                <a:ea typeface="+mn-ea"/>
                <a:cs typeface="+mn-cs"/>
              </a:rPr>
              <a:t>Injuries to the groin, shoulder/armpit, and neck are often referred to as junctional wounds.  </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This is where the arms, legs, and head join with the torso, hence the name junctional.  </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These are common injuries in armed conflicts, but they can also occur as a result of bombings as was noted following the Boston Marathon in 2013. </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Fortunately, these events and injuries are not common.</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A tourniquet cannot be applied in these locations and a different management approach to active bleeding is required.  </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In order to control bleeding from these anatomic locations, you need to pack or fill the wound and then apply direct pressure.</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13</a:t>
            </a:fld>
            <a:endParaRPr lang="en-US"/>
          </a:p>
        </p:txBody>
      </p:sp>
    </p:spTree>
    <p:extLst>
      <p:ext uri="{BB962C8B-B14F-4D97-AF65-F5344CB8AC3E}">
        <p14:creationId xmlns:p14="http://schemas.microsoft.com/office/powerpoint/2010/main" val="2925234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smtClean="0">
                <a:solidFill>
                  <a:schemeClr val="tx1"/>
                </a:solidFill>
                <a:latin typeface="+mn-lt"/>
                <a:ea typeface="+mn-ea"/>
                <a:cs typeface="+mn-cs"/>
              </a:rPr>
              <a:t>Wounds located on the chest or abdomen (front, side, or back) can be associated with internal bleeding.</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You cannot control internal bleeding outside the hospital setting.</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The most important action you can take in these cases is to quickly recognize the potential for internal bleeding and to call 9-1-1. Make sure to alert the first responders about any wounds you may have identified. </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In cases where multiple victims are injured at one time, concern for internal bleeding is an important triage concern and these patients will frequently be transported to the hospital before patients with more controllable sources of bleeding. </a:t>
            </a:r>
          </a:p>
          <a:p>
            <a:pPr rtl="0"/>
            <a:endParaRPr lang="en-US" sz="1200" b="0" i="0" u="none" strike="noStrike" kern="1200" baseline="0" dirty="0" smtClean="0">
              <a:solidFill>
                <a:schemeClr val="tx1"/>
              </a:solidFill>
              <a:latin typeface="+mn-lt"/>
              <a:ea typeface="+mn-ea"/>
              <a:cs typeface="+mn-cs"/>
            </a:endParaRP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14</a:t>
            </a:fld>
            <a:endParaRPr lang="en-US"/>
          </a:p>
        </p:txBody>
      </p:sp>
    </p:spTree>
    <p:extLst>
      <p:ext uri="{BB962C8B-B14F-4D97-AF65-F5344CB8AC3E}">
        <p14:creationId xmlns:p14="http://schemas.microsoft.com/office/powerpoint/2010/main" val="2458406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smtClean="0">
                <a:solidFill>
                  <a:schemeClr val="tx1"/>
                </a:solidFill>
                <a:latin typeface="+mn-lt"/>
                <a:ea typeface="+mn-ea"/>
                <a:cs typeface="+mn-cs"/>
              </a:rPr>
              <a:t>Let’s now focus on how to control hemorrhage when a bleeding control kit is not available. In these cases, you need to improvise. </a:t>
            </a:r>
          </a:p>
          <a:p>
            <a:pPr rtl="0"/>
            <a:endParaRPr lang="en-US" sz="1200" b="0" i="0" u="none" strike="noStrike" kern="1200" baseline="0" dirty="0" smtClean="0">
              <a:solidFill>
                <a:schemeClr val="tx1"/>
              </a:solidFill>
              <a:latin typeface="+mn-lt"/>
              <a:ea typeface="+mn-ea"/>
              <a:cs typeface="+mn-cs"/>
            </a:endParaRPr>
          </a:p>
          <a:p>
            <a:pPr marL="171450" indent="-171450" rtl="0">
              <a:buFontTx/>
              <a:buChar char="-"/>
            </a:pPr>
            <a:r>
              <a:rPr lang="en-US" sz="1200" b="0" i="0" u="none" strike="noStrike" kern="1200" baseline="0" dirty="0" smtClean="0">
                <a:solidFill>
                  <a:schemeClr val="tx1"/>
                </a:solidFill>
                <a:latin typeface="+mn-lt"/>
                <a:ea typeface="+mn-ea"/>
                <a:cs typeface="+mn-cs"/>
              </a:rPr>
              <a:t>The first priority is to make sure that the scene is safe, as discussed earlier.</a:t>
            </a:r>
          </a:p>
          <a:p>
            <a:pPr marL="171450" indent="-171450" rtl="0">
              <a:buFontTx/>
              <a:buChar char="-"/>
            </a:pPr>
            <a:r>
              <a:rPr lang="en-US" sz="1200" b="0" i="0" u="none" strike="noStrike" kern="1200" baseline="0" dirty="0" smtClean="0">
                <a:solidFill>
                  <a:schemeClr val="tx1"/>
                </a:solidFill>
                <a:latin typeface="+mn-lt"/>
                <a:ea typeface="+mn-ea"/>
                <a:cs typeface="+mn-cs"/>
              </a:rPr>
              <a:t>Search for the site of bleeding and determine if it may be life threatening.</a:t>
            </a:r>
          </a:p>
          <a:p>
            <a:pPr marL="171450" indent="-171450" rtl="0">
              <a:buFontTx/>
              <a:buChar char="-"/>
            </a:pPr>
            <a:r>
              <a:rPr lang="en-US" sz="1200" b="0" i="0" u="none" strike="noStrike" kern="1200" baseline="0" dirty="0" smtClean="0">
                <a:solidFill>
                  <a:schemeClr val="tx1"/>
                </a:solidFill>
                <a:latin typeface="+mn-lt"/>
                <a:ea typeface="+mn-ea"/>
                <a:cs typeface="+mn-cs"/>
              </a:rPr>
              <a:t>Determine if any bleeding control supplies are available to you….</a:t>
            </a:r>
          </a:p>
          <a:p>
            <a:pPr rtl="0"/>
            <a:endParaRPr lang="en-US" sz="1200" b="0" i="0" u="none" strike="noStrike" kern="1200" baseline="0" dirty="0" smtClean="0">
              <a:solidFill>
                <a:schemeClr val="tx1"/>
              </a:solidFill>
              <a:latin typeface="+mn-lt"/>
              <a:ea typeface="+mn-ea"/>
              <a:cs typeface="+mn-cs"/>
            </a:endParaRPr>
          </a:p>
          <a:p>
            <a:pPr rtl="0"/>
            <a:endParaRPr lang="en-US" sz="1200" b="0" i="0" u="none" strike="noStrike" kern="1200" baseline="0" dirty="0" smtClean="0">
              <a:solidFill>
                <a:schemeClr val="tx1"/>
              </a:solidFill>
              <a:latin typeface="+mn-lt"/>
              <a:ea typeface="+mn-ea"/>
              <a:cs typeface="+mn-cs"/>
            </a:endParaRPr>
          </a:p>
          <a:p>
            <a:pPr rtl="0"/>
            <a:endParaRPr lang="en-US" sz="1200" b="0" i="0" u="none" strike="noStrike" kern="1200" baseline="0" dirty="0" smtClean="0">
              <a:solidFill>
                <a:schemeClr val="tx1"/>
              </a:solidFill>
              <a:latin typeface="+mn-lt"/>
              <a:ea typeface="+mn-ea"/>
              <a:cs typeface="+mn-cs"/>
            </a:endParaRPr>
          </a:p>
          <a:p>
            <a:pPr rtl="0"/>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348556F-5514-4A36-BFA3-C9D6CB400CDC}" type="slidenum">
              <a:rPr lang="en-US" smtClean="0"/>
              <a:t>15</a:t>
            </a:fld>
            <a:endParaRPr lang="en-US"/>
          </a:p>
        </p:txBody>
      </p:sp>
    </p:spTree>
    <p:extLst>
      <p:ext uri="{BB962C8B-B14F-4D97-AF65-F5344CB8AC3E}">
        <p14:creationId xmlns:p14="http://schemas.microsoft.com/office/powerpoint/2010/main" val="1208973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If the answer is no…..</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16</a:t>
            </a:fld>
            <a:endParaRPr lang="en-US"/>
          </a:p>
        </p:txBody>
      </p:sp>
    </p:spTree>
    <p:extLst>
      <p:ext uri="{BB962C8B-B14F-4D97-AF65-F5344CB8AC3E}">
        <p14:creationId xmlns:p14="http://schemas.microsoft.com/office/powerpoint/2010/main" val="1014618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a:t>
            </a:r>
            <a:r>
              <a:rPr lang="en-US" sz="1200" kern="1200" baseline="0" dirty="0" smtClean="0">
                <a:solidFill>
                  <a:schemeClr val="tx1"/>
                </a:solidFill>
                <a:effectLst/>
                <a:latin typeface="+mn-lt"/>
                <a:ea typeface="+mn-ea"/>
                <a:cs typeface="+mn-cs"/>
              </a:rPr>
              <a:t> can control bleeding by taking any available cloth or gauze and using it to apply pressure directly to the bleeding wound. Controlling the hemorrhage is more important than concern for sterility at this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You do not need to have the specialized supplies that are part of a bleeding control kit to save a life. The rapid application of direct pressure to a bleeding wound is a life-saving maneuver until help arrives.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17</a:t>
            </a:fld>
            <a:endParaRPr lang="en-US"/>
          </a:p>
        </p:txBody>
      </p:sp>
    </p:spTree>
    <p:extLst>
      <p:ext uri="{BB962C8B-B14F-4D97-AF65-F5344CB8AC3E}">
        <p14:creationId xmlns:p14="http://schemas.microsoft.com/office/powerpoint/2010/main" val="2668900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Direct pressure can control bleeding from anywhere on the body.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firmly applied pair of hands placed directly onto a bleeding wound can control arterial bleeding, even from large blood vessels, such as those in the neck and groin.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Remember you must hold pressure until you are relieved by the medical responders arriving to the scene.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You should not release the pressure to see how well it is working.  Just keep pushing firmly on the wound to control the bleeding.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Applying pressure to a bleeding wound is a painful procedure and will hurt the victim but it is necessary in order to stop the bleeding.</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18</a:t>
            </a:fld>
            <a:endParaRPr lang="en-US"/>
          </a:p>
        </p:txBody>
      </p:sp>
    </p:spTree>
    <p:extLst>
      <p:ext uri="{BB962C8B-B14F-4D97-AF65-F5344CB8AC3E}">
        <p14:creationId xmlns:p14="http://schemas.microsoft.com/office/powerpoint/2010/main" val="923058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This series of photos demonstrates the procedure.</a:t>
            </a:r>
          </a:p>
          <a:p>
            <a:pPr lvl="0"/>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In this case, the immediate responder is using his shirt.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the wound is really large and deep, you can “stuff” or “pack” the wound with the cloth.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This will get the cloth deep down into the wound where it is bleeding and helps transmit the pressure you apply to the depths of the wound to better control the bleeding.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19</a:t>
            </a:fld>
            <a:endParaRPr lang="en-US"/>
          </a:p>
        </p:txBody>
      </p:sp>
    </p:spTree>
    <p:extLst>
      <p:ext uri="{BB962C8B-B14F-4D97-AF65-F5344CB8AC3E}">
        <p14:creationId xmlns:p14="http://schemas.microsoft.com/office/powerpoint/2010/main" val="2525107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Welcome</a:t>
            </a:r>
            <a:r>
              <a:rPr lang="en-US" sz="1600" kern="1200" baseline="0" dirty="0" smtClean="0">
                <a:solidFill>
                  <a:schemeClr val="tx1"/>
                </a:solidFill>
                <a:effectLst/>
                <a:latin typeface="+mn-lt"/>
                <a:ea typeface="+mn-ea"/>
                <a:cs typeface="+mn-cs"/>
              </a:rPr>
              <a:t> the participants and i</a:t>
            </a:r>
            <a:r>
              <a:rPr lang="en-US" sz="1600" kern="1200" dirty="0" smtClean="0">
                <a:solidFill>
                  <a:schemeClr val="tx1"/>
                </a:solidFill>
                <a:effectLst/>
                <a:latin typeface="+mn-lt"/>
                <a:ea typeface="+mn-ea"/>
                <a:cs typeface="+mn-cs"/>
              </a:rPr>
              <a:t>ntroduce yourself.</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a:t>
            </a:fld>
            <a:endParaRPr lang="en-US" dirty="0"/>
          </a:p>
        </p:txBody>
      </p:sp>
    </p:spTree>
    <p:extLst>
      <p:ext uri="{BB962C8B-B14F-4D97-AF65-F5344CB8AC3E}">
        <p14:creationId xmlns:p14="http://schemas.microsoft.com/office/powerpoint/2010/main" val="3530068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Once you have either covered the wound or “packed” the wound, you must apply continuous pressure right on the wound using both of your hands.  This means pushing down on the wound as hard as you can.</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It is important to understand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if the victim is awake, both packing the wound and applying direct pressure will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hurt a lot.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Talk to the victim and explain what you are doing as you are doing it and let them know this will help stop their bleeding. They are bleeding and you are working to save their life.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20</a:t>
            </a:fld>
            <a:endParaRPr lang="en-US"/>
          </a:p>
        </p:txBody>
      </p:sp>
    </p:spTree>
    <p:extLst>
      <p:ext uri="{BB962C8B-B14F-4D97-AF65-F5344CB8AC3E}">
        <p14:creationId xmlns:p14="http://schemas.microsoft.com/office/powerpoint/2010/main" val="273015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let’s discuss how to proceed when a bleeding control kit is available. Bleeding control kits come in many shapes</a:t>
            </a:r>
            <a:r>
              <a:rPr lang="en-US" sz="1200" kern="1200" baseline="0" dirty="0" smtClean="0">
                <a:solidFill>
                  <a:schemeClr val="tx1"/>
                </a:solidFill>
                <a:effectLst/>
                <a:latin typeface="+mn-lt"/>
                <a:ea typeface="+mn-ea"/>
                <a:cs typeface="+mn-cs"/>
              </a:rPr>
              <a:t> and sizes, but they usually contain at least a tourniquet and some other basic essential supplies needed to control bleeding.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These kits are becoming more common in public areas. There is an effort to locate them near AED devices in public spaces.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As a student in this course, you should start looking for these kits in public places. You can also suggest purchase and installation of these kits in places you frequent such as schools, cafeterias and other public gathering areas.  These kits are generally not expensive and are easy to install and maintain.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You can be an advocate for the concept of making these simple supplies as readily available as possible. You never know when an action on your part will save a life, or perhaps many lives.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21</a:t>
            </a:fld>
            <a:endParaRPr lang="en-US"/>
          </a:p>
        </p:txBody>
      </p:sp>
    </p:spTree>
    <p:extLst>
      <p:ext uri="{BB962C8B-B14F-4D97-AF65-F5344CB8AC3E}">
        <p14:creationId xmlns:p14="http://schemas.microsoft.com/office/powerpoint/2010/main" val="2149884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first thing we need to determine is the location of the wound.</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Is the wound located on an arm or leg?</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22</a:t>
            </a:fld>
            <a:endParaRPr lang="en-US"/>
          </a:p>
        </p:txBody>
      </p:sp>
    </p:spTree>
    <p:extLst>
      <p:ext uri="{BB962C8B-B14F-4D97-AF65-F5344CB8AC3E}">
        <p14:creationId xmlns:p14="http://schemas.microsoft.com/office/powerpoint/2010/main" val="1123098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the answer is yes…then we need to see if the trauma kit contains a tourniquet.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23</a:t>
            </a:fld>
            <a:endParaRPr lang="en-US"/>
          </a:p>
        </p:txBody>
      </p:sp>
    </p:spTree>
    <p:extLst>
      <p:ext uri="{BB962C8B-B14F-4D97-AF65-F5344CB8AC3E}">
        <p14:creationId xmlns:p14="http://schemas.microsoft.com/office/powerpoint/2010/main" val="1132947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a:t>
            </a:r>
            <a:r>
              <a:rPr lang="en-US" sz="1200" kern="1200" baseline="0" dirty="0" smtClean="0">
                <a:solidFill>
                  <a:schemeClr val="tx1"/>
                </a:solidFill>
                <a:effectLst/>
                <a:latin typeface="+mn-lt"/>
                <a:ea typeface="+mn-ea"/>
                <a:cs typeface="+mn-cs"/>
              </a:rPr>
              <a:t> a tourniquet is immediately available………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24</a:t>
            </a:fld>
            <a:endParaRPr lang="en-US"/>
          </a:p>
        </p:txBody>
      </p:sp>
    </p:spTree>
    <p:extLst>
      <p:ext uri="{BB962C8B-B14F-4D97-AF65-F5344CB8AC3E}">
        <p14:creationId xmlns:p14="http://schemas.microsoft.com/office/powerpoint/2010/main" val="3046578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Place the tourniquet on the injured arm or leg</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Be sure it is above the bleeding site.</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Tighten the tourniquet until the bleeding stops.</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25</a:t>
            </a:fld>
            <a:endParaRPr lang="en-US"/>
          </a:p>
        </p:txBody>
      </p:sp>
    </p:spTree>
    <p:extLst>
      <p:ext uri="{BB962C8B-B14F-4D97-AF65-F5344CB8AC3E}">
        <p14:creationId xmlns:p14="http://schemas.microsoft.com/office/powerpoint/2010/main" val="3003527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So, let’s talk about modern tourniquets.</a:t>
            </a:r>
          </a:p>
          <a:p>
            <a:pPr lvl="0"/>
            <a:r>
              <a:rPr lang="en-US" sz="1200" kern="1200" dirty="0" smtClean="0">
                <a:solidFill>
                  <a:schemeClr val="tx1"/>
                </a:solidFill>
                <a:effectLst/>
                <a:latin typeface="+mn-lt"/>
                <a:ea typeface="+mn-ea"/>
                <a:cs typeface="+mn-cs"/>
              </a:rPr>
              <a:t>Tourniquets are devices that put pressure on blood vessels above the site of a serious wound in order to stop on-going bleeding.  </a:t>
            </a:r>
          </a:p>
          <a:p>
            <a:pPr lvl="0"/>
            <a:r>
              <a:rPr lang="en-US" sz="1200" kern="1200" dirty="0" smtClean="0">
                <a:solidFill>
                  <a:schemeClr val="tx1"/>
                </a:solidFill>
                <a:effectLst/>
                <a:latin typeface="+mn-lt"/>
                <a:ea typeface="+mn-ea"/>
                <a:cs typeface="+mn-cs"/>
              </a:rPr>
              <a:t>When a tourniquet is properly applied, it will prevent all blood from getting into the injured arm or leg and thus, stop bleeding from the injury.</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Excessive bleeding can result in shock. Shock occurs</a:t>
            </a:r>
            <a:r>
              <a:rPr lang="en-US" sz="1200" kern="1200" baseline="0" dirty="0" smtClean="0">
                <a:solidFill>
                  <a:schemeClr val="tx1"/>
                </a:solidFill>
                <a:effectLst/>
                <a:latin typeface="+mn-lt"/>
                <a:ea typeface="+mn-ea"/>
                <a:cs typeface="+mn-cs"/>
              </a:rPr>
              <a:t> when there is decreased delivery of oxygen and other vital nutrients to the organs of the body. Blood is the main delivery vehicle for these vital substances and the decrease in the amount of functional blood cells in combination with the decreased blood pressure that results from shock can result in permanent organ damage and, eventually, death.</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26</a:t>
            </a:fld>
            <a:endParaRPr lang="en-US"/>
          </a:p>
        </p:txBody>
      </p:sp>
    </p:spTree>
    <p:extLst>
      <p:ext uri="{BB962C8B-B14F-4D97-AF65-F5344CB8AC3E}">
        <p14:creationId xmlns:p14="http://schemas.microsoft.com/office/powerpoint/2010/main" val="1301692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 recommended commercial tourniquet can be a life-saving device.  There should not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 any hesitation about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using one when there is life-threatening bleeding from an arm or a leg.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Here is a key point about applying a tourniquet: “Above the bleeding site” means farther up on the arm or leg and not on top of the wound.  </a:t>
            </a:r>
          </a:p>
          <a:p>
            <a:pPr lvl="0"/>
            <a:r>
              <a:rPr lang="en-US" sz="1200" kern="1200" dirty="0" smtClean="0">
                <a:solidFill>
                  <a:schemeClr val="tx1"/>
                </a:solidFill>
                <a:effectLst/>
                <a:latin typeface="+mn-lt"/>
                <a:ea typeface="+mn-ea"/>
                <a:cs typeface="+mn-cs"/>
              </a:rPr>
              <a:t>You can place the tourniquet over the victim’s clothing if time is critical and the situation does not allow you to open up the clothing to find the wound…just be certain that the tourniquet is placed high enough on the extremity so that is it above the location of the wound.  </a:t>
            </a:r>
          </a:p>
          <a:p>
            <a:pPr lvl="0"/>
            <a:r>
              <a:rPr lang="en-US" sz="1200" kern="1200" dirty="0" smtClean="0">
                <a:solidFill>
                  <a:schemeClr val="tx1"/>
                </a:solidFill>
                <a:effectLst/>
                <a:latin typeface="+mn-lt"/>
                <a:ea typeface="+mn-ea"/>
                <a:cs typeface="+mn-cs"/>
              </a:rPr>
              <a:t>Then, tighten the tourniquet until the bleeding stops.  </a:t>
            </a:r>
          </a:p>
          <a:p>
            <a:pPr lvl="0"/>
            <a:r>
              <a:rPr lang="en-US" sz="1200" kern="1200" dirty="0" smtClean="0">
                <a:solidFill>
                  <a:schemeClr val="tx1"/>
                </a:solidFill>
                <a:effectLst/>
                <a:latin typeface="+mn-lt"/>
                <a:ea typeface="+mn-ea"/>
                <a:cs typeface="+mn-cs"/>
              </a:rPr>
              <a:t>If you have made the tourniquet as tight as you can and the wound is still bleeding, apply a second tourniquet, if it is available, on the extremity just above the first one.  </a:t>
            </a:r>
          </a:p>
          <a:p>
            <a:pPr lvl="0"/>
            <a:r>
              <a:rPr lang="en-US" sz="1200" kern="1200" dirty="0" smtClean="0">
                <a:solidFill>
                  <a:schemeClr val="tx1"/>
                </a:solidFill>
                <a:effectLst/>
                <a:latin typeface="+mn-lt"/>
                <a:ea typeface="+mn-ea"/>
                <a:cs typeface="+mn-cs"/>
              </a:rPr>
              <a:t>If a second tourniquet is not available, apply direct pressure on the wound.</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27</a:t>
            </a:fld>
            <a:endParaRPr lang="en-US"/>
          </a:p>
        </p:txBody>
      </p:sp>
    </p:spTree>
    <p:extLst>
      <p:ext uri="{BB962C8B-B14F-4D97-AF65-F5344CB8AC3E}">
        <p14:creationId xmlns:p14="http://schemas.microsoft.com/office/powerpoint/2010/main" val="2840431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There are many types of commercially available tourniquets.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three brands of tourniquets shown is this slide have been studied by the U.S. Army Institute for Surgical Research and have been shown to consistently work the best.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While other tourniquets are available and may be less expensive, these three tourniquets have</a:t>
            </a:r>
            <a:r>
              <a:rPr lang="en-US" sz="1200" kern="1200" baseline="0" dirty="0" smtClean="0">
                <a:solidFill>
                  <a:schemeClr val="tx1"/>
                </a:solidFill>
                <a:effectLst/>
                <a:latin typeface="+mn-lt"/>
                <a:ea typeface="+mn-ea"/>
                <a:cs typeface="+mn-cs"/>
              </a:rPr>
              <a:t> been carefully evaluated and shown to be effective. </a:t>
            </a:r>
          </a:p>
          <a:p>
            <a:pPr lvl="0"/>
            <a:endParaRPr lang="en-US" sz="1200" kern="1200" baseline="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28</a:t>
            </a:fld>
            <a:endParaRPr lang="en-US"/>
          </a:p>
        </p:txBody>
      </p:sp>
    </p:spTree>
    <p:extLst>
      <p:ext uri="{BB962C8B-B14F-4D97-AF65-F5344CB8AC3E}">
        <p14:creationId xmlns:p14="http://schemas.microsoft.com/office/powerpoint/2010/main" val="2479691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C.A.T. tourniquet is the favorite choice of the U.S. military.   </a:t>
            </a:r>
          </a:p>
          <a:p>
            <a:pPr lvl="0"/>
            <a:r>
              <a:rPr lang="en-US" sz="1200" kern="1200" dirty="0" smtClean="0">
                <a:solidFill>
                  <a:schemeClr val="tx1"/>
                </a:solidFill>
                <a:effectLst/>
                <a:latin typeface="+mn-lt"/>
                <a:ea typeface="+mn-ea"/>
                <a:cs typeface="+mn-cs"/>
              </a:rPr>
              <a:t>It is quite easy to use. </a:t>
            </a:r>
          </a:p>
          <a:p>
            <a:pPr lvl="0"/>
            <a:r>
              <a:rPr lang="en-US" sz="1200" kern="1200" dirty="0" smtClean="0">
                <a:solidFill>
                  <a:schemeClr val="tx1"/>
                </a:solidFill>
                <a:effectLst/>
                <a:latin typeface="+mn-lt"/>
                <a:ea typeface="+mn-ea"/>
                <a:cs typeface="+mn-cs"/>
              </a:rPr>
              <a:t>The C-A-T</a:t>
            </a:r>
            <a:r>
              <a:rPr lang="en-US" sz="1200" kern="1200" baseline="30000" dirty="0" smtClean="0">
                <a:solidFill>
                  <a:schemeClr val="tx1"/>
                </a:solidFill>
                <a:effectLst/>
                <a:latin typeface="+mn-lt"/>
                <a:ea typeface="+mn-ea"/>
                <a:cs typeface="+mn-cs"/>
              </a:rPr>
              <a:t>TM</a:t>
            </a:r>
            <a:r>
              <a:rPr lang="en-US" sz="1200" kern="1200" dirty="0" smtClean="0">
                <a:solidFill>
                  <a:schemeClr val="tx1"/>
                </a:solidFill>
                <a:effectLst/>
                <a:latin typeface="+mn-lt"/>
                <a:ea typeface="+mn-ea"/>
                <a:cs typeface="+mn-cs"/>
              </a:rPr>
              <a:t> uses a self-adhering (</a:t>
            </a:r>
            <a:r>
              <a:rPr lang="en-US" sz="1200" kern="1200" dirty="0" err="1" smtClean="0">
                <a:solidFill>
                  <a:schemeClr val="tx1"/>
                </a:solidFill>
                <a:effectLst/>
                <a:latin typeface="+mn-lt"/>
                <a:ea typeface="+mn-ea"/>
                <a:cs typeface="+mn-cs"/>
              </a:rPr>
              <a:t>Velcro</a:t>
            </a:r>
            <a:r>
              <a:rPr lang="en-US" sz="1200" kern="1200" baseline="30000" dirty="0" err="1" smtClean="0">
                <a:solidFill>
                  <a:schemeClr val="tx1"/>
                </a:solidFill>
                <a:effectLst/>
                <a:latin typeface="+mn-lt"/>
                <a:ea typeface="+mn-ea"/>
                <a:cs typeface="+mn-cs"/>
              </a:rPr>
              <a:t>TM</a:t>
            </a:r>
            <a:r>
              <a:rPr lang="en-US" sz="1200" kern="1200" dirty="0" smtClean="0">
                <a:solidFill>
                  <a:schemeClr val="tx1"/>
                </a:solidFill>
                <a:effectLst/>
                <a:latin typeface="+mn-lt"/>
                <a:ea typeface="+mn-ea"/>
                <a:cs typeface="+mn-cs"/>
              </a:rPr>
              <a:t> type) band and a buckle to fit a wide range of extremities. </a:t>
            </a:r>
          </a:p>
          <a:p>
            <a:pPr lvl="0"/>
            <a:r>
              <a:rPr lang="en-US" sz="1200" kern="1200" dirty="0" smtClean="0">
                <a:solidFill>
                  <a:schemeClr val="tx1"/>
                </a:solidFill>
                <a:effectLst/>
                <a:latin typeface="+mn-lt"/>
                <a:ea typeface="+mn-ea"/>
                <a:cs typeface="+mn-cs"/>
              </a:rPr>
              <a:t>The windlass rod uses a internal band to take up the slack and apply pressure around the limb. </a:t>
            </a:r>
          </a:p>
          <a:p>
            <a:pPr lvl="0"/>
            <a:r>
              <a:rPr lang="en-US" sz="1200" kern="1200" dirty="0" smtClean="0">
                <a:solidFill>
                  <a:schemeClr val="tx1"/>
                </a:solidFill>
                <a:effectLst/>
                <a:latin typeface="+mn-lt"/>
                <a:ea typeface="+mn-ea"/>
                <a:cs typeface="+mn-cs"/>
              </a:rPr>
              <a:t>The windlass rod is then secured in place with the windlass clip and strap.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29</a:t>
            </a:fld>
            <a:endParaRPr lang="en-US"/>
          </a:p>
        </p:txBody>
      </p:sp>
    </p:spTree>
    <p:extLst>
      <p:ext uri="{BB962C8B-B14F-4D97-AF65-F5344CB8AC3E}">
        <p14:creationId xmlns:p14="http://schemas.microsoft.com/office/powerpoint/2010/main" val="1135223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educational program represents the</a:t>
            </a:r>
            <a:r>
              <a:rPr lang="en-US" sz="1200" kern="1200" baseline="0" dirty="0" smtClean="0">
                <a:solidFill>
                  <a:schemeClr val="tx1"/>
                </a:solidFill>
                <a:effectLst/>
                <a:latin typeface="+mn-lt"/>
                <a:ea typeface="+mn-ea"/>
                <a:cs typeface="+mn-cs"/>
              </a:rPr>
              <a:t> collaborative effort of many organizations</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 represents the current “best practice” recommendations for how to manage life-threatening</a:t>
            </a:r>
            <a:r>
              <a:rPr lang="en-US" sz="1200" kern="1200" baseline="0" dirty="0" smtClean="0">
                <a:solidFill>
                  <a:schemeClr val="tx1"/>
                </a:solidFill>
                <a:effectLst/>
                <a:latin typeface="+mn-lt"/>
                <a:ea typeface="+mn-ea"/>
                <a:cs typeface="+mn-cs"/>
              </a:rPr>
              <a:t> hemorrhage.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a:t>
            </a:fld>
            <a:endParaRPr lang="en-US" dirty="0"/>
          </a:p>
        </p:txBody>
      </p:sp>
    </p:spTree>
    <p:extLst>
      <p:ext uri="{BB962C8B-B14F-4D97-AF65-F5344CB8AC3E}">
        <p14:creationId xmlns:p14="http://schemas.microsoft.com/office/powerpoint/2010/main" val="2631341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Note that these photos show the C-A-T™ tourniquet. It is important to become familiar with the device you will have access to if you have a different tourniquet.</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The C-A-T™ tourniquet is available in three colors—black, blue and orange. </a:t>
            </a:r>
          </a:p>
          <a:p>
            <a:pPr lvl="0"/>
            <a:r>
              <a:rPr lang="en-US" sz="1200" kern="1200" dirty="0" smtClean="0">
                <a:solidFill>
                  <a:schemeClr val="tx1"/>
                </a:solidFill>
                <a:effectLst/>
                <a:latin typeface="+mn-lt"/>
                <a:ea typeface="+mn-ea"/>
                <a:cs typeface="+mn-cs"/>
              </a:rPr>
              <a:t>All three tourniquets are identical in every way except for the color.</a:t>
            </a:r>
          </a:p>
          <a:p>
            <a:pPr lvl="0"/>
            <a:r>
              <a:rPr lang="en-US" sz="1200" kern="1200" dirty="0" smtClean="0">
                <a:solidFill>
                  <a:schemeClr val="tx1"/>
                </a:solidFill>
                <a:effectLst/>
                <a:latin typeface="+mn-lt"/>
                <a:ea typeface="+mn-ea"/>
                <a:cs typeface="+mn-cs"/>
              </a:rPr>
              <a:t>The black tourniquet was designed for “tactical” applications, the orange tourniquet for “rescue” applications, and the blue tourniquet for training purposes.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Step 1: Open up the tourniquet and insert the wounded extremity (arm or leg) through the loop of the C-A-T™.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30</a:t>
            </a:fld>
            <a:endParaRPr lang="en-US"/>
          </a:p>
        </p:txBody>
      </p:sp>
    </p:spTree>
    <p:extLst>
      <p:ext uri="{BB962C8B-B14F-4D97-AF65-F5344CB8AC3E}">
        <p14:creationId xmlns:p14="http://schemas.microsoft.com/office/powerpoint/2010/main" val="2463221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Step 2: Pull the free end of the self-adhering band as tight as you possibly can and fasten it back on itself.  </a:t>
            </a:r>
          </a:p>
          <a:p>
            <a:r>
              <a:rPr lang="en-US" sz="1200" kern="1200" dirty="0" smtClean="0">
                <a:solidFill>
                  <a:schemeClr val="tx1"/>
                </a:solidFill>
                <a:effectLst/>
                <a:latin typeface="+mn-lt"/>
                <a:ea typeface="+mn-ea"/>
                <a:cs typeface="+mn-cs"/>
              </a:rPr>
              <a:t>It is important that you remove all the slack out of the tourniquet in order for the tourniquet to function properly.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31</a:t>
            </a:fld>
            <a:endParaRPr lang="en-US"/>
          </a:p>
        </p:txBody>
      </p:sp>
    </p:spTree>
    <p:extLst>
      <p:ext uri="{BB962C8B-B14F-4D97-AF65-F5344CB8AC3E}">
        <p14:creationId xmlns:p14="http://schemas.microsoft.com/office/powerpoint/2010/main" val="2666418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Step 3: Wrap the free end of the strap around the extremity and adhere the band to itself </a:t>
            </a:r>
          </a:p>
          <a:p>
            <a:r>
              <a:rPr lang="en-US" sz="1200" kern="1200" dirty="0" smtClean="0">
                <a:solidFill>
                  <a:schemeClr val="tx1"/>
                </a:solidFill>
                <a:effectLst/>
                <a:latin typeface="+mn-lt"/>
                <a:ea typeface="+mn-ea"/>
                <a:cs typeface="+mn-cs"/>
              </a:rPr>
              <a:t>Wrap it up to the clip on the tourniquet but don’t go past the clip.</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32</a:t>
            </a:fld>
            <a:endParaRPr lang="en-US"/>
          </a:p>
        </p:txBody>
      </p:sp>
    </p:spTree>
    <p:extLst>
      <p:ext uri="{BB962C8B-B14F-4D97-AF65-F5344CB8AC3E}">
        <p14:creationId xmlns:p14="http://schemas.microsoft.com/office/powerpoint/2010/main" val="35397792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Step 4: Then, twist the windlass rod until the bleeding has stopped.  </a:t>
            </a:r>
          </a:p>
          <a:p>
            <a:pPr lvl="0"/>
            <a:r>
              <a:rPr lang="en-US" sz="1200" kern="1200" dirty="0" smtClean="0">
                <a:solidFill>
                  <a:schemeClr val="tx1"/>
                </a:solidFill>
                <a:effectLst/>
                <a:latin typeface="+mn-lt"/>
                <a:ea typeface="+mn-ea"/>
                <a:cs typeface="+mn-cs"/>
              </a:rPr>
              <a:t>If you pulled it as tight as you could earlier in step 2 and removed all of the slack out of the tourniquet, it will take you no more than two to three 180 degree turns of the windlass to make it tight and stop bleeding.  </a:t>
            </a:r>
          </a:p>
          <a:p>
            <a:pPr lvl="0"/>
            <a:r>
              <a:rPr lang="en-US" sz="1200" kern="1200" dirty="0" smtClean="0">
                <a:solidFill>
                  <a:schemeClr val="tx1"/>
                </a:solidFill>
                <a:effectLst/>
                <a:latin typeface="+mn-lt"/>
                <a:ea typeface="+mn-ea"/>
                <a:cs typeface="+mn-cs"/>
              </a:rPr>
              <a:t>If it is taking more turns than that, you probably did not remove enough of the slack when first pulling it tight.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33</a:t>
            </a:fld>
            <a:endParaRPr lang="en-US"/>
          </a:p>
        </p:txBody>
      </p:sp>
    </p:spTree>
    <p:extLst>
      <p:ext uri="{BB962C8B-B14F-4D97-AF65-F5344CB8AC3E}">
        <p14:creationId xmlns:p14="http://schemas.microsoft.com/office/powerpoint/2010/main" val="41235219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Step 5: Lock the windlass rod in place by inserting it into the windlass clip. </a:t>
            </a:r>
          </a:p>
          <a:p>
            <a:r>
              <a:rPr lang="en-US" sz="1200" kern="1200" dirty="0" smtClean="0">
                <a:solidFill>
                  <a:schemeClr val="tx1"/>
                </a:solidFill>
                <a:effectLst/>
                <a:latin typeface="+mn-lt"/>
                <a:ea typeface="+mn-ea"/>
                <a:cs typeface="+mn-cs"/>
              </a:rPr>
              <a:t>The victim’s bleeding from that extremity should now be stopped.</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34</a:t>
            </a:fld>
            <a:endParaRPr lang="en-US"/>
          </a:p>
        </p:txBody>
      </p:sp>
    </p:spTree>
    <p:extLst>
      <p:ext uri="{BB962C8B-B14F-4D97-AF65-F5344CB8AC3E}">
        <p14:creationId xmlns:p14="http://schemas.microsoft.com/office/powerpoint/2010/main" val="1997118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Step 6: Adhere the remainder of the long self-adhering strap over the windlass rod and place it through the windlass clip.  </a:t>
            </a:r>
          </a:p>
          <a:p>
            <a:pPr lvl="0"/>
            <a:r>
              <a:rPr lang="en-US" sz="1200" kern="1200" dirty="0" smtClean="0">
                <a:solidFill>
                  <a:schemeClr val="tx1"/>
                </a:solidFill>
                <a:effectLst/>
                <a:latin typeface="+mn-lt"/>
                <a:ea typeface="+mn-ea"/>
                <a:cs typeface="+mn-cs"/>
              </a:rPr>
              <a:t>Continue to adhere it to itself around the extremity as far as it will go.</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35</a:t>
            </a:fld>
            <a:endParaRPr lang="en-US"/>
          </a:p>
        </p:txBody>
      </p:sp>
    </p:spTree>
    <p:extLst>
      <p:ext uri="{BB962C8B-B14F-4D97-AF65-F5344CB8AC3E}">
        <p14:creationId xmlns:p14="http://schemas.microsoft.com/office/powerpoint/2010/main" val="2328767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Step 7: Secure the rod and the band in place with the small windlass strap, which will usually be either white or gray in color and has the word “time” written on it. </a:t>
            </a:r>
          </a:p>
          <a:p>
            <a:pPr lvl="0"/>
            <a:r>
              <a:rPr lang="en-US" sz="1200" kern="1200" dirty="0" smtClean="0">
                <a:solidFill>
                  <a:schemeClr val="tx1"/>
                </a:solidFill>
                <a:effectLst/>
                <a:latin typeface="+mn-lt"/>
                <a:ea typeface="+mn-ea"/>
                <a:cs typeface="+mn-cs"/>
              </a:rPr>
              <a:t>Grasp the end of the windlass strap, pull it tight over the windlass clip, and adhere it to the opposite side hook on the windlass clip. </a:t>
            </a:r>
          </a:p>
          <a:p>
            <a:pPr lvl="0"/>
            <a:r>
              <a:rPr lang="en-US" sz="1200" kern="1200" dirty="0" smtClean="0">
                <a:solidFill>
                  <a:schemeClr val="tx1"/>
                </a:solidFill>
                <a:effectLst/>
                <a:latin typeface="+mn-lt"/>
                <a:ea typeface="+mn-ea"/>
                <a:cs typeface="+mn-cs"/>
              </a:rPr>
              <a:t>This will prevent the windlass from becoming dislodged when the victim is moved for transport.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36</a:t>
            </a:fld>
            <a:endParaRPr lang="en-US"/>
          </a:p>
        </p:txBody>
      </p:sp>
    </p:spTree>
    <p:extLst>
      <p:ext uri="{BB962C8B-B14F-4D97-AF65-F5344CB8AC3E}">
        <p14:creationId xmlns:p14="http://schemas.microsoft.com/office/powerpoint/2010/main" val="2543743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Step 8: Finally, note the time that the tourniquet was applied.  </a:t>
            </a:r>
          </a:p>
          <a:p>
            <a:pPr lvl="0"/>
            <a:r>
              <a:rPr lang="en-US" sz="1200" kern="1200" dirty="0" smtClean="0">
                <a:solidFill>
                  <a:schemeClr val="tx1"/>
                </a:solidFill>
                <a:effectLst/>
                <a:latin typeface="+mn-lt"/>
                <a:ea typeface="+mn-ea"/>
                <a:cs typeface="+mn-cs"/>
              </a:rPr>
              <a:t>If you have a marker or pen, you can write the time directly on the windlass strap of the tourniquet. </a:t>
            </a:r>
          </a:p>
          <a:p>
            <a:pPr lvl="0"/>
            <a:r>
              <a:rPr lang="en-US" sz="1200" kern="1200" dirty="0" smtClean="0">
                <a:solidFill>
                  <a:schemeClr val="tx1"/>
                </a:solidFill>
                <a:effectLst/>
                <a:latin typeface="+mn-lt"/>
                <a:ea typeface="+mn-ea"/>
                <a:cs typeface="+mn-cs"/>
              </a:rPr>
              <a:t>If you don’t have something you can use to write the time, you should still note the time that is was applied and then, when the medical responders arrive, verbally tell them what time you placed the tourniquet.  </a:t>
            </a:r>
          </a:p>
          <a:p>
            <a:pPr lvl="0"/>
            <a:r>
              <a:rPr lang="en-US" sz="1200" kern="1200" dirty="0" smtClean="0">
                <a:solidFill>
                  <a:schemeClr val="tx1"/>
                </a:solidFill>
                <a:effectLst/>
                <a:latin typeface="+mn-lt"/>
                <a:ea typeface="+mn-ea"/>
                <a:cs typeface="+mn-cs"/>
              </a:rPr>
              <a:t>The patient is now ready to be transported to the appropriate hospital (trauma center).</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37</a:t>
            </a:fld>
            <a:endParaRPr lang="en-US"/>
          </a:p>
        </p:txBody>
      </p:sp>
    </p:spTree>
    <p:extLst>
      <p:ext uri="{BB962C8B-B14F-4D97-AF65-F5344CB8AC3E}">
        <p14:creationId xmlns:p14="http://schemas.microsoft.com/office/powerpoint/2010/main" val="18951439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Using one of the recommended tourniquets is a safe procedure. </a:t>
            </a:r>
          </a:p>
          <a:p>
            <a:pPr lvl="0"/>
            <a:r>
              <a:rPr lang="en-US" sz="1200" kern="1200" dirty="0" smtClean="0">
                <a:solidFill>
                  <a:schemeClr val="tx1"/>
                </a:solidFill>
                <a:effectLst/>
                <a:latin typeface="+mn-lt"/>
                <a:ea typeface="+mn-ea"/>
                <a:cs typeface="+mn-cs"/>
              </a:rPr>
              <a:t>Commercially available tourniquets are preferred over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improvised tourniquets because improvised ones don’t work as well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are less effective.</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you apply the tourniquet and have made it as tight as possible and the bleeding is still not controlled, apply a second tourniquet.</a:t>
            </a:r>
            <a:r>
              <a:rPr lang="en-US" sz="1200" kern="1200" baseline="0" dirty="0" smtClean="0">
                <a:solidFill>
                  <a:schemeClr val="tx1"/>
                </a:solidFill>
                <a:effectLst/>
                <a:latin typeface="+mn-lt"/>
                <a:ea typeface="+mn-ea"/>
                <a:cs typeface="+mn-cs"/>
              </a:rPr>
              <a:t>  I</a:t>
            </a:r>
            <a:r>
              <a:rPr lang="en-US" sz="1200" kern="1200" dirty="0" smtClean="0">
                <a:solidFill>
                  <a:schemeClr val="tx1"/>
                </a:solidFill>
                <a:effectLst/>
                <a:latin typeface="+mn-lt"/>
                <a:ea typeface="+mn-ea"/>
                <a:cs typeface="+mn-cs"/>
              </a:rPr>
              <a:t>f one is available, apply it just above the first one and tighten as before.  Two tourniquets will occasionally be required to stop bleeding, especially on a large leg or thigh.</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a second tourniquet is not available, apply pressure to the wound as described previously.</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38</a:t>
            </a:fld>
            <a:endParaRPr lang="en-US" dirty="0"/>
          </a:p>
        </p:txBody>
      </p:sp>
    </p:spTree>
    <p:extLst>
      <p:ext uri="{BB962C8B-B14F-4D97-AF65-F5344CB8AC3E}">
        <p14:creationId xmlns:p14="http://schemas.microsoft.com/office/powerpoint/2010/main" val="41246285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For many decades, tourniquets were not recommended for bleeding control. This was because most tourniquets were made of improvised materials</a:t>
            </a:r>
            <a:r>
              <a:rPr lang="en-US" sz="1200" kern="1200" baseline="0" dirty="0" smtClean="0">
                <a:solidFill>
                  <a:schemeClr val="tx1"/>
                </a:solidFill>
                <a:effectLst/>
                <a:latin typeface="+mn-lt"/>
                <a:ea typeface="+mn-ea"/>
                <a:cs typeface="+mn-cs"/>
              </a:rPr>
              <a:t> and the success of this intervention was not reliable. </a:t>
            </a:r>
          </a:p>
          <a:p>
            <a:pPr lvl="0"/>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However, the experience obtained during the Iraq and Afghanistan conflicts has proven that an approved, commercially available tourniquet can be one of the most important lifesaving tools for wounds involving the extremities!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If it comes down to a choice between someone bleeding to death and the risk of damage to the arm or the leg, it is obviously better to leave the tourniquet in place and risk the damage to the arm or leg than to have them bleed to death.</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Lastly, practice or training tourniquets should not be used during a real incident as the repeated use during practice may cause it to fail.</a:t>
            </a:r>
          </a:p>
          <a:p>
            <a:pPr lvl="0"/>
            <a:r>
              <a:rPr lang="en-US" sz="1200" kern="1200" dirty="0" smtClean="0">
                <a:solidFill>
                  <a:schemeClr val="tx1"/>
                </a:solidFill>
                <a:effectLst/>
                <a:latin typeface="+mn-lt"/>
                <a:ea typeface="+mn-ea"/>
                <a:cs typeface="+mn-cs"/>
              </a:rPr>
              <a:t>Training tourniquets should be labelled “training” as to not be confused with in-service equipment.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39</a:t>
            </a:fld>
            <a:endParaRPr lang="en-US" dirty="0"/>
          </a:p>
        </p:txBody>
      </p:sp>
    </p:spTree>
    <p:extLst>
      <p:ext uri="{BB962C8B-B14F-4D97-AF65-F5344CB8AC3E}">
        <p14:creationId xmlns:p14="http://schemas.microsoft.com/office/powerpoint/2010/main" val="98557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One of the most common causes of preventable death after traumatic injury is uncontrolled bleeding.  </a:t>
            </a:r>
          </a:p>
          <a:p>
            <a:pPr lvl="0"/>
            <a:r>
              <a:rPr lang="en-US" sz="1200" kern="1200" dirty="0" smtClean="0">
                <a:solidFill>
                  <a:schemeClr val="tx1"/>
                </a:solidFill>
                <a:effectLst/>
                <a:latin typeface="+mn-lt"/>
                <a:ea typeface="+mn-ea"/>
                <a:cs typeface="+mn-cs"/>
              </a:rPr>
              <a:t>Everyone should know how to recognize life-threatening bleeding.</a:t>
            </a:r>
          </a:p>
          <a:p>
            <a:r>
              <a:rPr lang="en-US" sz="1200" kern="1200" dirty="0" smtClean="0">
                <a:solidFill>
                  <a:schemeClr val="tx1"/>
                </a:solidFill>
                <a:effectLst/>
                <a:latin typeface="+mn-lt"/>
                <a:ea typeface="+mn-ea"/>
                <a:cs typeface="+mn-cs"/>
              </a:rPr>
              <a:t>Everyone should be able to take the appropriate steps to control bleeding until help arrives.</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a:t>
            </a:fld>
            <a:endParaRPr lang="en-US" dirty="0"/>
          </a:p>
        </p:txBody>
      </p:sp>
    </p:spTree>
    <p:extLst>
      <p:ext uri="{BB962C8B-B14F-4D97-AF65-F5344CB8AC3E}">
        <p14:creationId xmlns:p14="http://schemas.microsoft.com/office/powerpoint/2010/main" val="8618457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When you apply a tourniquet and it is tight enough to stop bleeding, it hurts and it hurts a lot.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you are placing a tourniquet on someone else, let them know that it is going to hurt.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Pain </a:t>
            </a:r>
            <a:r>
              <a:rPr lang="en-US" sz="1200" u="sng" kern="1200" dirty="0" smtClean="0">
                <a:solidFill>
                  <a:schemeClr val="tx1"/>
                </a:solidFill>
                <a:effectLst/>
                <a:latin typeface="+mn-lt"/>
                <a:ea typeface="+mn-ea"/>
                <a:cs typeface="+mn-cs"/>
              </a:rPr>
              <a:t>DOES NOT </a:t>
            </a:r>
            <a:r>
              <a:rPr lang="en-US" sz="1200" kern="1200" dirty="0" smtClean="0">
                <a:solidFill>
                  <a:schemeClr val="tx1"/>
                </a:solidFill>
                <a:effectLst/>
                <a:latin typeface="+mn-lt"/>
                <a:ea typeface="+mn-ea"/>
                <a:cs typeface="+mn-cs"/>
              </a:rPr>
              <a:t>mean that you put the tourniquet on incorrectly or that you should take it off the patient.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Instead, reassure the victim that as soon as paramedic medical responders arrive, they will be able to treat the pain with medication to help relieve it.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40</a:t>
            </a:fld>
            <a:endParaRPr lang="en-US" dirty="0"/>
          </a:p>
        </p:txBody>
      </p:sp>
    </p:spTree>
    <p:extLst>
      <p:ext uri="{BB962C8B-B14F-4D97-AF65-F5344CB8AC3E}">
        <p14:creationId xmlns:p14="http://schemas.microsoft.com/office/powerpoint/2010/main" val="36196605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are common mistakes made by first responders applying tourniquets.</a:t>
            </a:r>
          </a:p>
          <a:p>
            <a:pPr lvl="0"/>
            <a:r>
              <a:rPr lang="en-US" sz="1200" kern="1200" dirty="0" smtClean="0">
                <a:solidFill>
                  <a:schemeClr val="tx1"/>
                </a:solidFill>
                <a:effectLst/>
                <a:latin typeface="+mn-lt"/>
                <a:ea typeface="+mn-ea"/>
                <a:cs typeface="+mn-cs"/>
              </a:rPr>
              <a:t>- Not using a tourniquet when there is life-threatening bleeding and the patient continues to bleed</a:t>
            </a:r>
          </a:p>
          <a:p>
            <a:pPr lvl="0"/>
            <a:r>
              <a:rPr lang="en-US" sz="1200" kern="1200" dirty="0" smtClean="0">
                <a:solidFill>
                  <a:schemeClr val="tx1"/>
                </a:solidFill>
                <a:effectLst/>
                <a:latin typeface="+mn-lt"/>
                <a:ea typeface="+mn-ea"/>
                <a:cs typeface="+mn-cs"/>
              </a:rPr>
              <a:t>- Waiting too long to apply a tourniquet while the patient continues to bleed</a:t>
            </a:r>
          </a:p>
          <a:p>
            <a:pPr lvl="0"/>
            <a:r>
              <a:rPr lang="en-US" sz="1200" kern="1200" dirty="0" smtClean="0">
                <a:solidFill>
                  <a:schemeClr val="tx1"/>
                </a:solidFill>
                <a:effectLst/>
                <a:latin typeface="+mn-lt"/>
                <a:ea typeface="+mn-ea"/>
                <a:cs typeface="+mn-cs"/>
              </a:rPr>
              <a:t>- Using a tourniquet for minor bleeding.  </a:t>
            </a:r>
          </a:p>
          <a:p>
            <a:pPr lvl="0"/>
            <a:r>
              <a:rPr lang="en-US" sz="1200" kern="1200" dirty="0" smtClean="0">
                <a:solidFill>
                  <a:schemeClr val="tx1"/>
                </a:solidFill>
                <a:effectLst/>
                <a:latin typeface="+mn-lt"/>
                <a:ea typeface="+mn-ea"/>
                <a:cs typeface="+mn-cs"/>
              </a:rPr>
              <a:t>         While this is a mistake, if you are not sure if the bleeding is life-threatening or not, it is better to apply the tourniquet than to allow    </a:t>
            </a:r>
          </a:p>
          <a:p>
            <a:pPr lvl="0"/>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someone to continue to bleed.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 most cases, it will be on for only a short period of time until a trained medical responder can evaluate the victim and determine the need to keep it on.</a:t>
            </a:r>
          </a:p>
          <a:p>
            <a:pPr lvl="0"/>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In past first aid classes it used to be taught that if you placed a tourniquet on an extremity, you should loosen it every 15-20 minutes.  The thinking was that this would let blood back into the arm or leg and keep it alive longer.</a:t>
            </a:r>
          </a:p>
          <a:p>
            <a:pPr lvl="0"/>
            <a:r>
              <a:rPr lang="en-US" sz="1200" kern="1200" dirty="0" smtClean="0">
                <a:solidFill>
                  <a:schemeClr val="tx1"/>
                </a:solidFill>
                <a:effectLst/>
                <a:latin typeface="+mn-lt"/>
                <a:ea typeface="+mn-ea"/>
                <a:cs typeface="+mn-cs"/>
              </a:rPr>
              <a:t>DO NOT DO THIS.  By loosening the tourniquet, you just allow more blood to leak out of the wound.  This is dangerous and is bad for the victim.</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41</a:t>
            </a:fld>
            <a:endParaRPr lang="en-US" dirty="0"/>
          </a:p>
        </p:txBody>
      </p:sp>
    </p:spTree>
    <p:extLst>
      <p:ext uri="{BB962C8B-B14F-4D97-AF65-F5344CB8AC3E}">
        <p14:creationId xmlns:p14="http://schemas.microsoft.com/office/powerpoint/2010/main" val="13487929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Pause for any questions related to tourniquet</a:t>
            </a:r>
            <a:r>
              <a:rPr lang="en-US" baseline="0" dirty="0" smtClean="0"/>
              <a:t> use….</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42</a:t>
            </a:fld>
            <a:endParaRPr lang="en-US" dirty="0"/>
          </a:p>
        </p:txBody>
      </p:sp>
    </p:spTree>
    <p:extLst>
      <p:ext uri="{BB962C8B-B14F-4D97-AF65-F5344CB8AC3E}">
        <p14:creationId xmlns:p14="http://schemas.microsoft.com/office/powerpoint/2010/main" val="27235463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Every participant in the course should be given the opportunity to apply the tourniquet to themselves and on both the arm and the leg.  Instructors should watch for proper adherence to placement technique.</a:t>
            </a:r>
          </a:p>
          <a:p>
            <a:endParaRPr lang="en-US" sz="1200" kern="1200" baseline="0" dirty="0" smtClean="0">
              <a:solidFill>
                <a:schemeClr val="tx1"/>
              </a:solidFill>
              <a:effectLst/>
              <a:latin typeface="+mn-lt"/>
              <a:ea typeface="+mn-ea"/>
              <a:cs typeface="+mn-cs"/>
            </a:endParaRPr>
          </a:p>
          <a:p>
            <a:r>
              <a:rPr lang="en-US" sz="1200" b="1" u="sng" kern="1200" baseline="0" dirty="0" smtClean="0">
                <a:solidFill>
                  <a:schemeClr val="tx1"/>
                </a:solidFill>
                <a:effectLst/>
                <a:latin typeface="+mn-lt"/>
                <a:ea typeface="+mn-ea"/>
                <a:cs typeface="+mn-cs"/>
              </a:rPr>
              <a:t>Instructor Note</a:t>
            </a:r>
            <a:r>
              <a:rPr lang="en-US" sz="1200" b="1" u="none"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You can pause at this point in order to allow students to practice tourniquets, or you can complete the entire lecture portion of the course and have the group practice both skills (tourniquets and wound packing) after the lecture.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It is critical that students get ‘hands-on” exposure to both skills before completing the course. </a:t>
            </a:r>
          </a:p>
        </p:txBody>
      </p:sp>
      <p:sp>
        <p:nvSpPr>
          <p:cNvPr id="4" name="Slide Number Placeholder 3"/>
          <p:cNvSpPr>
            <a:spLocks noGrp="1"/>
          </p:cNvSpPr>
          <p:nvPr>
            <p:ph type="sldNum" sz="quarter" idx="10"/>
          </p:nvPr>
        </p:nvSpPr>
        <p:spPr/>
        <p:txBody>
          <a:bodyPr/>
          <a:lstStyle/>
          <a:p>
            <a:fld id="{4348556F-5514-4A36-BFA3-C9D6CB400CDC}" type="slidenum">
              <a:rPr lang="en-US" smtClean="0"/>
              <a:t>43</a:t>
            </a:fld>
            <a:endParaRPr lang="en-US" dirty="0"/>
          </a:p>
        </p:txBody>
      </p:sp>
    </p:spTree>
    <p:extLst>
      <p:ext uri="{BB962C8B-B14F-4D97-AF65-F5344CB8AC3E}">
        <p14:creationId xmlns:p14="http://schemas.microsoft.com/office/powerpoint/2010/main" val="18569593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let’s discuss what to do if a trauma kit does not contain a tourniquet.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44</a:t>
            </a:fld>
            <a:endParaRPr lang="en-US" dirty="0"/>
          </a:p>
        </p:txBody>
      </p:sp>
    </p:spTree>
    <p:extLst>
      <p:ext uri="{BB962C8B-B14F-4D97-AF65-F5344CB8AC3E}">
        <p14:creationId xmlns:p14="http://schemas.microsoft.com/office/powerpoint/2010/main" val="598440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case, the wound is still on an extremity but a tourniquet is not immediately available.</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45</a:t>
            </a:fld>
            <a:endParaRPr lang="en-US" dirty="0"/>
          </a:p>
        </p:txBody>
      </p:sp>
    </p:spTree>
    <p:extLst>
      <p:ext uri="{BB962C8B-B14F-4D97-AF65-F5344CB8AC3E}">
        <p14:creationId xmlns:p14="http://schemas.microsoft.com/office/powerpoint/2010/main" val="2314973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If a tourniquet is not available but a bleeding control gauze (also known as a hemostatic dressing) is available, the gauze should be packed or stuffed into the wound and then pressure applied directly on the wound.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a bleeding control gauze is not available, then any clean cloth or plain gauze along with direct pressure can be used as described before.</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46</a:t>
            </a:fld>
            <a:endParaRPr lang="en-US" dirty="0"/>
          </a:p>
        </p:txBody>
      </p:sp>
    </p:spTree>
    <p:extLst>
      <p:ext uri="{BB962C8B-B14F-4D97-AF65-F5344CB8AC3E}">
        <p14:creationId xmlns:p14="http://schemas.microsoft.com/office/powerpoint/2010/main" val="29008481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If the wound instead</a:t>
            </a:r>
            <a:r>
              <a:rPr lang="en-US" sz="1200" kern="1200" baseline="0" dirty="0" smtClean="0">
                <a:solidFill>
                  <a:schemeClr val="tx1"/>
                </a:solidFill>
                <a:effectLst/>
                <a:latin typeface="+mn-lt"/>
                <a:ea typeface="+mn-ea"/>
                <a:cs typeface="+mn-cs"/>
              </a:rPr>
              <a:t> is </a:t>
            </a:r>
            <a:r>
              <a:rPr lang="en-US" sz="1200" kern="1200" dirty="0" smtClean="0">
                <a:solidFill>
                  <a:schemeClr val="tx1"/>
                </a:solidFill>
                <a:effectLst/>
                <a:latin typeface="+mn-lt"/>
                <a:ea typeface="+mn-ea"/>
                <a:cs typeface="+mn-cs"/>
              </a:rPr>
              <a:t>located in one of the junctional areas (the neck, shoulder, armpit or groin) and a bleeding control gauze is available, the gauze should be packed or stuffed into the wound and then pressure applied directly on the wound.</a:t>
            </a:r>
          </a:p>
          <a:p>
            <a:pPr lvl="0"/>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If a bleeding control gauze is not available, any clean cloth or plain gauze along with direct pressure can be used as described before.</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47</a:t>
            </a:fld>
            <a:endParaRPr lang="en-US" dirty="0"/>
          </a:p>
        </p:txBody>
      </p:sp>
    </p:spTree>
    <p:extLst>
      <p:ext uri="{BB962C8B-B14F-4D97-AF65-F5344CB8AC3E}">
        <p14:creationId xmlns:p14="http://schemas.microsoft.com/office/powerpoint/2010/main" val="19016330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word hemostatic is a medical term that means</a:t>
            </a:r>
            <a:r>
              <a:rPr lang="en-US" sz="1200" kern="1200" baseline="0" dirty="0" smtClean="0">
                <a:solidFill>
                  <a:schemeClr val="tx1"/>
                </a:solidFill>
                <a:effectLst/>
                <a:latin typeface="+mn-lt"/>
                <a:ea typeface="+mn-ea"/>
                <a:cs typeface="+mn-cs"/>
              </a:rPr>
              <a:t> “ stopping the flow of blood”.</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Hemostatic dressings are usually gauze rolls that have been impregnated with a material or substance that will help blood clot.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This slide lists the most commonly available hemostatic products currently available on the market.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48</a:t>
            </a:fld>
            <a:endParaRPr lang="en-US" dirty="0"/>
          </a:p>
        </p:txBody>
      </p:sp>
    </p:spTree>
    <p:extLst>
      <p:ext uri="{BB962C8B-B14F-4D97-AF65-F5344CB8AC3E}">
        <p14:creationId xmlns:p14="http://schemas.microsoft.com/office/powerpoint/2010/main" val="23515896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Let’s go over the steps for packing a wound with a hemostatic dressing or gauze roll or even a clean cloth.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a:t>
            </a:r>
            <a:r>
              <a:rPr lang="en-US" sz="1200" kern="1200" baseline="0" dirty="0" smtClean="0">
                <a:solidFill>
                  <a:schemeClr val="tx1"/>
                </a:solidFill>
                <a:effectLst/>
                <a:latin typeface="+mn-lt"/>
                <a:ea typeface="+mn-ea"/>
                <a:cs typeface="+mn-cs"/>
              </a:rPr>
              <a:t> you have </a:t>
            </a:r>
            <a:r>
              <a:rPr lang="en-US" sz="1200" kern="1200" baseline="0" smtClean="0">
                <a:solidFill>
                  <a:schemeClr val="tx1"/>
                </a:solidFill>
                <a:effectLst/>
                <a:latin typeface="+mn-lt"/>
                <a:ea typeface="+mn-ea"/>
                <a:cs typeface="+mn-cs"/>
              </a:rPr>
              <a:t>to locate the </a:t>
            </a:r>
            <a:r>
              <a:rPr lang="en-US" sz="1200" kern="1200" baseline="0" dirty="0" smtClean="0">
                <a:solidFill>
                  <a:schemeClr val="tx1"/>
                </a:solidFill>
                <a:effectLst/>
                <a:latin typeface="+mn-lt"/>
                <a:ea typeface="+mn-ea"/>
                <a:cs typeface="+mn-cs"/>
              </a:rPr>
              <a:t>wound…so open clothing over the wound to expose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If you see a lot of pooled blood around the wound, remove it from the wound by gently wiping it away.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If there are any visible clots in the wound, try to avoid dislodging them if possible.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Then look into the wound and try to find the point where it is bleeding from.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Even large wounds typically only have one or two places that are actively bleeding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Locate the source of the most active bleeding</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49</a:t>
            </a:fld>
            <a:endParaRPr lang="en-US" dirty="0"/>
          </a:p>
        </p:txBody>
      </p:sp>
    </p:spTree>
    <p:extLst>
      <p:ext uri="{BB962C8B-B14F-4D97-AF65-F5344CB8AC3E}">
        <p14:creationId xmlns:p14="http://schemas.microsoft.com/office/powerpoint/2010/main" val="3277973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course</a:t>
            </a:r>
            <a:r>
              <a:rPr lang="en-US" sz="1200" kern="1200" baseline="0" dirty="0" smtClean="0">
                <a:solidFill>
                  <a:schemeClr val="tx1"/>
                </a:solidFill>
                <a:effectLst/>
                <a:latin typeface="+mn-lt"/>
                <a:ea typeface="+mn-ea"/>
                <a:cs typeface="+mn-cs"/>
              </a:rPr>
              <a:t> was designed to teach you how to recognize and control life-threatening hemorrhage. We can’t do that without clinical photographs that are relevant to the course content. Some of these photographs </a:t>
            </a:r>
            <a:r>
              <a:rPr lang="en-US" sz="1200" kern="1200" dirty="0" smtClean="0">
                <a:solidFill>
                  <a:schemeClr val="tx1"/>
                </a:solidFill>
                <a:effectLst/>
                <a:latin typeface="+mn-lt"/>
                <a:ea typeface="+mn-ea"/>
                <a:cs typeface="+mn-cs"/>
              </a:rPr>
              <a:t>are graphic in nature and may be disturbing to some individuals.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a:t>
            </a:fld>
            <a:endParaRPr lang="en-US" dirty="0"/>
          </a:p>
        </p:txBody>
      </p:sp>
    </p:spTree>
    <p:extLst>
      <p:ext uri="{BB962C8B-B14F-4D97-AF65-F5344CB8AC3E}">
        <p14:creationId xmlns:p14="http://schemas.microsoft.com/office/powerpoint/2010/main" val="8102350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Then, pack or stuff the hemostatic or plain gauze or clean cloth directly into the wound, down into the bottom of the wound and right onto the point of bleeding.</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50</a:t>
            </a:fld>
            <a:endParaRPr lang="en-US" dirty="0"/>
          </a:p>
        </p:txBody>
      </p:sp>
    </p:spTree>
    <p:extLst>
      <p:ext uri="{BB962C8B-B14F-4D97-AF65-F5344CB8AC3E}">
        <p14:creationId xmlns:p14="http://schemas.microsoft.com/office/powerpoint/2010/main" val="6667556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top image shows the correct way to pack the wound. The packing material is stuffed down deep into the base of the wound</a:t>
            </a:r>
            <a:r>
              <a:rPr lang="en-US" sz="1200" kern="1200" baseline="0" dirty="0" smtClean="0">
                <a:solidFill>
                  <a:schemeClr val="tx1"/>
                </a:solidFill>
                <a:effectLst/>
                <a:latin typeface="+mn-lt"/>
                <a:ea typeface="+mn-ea"/>
                <a:cs typeface="+mn-cs"/>
              </a:rPr>
              <a:t>, as close as possible to the actual source of the bleeding.</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lower image shows the incorrect way to pack a wound. If the wound is not packed properly, pressure cannot</a:t>
            </a:r>
            <a:r>
              <a:rPr lang="en-US" sz="1200" kern="1200" baseline="0" dirty="0" smtClean="0">
                <a:solidFill>
                  <a:schemeClr val="tx1"/>
                </a:solidFill>
                <a:effectLst/>
                <a:latin typeface="+mn-lt"/>
                <a:ea typeface="+mn-ea"/>
                <a:cs typeface="+mn-cs"/>
              </a:rPr>
              <a:t> be applied to the actual bleeding site and the bleeding will continue. </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51</a:t>
            </a:fld>
            <a:endParaRPr lang="en-US" dirty="0"/>
          </a:p>
        </p:txBody>
      </p:sp>
    </p:spTree>
    <p:extLst>
      <p:ext uri="{BB962C8B-B14F-4D97-AF65-F5344CB8AC3E}">
        <p14:creationId xmlns:p14="http://schemas.microsoft.com/office/powerpoint/2010/main" val="18090964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Once you have packed the entire dressing into the wound, apply and hold firm pressure using both hands.  </a:t>
            </a:r>
          </a:p>
          <a:p>
            <a:pPr lvl="0"/>
            <a:r>
              <a:rPr lang="en-US" sz="1200" kern="1200" dirty="0" smtClean="0">
                <a:solidFill>
                  <a:schemeClr val="tx1"/>
                </a:solidFill>
                <a:effectLst/>
                <a:latin typeface="+mn-lt"/>
                <a:ea typeface="+mn-ea"/>
                <a:cs typeface="+mn-cs"/>
              </a:rPr>
              <a:t>By packing the wound, when you apply pressure, that pressure is transmitted down to the bottom of the wound toward</a:t>
            </a:r>
            <a:r>
              <a:rPr lang="en-US" sz="1200" kern="1200" baseline="0" dirty="0" smtClean="0">
                <a:solidFill>
                  <a:schemeClr val="tx1"/>
                </a:solidFill>
                <a:effectLst/>
                <a:latin typeface="+mn-lt"/>
                <a:ea typeface="+mn-ea"/>
                <a:cs typeface="+mn-cs"/>
              </a:rPr>
              <a:t> the source of the </a:t>
            </a:r>
            <a:r>
              <a:rPr lang="en-US" sz="1200" kern="1200" dirty="0" smtClean="0">
                <a:solidFill>
                  <a:schemeClr val="tx1"/>
                </a:solidFill>
                <a:effectLst/>
                <a:latin typeface="+mn-lt"/>
                <a:ea typeface="+mn-ea"/>
                <a:cs typeface="+mn-cs"/>
              </a:rPr>
              <a:t>bleeding.  The packing will also help to form a clot along with the pressure you are putting on the wound.  </a:t>
            </a:r>
          </a:p>
          <a:p>
            <a:pPr lvl="0"/>
            <a:r>
              <a:rPr lang="en-US" sz="1200" kern="1200" dirty="0" smtClean="0">
                <a:solidFill>
                  <a:schemeClr val="tx1"/>
                </a:solidFill>
                <a:effectLst/>
                <a:latin typeface="+mn-lt"/>
                <a:ea typeface="+mn-ea"/>
                <a:cs typeface="+mn-cs"/>
              </a:rPr>
              <a:t>It is best to keep holding pressure on the wound until you are relieved by medical responders.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you note that the packing you placed has become completely soaked with blood and the wound is continuing to bleed, take a second roll of gauze and pack it right on top of the first one and reapply pressure.</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52</a:t>
            </a:fld>
            <a:endParaRPr lang="en-US" dirty="0"/>
          </a:p>
        </p:txBody>
      </p:sp>
    </p:spTree>
    <p:extLst>
      <p:ext uri="{BB962C8B-B14F-4D97-AF65-F5344CB8AC3E}">
        <p14:creationId xmlns:p14="http://schemas.microsoft.com/office/powerpoint/2010/main" val="36015067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Pause for questions</a:t>
            </a:r>
            <a:r>
              <a:rPr lang="en-US" baseline="0" dirty="0" smtClean="0"/>
              <a:t> about wound packing or the application of direct pressure.</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53</a:t>
            </a:fld>
            <a:endParaRPr lang="en-US" dirty="0"/>
          </a:p>
        </p:txBody>
      </p:sp>
    </p:spTree>
    <p:extLst>
      <p:ext uri="{BB962C8B-B14F-4D97-AF65-F5344CB8AC3E}">
        <p14:creationId xmlns:p14="http://schemas.microsoft.com/office/powerpoint/2010/main" val="25987000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Every participant should be allowed an opportunity to pack a wound using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wound packing model.</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54</a:t>
            </a:fld>
            <a:endParaRPr lang="en-US" dirty="0"/>
          </a:p>
        </p:txBody>
      </p:sp>
    </p:spTree>
    <p:extLst>
      <p:ext uri="{BB962C8B-B14F-4D97-AF65-F5344CB8AC3E}">
        <p14:creationId xmlns:p14="http://schemas.microsoft.com/office/powerpoint/2010/main" val="26918823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Techniques</a:t>
            </a:r>
            <a:r>
              <a:rPr lang="en-US" sz="1200" kern="1200" baseline="0" dirty="0" smtClean="0">
                <a:solidFill>
                  <a:schemeClr val="tx1"/>
                </a:solidFill>
                <a:effectLst/>
                <a:latin typeface="+mn-lt"/>
                <a:ea typeface="+mn-ea"/>
                <a:cs typeface="+mn-cs"/>
              </a:rPr>
              <a:t> to control bleeding in the child are very similar to what has been presented for adults.</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As long as they can be properly applied, the same tourniquet can be used in an adult or a child.</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If the child is too small for the tourniquet to be applied properly, direct pressure on the bleeding wound will almost always work to control the bleeding. </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Wound packing is the same in both adults and children.</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348556F-5514-4A36-BFA3-C9D6CB400CDC}" type="slidenum">
              <a:rPr lang="en-US" smtClean="0"/>
              <a:t>55</a:t>
            </a:fld>
            <a:endParaRPr lang="en-US" dirty="0"/>
          </a:p>
        </p:txBody>
      </p:sp>
    </p:spTree>
    <p:extLst>
      <p:ext uri="{BB962C8B-B14F-4D97-AF65-F5344CB8AC3E}">
        <p14:creationId xmlns:p14="http://schemas.microsoft.com/office/powerpoint/2010/main" val="19264677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Exposure</a:t>
            </a:r>
            <a:r>
              <a:rPr lang="en-US" sz="1200" kern="1200" baseline="0" dirty="0" smtClean="0">
                <a:solidFill>
                  <a:schemeClr val="tx1"/>
                </a:solidFill>
                <a:effectLst/>
                <a:latin typeface="+mn-lt"/>
                <a:ea typeface="+mn-ea"/>
                <a:cs typeface="+mn-cs"/>
              </a:rPr>
              <a:t> to blood is not uncommon in these situations.</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While the overall risk of disease transmission is low, it always a possibility.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Once you have been relieved by the responding medical personnel, you should immediately and thoroughly wash the exposed</a:t>
            </a:r>
            <a:r>
              <a:rPr lang="en-US" sz="1200" kern="1200" baseline="0" dirty="0" smtClean="0">
                <a:solidFill>
                  <a:schemeClr val="tx1"/>
                </a:solidFill>
                <a:effectLst/>
                <a:latin typeface="+mn-lt"/>
                <a:ea typeface="+mn-ea"/>
                <a:cs typeface="+mn-cs"/>
              </a:rPr>
              <a:t> area </a:t>
            </a:r>
            <a:r>
              <a:rPr lang="en-US" sz="1200" kern="1200" dirty="0" smtClean="0">
                <a:solidFill>
                  <a:schemeClr val="tx1"/>
                </a:solidFill>
                <a:effectLst/>
                <a:latin typeface="+mn-lt"/>
                <a:ea typeface="+mn-ea"/>
                <a:cs typeface="+mn-cs"/>
              </a:rPr>
              <a:t>with soap and water to remove all blood.  Then inform the medical responders that you did get some of the victim’s blood on you so they can take appropriate steps to notify the receiving hospital of the exposure and evaluate the victim and you for potential infectious diseases.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56</a:t>
            </a:fld>
            <a:endParaRPr lang="en-US" dirty="0"/>
          </a:p>
        </p:txBody>
      </p:sp>
    </p:spTree>
    <p:extLst>
      <p:ext uri="{BB962C8B-B14F-4D97-AF65-F5344CB8AC3E}">
        <p14:creationId xmlns:p14="http://schemas.microsoft.com/office/powerpoint/2010/main" val="21153017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summarize everything that we have talked about…</a:t>
            </a:r>
          </a:p>
          <a:p>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First, you must be sure that the</a:t>
            </a:r>
            <a:r>
              <a:rPr lang="en-US" sz="1200" kern="1200" baseline="0" dirty="0" smtClean="0">
                <a:solidFill>
                  <a:schemeClr val="tx1"/>
                </a:solidFill>
                <a:effectLst/>
                <a:latin typeface="+mn-lt"/>
                <a:ea typeface="+mn-ea"/>
                <a:cs typeface="+mn-cs"/>
              </a:rPr>
              <a:t> scene is safe for you to assist the victim without risking injury to yourself.  </a:t>
            </a:r>
            <a:r>
              <a:rPr lang="en-US" sz="1200" kern="1200" dirty="0" smtClean="0">
                <a:solidFill>
                  <a:schemeClr val="tx1"/>
                </a:solidFill>
                <a:effectLst/>
                <a:latin typeface="+mn-lt"/>
                <a:ea typeface="+mn-ea"/>
                <a:cs typeface="+mn-cs"/>
              </a:rPr>
              <a:t>You do not want to become a trauma victim yourself.</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Let’s review the ABCs of bleeding once again:</a:t>
            </a:r>
          </a:p>
          <a:p>
            <a:pPr lvl="0"/>
            <a:r>
              <a:rPr lang="en-US" sz="1200" kern="1200" dirty="0" smtClean="0">
                <a:solidFill>
                  <a:schemeClr val="tx1"/>
                </a:solidFill>
                <a:effectLst/>
                <a:latin typeface="+mn-lt"/>
                <a:ea typeface="+mn-ea"/>
                <a:cs typeface="+mn-cs"/>
              </a:rPr>
              <a:t>A – Alert – either call 9-1-1 or the local emergency number yourself or direct someone to do so.  This will ensure that trained help is on the way along with law enforcement, depending on the situation.</a:t>
            </a:r>
          </a:p>
          <a:p>
            <a:pPr lvl="0"/>
            <a:r>
              <a:rPr lang="en-US" sz="1200" kern="1200" dirty="0" smtClean="0">
                <a:solidFill>
                  <a:schemeClr val="tx1"/>
                </a:solidFill>
                <a:effectLst/>
                <a:latin typeface="+mn-lt"/>
                <a:ea typeface="+mn-ea"/>
                <a:cs typeface="+mn-cs"/>
              </a:rPr>
              <a:t>B – Bleeding – locate the victim’s wound and determine if there is life-threatening bleeding coming from the wound.  This will often mean opening up the clothing and exposing some of the patient so you can see the wound.</a:t>
            </a:r>
          </a:p>
          <a:p>
            <a:pPr lvl="0"/>
            <a:r>
              <a:rPr lang="en-US" sz="1200" kern="1200" dirty="0" smtClean="0">
                <a:solidFill>
                  <a:schemeClr val="tx1"/>
                </a:solidFill>
                <a:effectLst/>
                <a:latin typeface="+mn-lt"/>
                <a:ea typeface="+mn-ea"/>
                <a:cs typeface="+mn-cs"/>
              </a:rPr>
              <a:t>C – Compression – do what you can to stop the bleeding.  This usually means compressing the bleeding blood vessel, either directly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using two hands, using a tourniquet on an arm or a leg placed above the wound to compress the artery, or by packing the bleeding wound and then applying pressure on it with both hands.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57</a:t>
            </a:fld>
            <a:endParaRPr lang="en-US" dirty="0"/>
          </a:p>
        </p:txBody>
      </p:sp>
    </p:spTree>
    <p:extLst>
      <p:ext uri="{BB962C8B-B14F-4D97-AF65-F5344CB8AC3E}">
        <p14:creationId xmlns:p14="http://schemas.microsoft.com/office/powerpoint/2010/main" val="39962449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a:p>
            <a:r>
              <a:rPr lang="en-US" dirty="0" smtClean="0"/>
              <a:t>Thank your participants</a:t>
            </a:r>
            <a:r>
              <a:rPr lang="en-US" baseline="0" dirty="0" smtClean="0"/>
              <a:t> for their interest and attention.</a:t>
            </a:r>
          </a:p>
          <a:p>
            <a:endParaRPr lang="en-US" baseline="0" dirty="0" smtClean="0"/>
          </a:p>
          <a:p>
            <a:r>
              <a:rPr lang="en-US" baseline="0" dirty="0" smtClean="0"/>
              <a:t>Solicit the group for any questions one last time. </a:t>
            </a: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58</a:t>
            </a:fld>
            <a:endParaRPr lang="en-US" dirty="0"/>
          </a:p>
        </p:txBody>
      </p:sp>
    </p:spTree>
    <p:extLst>
      <p:ext uri="{BB962C8B-B14F-4D97-AF65-F5344CB8AC3E}">
        <p14:creationId xmlns:p14="http://schemas.microsoft.com/office/powerpoint/2010/main" val="35014793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smtClean="0"/>
              <a:t>Closing thoughts:</a:t>
            </a:r>
          </a:p>
          <a:p>
            <a:endParaRPr lang="en-US" baseline="0" dirty="0" smtClean="0"/>
          </a:p>
          <a:p>
            <a:r>
              <a:rPr lang="en-US" baseline="0" dirty="0" smtClean="0"/>
              <a:t>Encourage participants to advocate for the placement of bleeding control kits in areas they are concerned about. This will vary based on the composition of the class, but may involve purchasing small kits for personal or home use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59</a:t>
            </a:fld>
            <a:endParaRPr lang="en-US" dirty="0"/>
          </a:p>
        </p:txBody>
      </p:sp>
    </p:spTree>
    <p:extLst>
      <p:ext uri="{BB962C8B-B14F-4D97-AF65-F5344CB8AC3E}">
        <p14:creationId xmlns:p14="http://schemas.microsoft.com/office/powerpoint/2010/main" val="4091661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Many</a:t>
            </a:r>
            <a:r>
              <a:rPr lang="en-US" sz="1200" kern="1200" baseline="0" dirty="0" smtClean="0">
                <a:solidFill>
                  <a:schemeClr val="tx1"/>
                </a:solidFill>
                <a:effectLst/>
                <a:latin typeface="+mn-lt"/>
                <a:ea typeface="+mn-ea"/>
                <a:cs typeface="+mn-cs"/>
              </a:rPr>
              <a:t> injury mechanisms can result in serious bleeding.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While mass shootings currently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get a lot of attention, serious</a:t>
            </a:r>
            <a:r>
              <a:rPr lang="en-US" sz="1200" kern="1200" baseline="0" dirty="0" smtClean="0">
                <a:solidFill>
                  <a:schemeClr val="tx1"/>
                </a:solidFill>
                <a:effectLst/>
                <a:latin typeface="+mn-lt"/>
                <a:ea typeface="+mn-ea"/>
                <a:cs typeface="+mn-cs"/>
              </a:rPr>
              <a:t> bleeding is more likely to result from everyday injuries such as those that may occur at home, at work or while on the road. </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6</a:t>
            </a:fld>
            <a:endParaRPr lang="en-US" dirty="0"/>
          </a:p>
        </p:txBody>
      </p:sp>
    </p:spTree>
    <p:extLst>
      <p:ext uri="{BB962C8B-B14F-4D97-AF65-F5344CB8AC3E}">
        <p14:creationId xmlns:p14="http://schemas.microsoft.com/office/powerpoint/2010/main" val="10666620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smtClean="0"/>
              <a:t>Closing thoughts:</a:t>
            </a:r>
          </a:p>
          <a:p>
            <a:endParaRPr lang="en-US" baseline="0" dirty="0" smtClean="0"/>
          </a:p>
          <a:p>
            <a:r>
              <a:rPr lang="en-US" baseline="0" dirty="0" smtClean="0"/>
              <a:t>… or larger kits for public spaces such as sporting venues, churches, schools and other areas where people come together.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60</a:t>
            </a:fld>
            <a:endParaRPr lang="en-US" dirty="0"/>
          </a:p>
        </p:txBody>
      </p:sp>
    </p:spTree>
    <p:extLst>
      <p:ext uri="{BB962C8B-B14F-4D97-AF65-F5344CB8AC3E}">
        <p14:creationId xmlns:p14="http://schemas.microsoft.com/office/powerpoint/2010/main" val="34678895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Lastly….</a:t>
            </a:r>
          </a:p>
          <a:p>
            <a:endParaRPr lang="en-US" baseline="0" dirty="0" smtClean="0"/>
          </a:p>
          <a:p>
            <a:r>
              <a:rPr lang="en-US" baseline="0" dirty="0" smtClean="0"/>
              <a:t>Encourage participants to visit </a:t>
            </a:r>
            <a:r>
              <a:rPr lang="en-US" b="1" u="sng" baseline="0" dirty="0" smtClean="0"/>
              <a:t>bleedingcontrol.org</a:t>
            </a:r>
            <a:r>
              <a:rPr lang="en-US" baseline="0" dirty="0" smtClean="0"/>
              <a:t>. This site is maintained by the American College of Surgeons and is updated frequently with new information regarding this important topic.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61</a:t>
            </a:fld>
            <a:endParaRPr lang="en-US" dirty="0"/>
          </a:p>
        </p:txBody>
      </p:sp>
    </p:spTree>
    <p:extLst>
      <p:ext uri="{BB962C8B-B14F-4D97-AF65-F5344CB8AC3E}">
        <p14:creationId xmlns:p14="http://schemas.microsoft.com/office/powerpoint/2010/main" val="3896478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are the basic principles</a:t>
            </a:r>
            <a:r>
              <a:rPr lang="en-US" sz="1200" kern="1200" baseline="0" dirty="0" smtClean="0">
                <a:solidFill>
                  <a:schemeClr val="tx1"/>
                </a:solidFill>
                <a:effectLst/>
                <a:latin typeface="+mn-lt"/>
                <a:ea typeface="+mn-ea"/>
                <a:cs typeface="+mn-cs"/>
              </a:rPr>
              <a:t> that should govern your response if you find yourself in one of these situations: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First, make</a:t>
            </a:r>
            <a:r>
              <a:rPr lang="en-US" sz="1200" kern="1200" baseline="0" dirty="0" smtClean="0">
                <a:solidFill>
                  <a:schemeClr val="tx1"/>
                </a:solidFill>
                <a:effectLst/>
                <a:latin typeface="+mn-lt"/>
                <a:ea typeface="+mn-ea"/>
                <a:cs typeface="+mn-cs"/>
              </a:rPr>
              <a:t> sure the scene is safe. You must ensure your own safety before trying to help someone else.</a:t>
            </a:r>
          </a:p>
          <a:p>
            <a:r>
              <a:rPr lang="en-US" sz="1200" kern="1200" baseline="0" dirty="0" smtClean="0">
                <a:solidFill>
                  <a:schemeClr val="tx1"/>
                </a:solidFill>
                <a:effectLst/>
                <a:latin typeface="+mn-lt"/>
                <a:ea typeface="+mn-ea"/>
                <a:cs typeface="+mn-cs"/>
              </a:rPr>
              <a:t>- Next, get help. Call or have someone call 9-1-1 for assistance. Make every effort to assure help is on the way as you proceed to the next step.</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Look for the site of bleeding.</a:t>
            </a:r>
            <a:r>
              <a:rPr lang="en-US" sz="1200" kern="1200" baseline="0" dirty="0" smtClean="0">
                <a:solidFill>
                  <a:schemeClr val="tx1"/>
                </a:solidFill>
                <a:effectLst/>
                <a:latin typeface="+mn-lt"/>
                <a:ea typeface="+mn-ea"/>
                <a:cs typeface="+mn-cs"/>
              </a:rPr>
              <a:t> The site of the bleeding will frequently dictate how you will need to control it. </a:t>
            </a:r>
          </a:p>
          <a:p>
            <a:pPr marL="0" indent="0">
              <a:buFontTx/>
              <a:buNone/>
            </a:pPr>
            <a:r>
              <a:rPr lang="en-US" sz="1200" kern="1200" baseline="0" dirty="0" smtClean="0">
                <a:solidFill>
                  <a:schemeClr val="tx1"/>
                </a:solidFill>
                <a:effectLst/>
                <a:latin typeface="+mn-lt"/>
                <a:ea typeface="+mn-ea"/>
                <a:cs typeface="+mn-cs"/>
              </a:rPr>
              <a:t>- Once you have located the source, control of the bleeding will involve the application of direct pressure, the placement of a tourniquet, the packing of an open wound or a combination of all of these techniques.</a:t>
            </a:r>
          </a:p>
          <a:p>
            <a:pPr marL="171450" indent="-171450">
              <a:buFontTx/>
              <a:buChar char="-"/>
            </a:pPr>
            <a:endParaRPr lang="en-US" sz="1200" kern="1200" baseline="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We will discuss each of these points in more detail in coming slides.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7</a:t>
            </a:fld>
            <a:endParaRPr lang="en-US" dirty="0"/>
          </a:p>
        </p:txBody>
      </p:sp>
    </p:spTree>
    <p:extLst>
      <p:ext uri="{BB962C8B-B14F-4D97-AF65-F5344CB8AC3E}">
        <p14:creationId xmlns:p14="http://schemas.microsoft.com/office/powerpoint/2010/main" val="848012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Your personal safety is an important</a:t>
            </a:r>
            <a:r>
              <a:rPr lang="en-US" sz="1200" kern="1200" baseline="0" dirty="0" smtClean="0">
                <a:solidFill>
                  <a:schemeClr val="tx1"/>
                </a:solidFill>
                <a:effectLst/>
                <a:latin typeface="+mn-lt"/>
                <a:ea typeface="+mn-ea"/>
                <a:cs typeface="+mn-cs"/>
              </a:rPr>
              <a:t> consideration.  If you become injured as well, you won’t be able to help anyone and the situation you find yourself in becomes more complicated.  </a:t>
            </a:r>
            <a:r>
              <a:rPr lang="en-US" sz="1200" kern="1200" dirty="0" smtClean="0">
                <a:solidFill>
                  <a:schemeClr val="tx1"/>
                </a:solidFill>
                <a:effectLst/>
                <a:latin typeface="+mn-lt"/>
                <a:ea typeface="+mn-ea"/>
                <a:cs typeface="+mn-cs"/>
              </a:rPr>
              <a:t>If the scene in not safe for whatever reason, you should remove yourself (and the victim, if possible) from danger and try to find a safe location.  Once you reach safety, you can focus on bleeding control.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Exposure to an</a:t>
            </a:r>
            <a:r>
              <a:rPr lang="en-US" sz="1200" kern="1200" baseline="0" dirty="0" smtClean="0">
                <a:solidFill>
                  <a:schemeClr val="tx1"/>
                </a:solidFill>
                <a:effectLst/>
                <a:latin typeface="+mn-lt"/>
                <a:ea typeface="+mn-ea"/>
                <a:cs typeface="+mn-cs"/>
              </a:rPr>
              <a:t> injured </a:t>
            </a:r>
            <a:r>
              <a:rPr lang="en-US" sz="1200" kern="1200" dirty="0" smtClean="0">
                <a:solidFill>
                  <a:schemeClr val="tx1"/>
                </a:solidFill>
                <a:effectLst/>
                <a:latin typeface="+mn-lt"/>
                <a:ea typeface="+mn-ea"/>
                <a:cs typeface="+mn-cs"/>
              </a:rPr>
              <a:t>patient’s blood or other body fluids</a:t>
            </a:r>
            <a:r>
              <a:rPr lang="en-US" sz="1200" kern="1200" baseline="0" dirty="0" smtClean="0">
                <a:solidFill>
                  <a:schemeClr val="tx1"/>
                </a:solidFill>
                <a:effectLst/>
                <a:latin typeface="+mn-lt"/>
                <a:ea typeface="+mn-ea"/>
                <a:cs typeface="+mn-cs"/>
              </a:rPr>
              <a:t> is another safety consideration.  </a:t>
            </a:r>
            <a:r>
              <a:rPr lang="en-US" sz="1200" kern="1200" dirty="0" smtClean="0">
                <a:solidFill>
                  <a:schemeClr val="tx1"/>
                </a:solidFill>
                <a:effectLst/>
                <a:latin typeface="+mn-lt"/>
                <a:ea typeface="+mn-ea"/>
                <a:cs typeface="+mn-cs"/>
              </a:rPr>
              <a:t>Blood-borne pathogens are germs that could be spread through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exposure to someone else’s blood.  If you have access to bleeding control supplies, you should also have access to protective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gloves. </a:t>
            </a:r>
          </a:p>
          <a:p>
            <a:pPr lvl="0"/>
            <a:r>
              <a:rPr lang="en-US" sz="1200" kern="1200" dirty="0" smtClean="0">
                <a:solidFill>
                  <a:schemeClr val="tx1"/>
                </a:solidFill>
                <a:effectLst/>
                <a:latin typeface="+mn-lt"/>
                <a:ea typeface="+mn-ea"/>
                <a:cs typeface="+mn-cs"/>
              </a:rPr>
              <a:t>If these supplies are not available to you, wash your hands thoroughly after touching a victim and ask EMS personnel about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appropriate blood cleanup procedures.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8</a:t>
            </a:fld>
            <a:endParaRPr lang="en-US"/>
          </a:p>
        </p:txBody>
      </p:sp>
    </p:spTree>
    <p:extLst>
      <p:ext uri="{BB962C8B-B14F-4D97-AF65-F5344CB8AC3E}">
        <p14:creationId xmlns:p14="http://schemas.microsoft.com/office/powerpoint/2010/main" val="1949261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Calling</a:t>
            </a:r>
            <a:r>
              <a:rPr lang="en-US" sz="1200" kern="1200" baseline="0" dirty="0" smtClean="0">
                <a:solidFill>
                  <a:schemeClr val="tx1"/>
                </a:solidFill>
                <a:effectLst/>
                <a:latin typeface="+mn-lt"/>
                <a:ea typeface="+mn-ea"/>
                <a:cs typeface="+mn-cs"/>
              </a:rPr>
              <a:t> your local </a:t>
            </a:r>
            <a:r>
              <a:rPr lang="en-US" sz="1200" kern="1200" dirty="0" smtClean="0">
                <a:solidFill>
                  <a:schemeClr val="tx1"/>
                </a:solidFill>
                <a:effectLst/>
                <a:latin typeface="+mn-lt"/>
                <a:ea typeface="+mn-ea"/>
                <a:cs typeface="+mn-cs"/>
              </a:rPr>
              <a:t>emergency services is one of the most important actions you</a:t>
            </a:r>
            <a:r>
              <a:rPr lang="en-US" sz="1200" kern="1200" baseline="0" dirty="0" smtClean="0">
                <a:solidFill>
                  <a:schemeClr val="tx1"/>
                </a:solidFill>
                <a:effectLst/>
                <a:latin typeface="+mn-lt"/>
                <a:ea typeface="+mn-ea"/>
                <a:cs typeface="+mn-cs"/>
              </a:rPr>
              <a:t> can </a:t>
            </a:r>
            <a:r>
              <a:rPr lang="en-US" sz="1200" kern="1200" dirty="0" smtClean="0">
                <a:solidFill>
                  <a:schemeClr val="tx1"/>
                </a:solidFill>
                <a:effectLst/>
                <a:latin typeface="+mn-lt"/>
                <a:ea typeface="+mn-ea"/>
                <a:cs typeface="+mn-cs"/>
              </a:rPr>
              <a:t>take when someone is injured.  </a:t>
            </a:r>
          </a:p>
          <a:p>
            <a:pPr lvl="0"/>
            <a:r>
              <a:rPr lang="en-US" sz="1200" kern="1200" dirty="0" smtClean="0">
                <a:solidFill>
                  <a:schemeClr val="tx1"/>
                </a:solidFill>
                <a:effectLst/>
                <a:latin typeface="+mn-lt"/>
                <a:ea typeface="+mn-ea"/>
                <a:cs typeface="+mn-cs"/>
              </a:rPr>
              <a:t>This will start the process of getting trained responders to the incident location.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It is critical, therefore, that you make</a:t>
            </a:r>
            <a:r>
              <a:rPr lang="en-US" sz="1200" kern="1200" baseline="0" dirty="0" smtClean="0">
                <a:solidFill>
                  <a:schemeClr val="tx1"/>
                </a:solidFill>
                <a:effectLst/>
                <a:latin typeface="+mn-lt"/>
                <a:ea typeface="+mn-ea"/>
                <a:cs typeface="+mn-cs"/>
              </a:rPr>
              <a:t> every effort to call 9-1-1 or direct someone at the scene to do so as soon as and whenever possible.</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This is also extremely important when the situation involves any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criminal activity as it will also initiate a police response to the scene.</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9</a:t>
            </a:fld>
            <a:endParaRPr lang="en-US"/>
          </a:p>
        </p:txBody>
      </p:sp>
    </p:spTree>
    <p:extLst>
      <p:ext uri="{BB962C8B-B14F-4D97-AF65-F5344CB8AC3E}">
        <p14:creationId xmlns:p14="http://schemas.microsoft.com/office/powerpoint/2010/main" val="4092629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19200" y="3149600"/>
            <a:ext cx="13817600" cy="213360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438400" y="5689600"/>
            <a:ext cx="11379200" cy="25400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5" name="Holder 5"/>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bg1"/>
                </a:solidFill>
                <a:latin typeface="HelveticaNeueLTStd-Bd"/>
                <a:cs typeface="HelveticaNeueLTStd-Bd"/>
              </a:defRPr>
            </a:lvl1pPr>
          </a:lstStyle>
          <a:p>
            <a:endParaRPr/>
          </a:p>
        </p:txBody>
      </p:sp>
      <p:sp>
        <p:nvSpPr>
          <p:cNvPr id="3" name="Holder 3"/>
          <p:cNvSpPr>
            <a:spLocks noGrp="1"/>
          </p:cNvSpPr>
          <p:nvPr>
            <p:ph type="body" idx="1"/>
          </p:nvPr>
        </p:nvSpPr>
        <p:spPr/>
        <p:txBody>
          <a:bodyPr lIns="0" tIns="0" rIns="0" bIns="0"/>
          <a:lstStyle>
            <a:lvl1pPr>
              <a:defRPr sz="3700" b="1" i="0">
                <a:solidFill>
                  <a:srgbClr val="27306B"/>
                </a:solidFill>
                <a:latin typeface="HelveticaNeueLTStd-Bd"/>
                <a:cs typeface="HelveticaNeueLTStd-Bd"/>
              </a:defRPr>
            </a:lvl1pPr>
          </a:lstStyle>
          <a:p>
            <a:endParaRPr/>
          </a:p>
        </p:txBody>
      </p:sp>
      <p:sp>
        <p:nvSpPr>
          <p:cNvPr id="4" name="Holder 4"/>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5" name="Holder 5"/>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bg1"/>
                </a:solidFill>
                <a:latin typeface="HelveticaNeueLTStd-Bd"/>
                <a:cs typeface="HelveticaNeueLTStd-Bd"/>
              </a:defRPr>
            </a:lvl1pPr>
          </a:lstStyle>
          <a:p>
            <a:endParaRPr/>
          </a:p>
        </p:txBody>
      </p:sp>
      <p:sp>
        <p:nvSpPr>
          <p:cNvPr id="3" name="Holder 3"/>
          <p:cNvSpPr>
            <a:spLocks noGrp="1"/>
          </p:cNvSpPr>
          <p:nvPr>
            <p:ph sz="half" idx="2"/>
          </p:nvPr>
        </p:nvSpPr>
        <p:spPr>
          <a:xfrm>
            <a:off x="812800" y="2336800"/>
            <a:ext cx="7071360" cy="670560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371840" y="2336800"/>
            <a:ext cx="7071360" cy="670560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6" name="Holder 6"/>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bg1"/>
                </a:solidFill>
                <a:latin typeface="HelveticaNeueLTStd-Bd"/>
                <a:cs typeface="HelveticaNeueLTStd-Bd"/>
              </a:defRPr>
            </a:lvl1pPr>
          </a:lstStyle>
          <a:p>
            <a:endParaRPr/>
          </a:p>
        </p:txBody>
      </p:sp>
      <p:sp>
        <p:nvSpPr>
          <p:cNvPr id="3" name="Holder 3"/>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4" name="Holder 4"/>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3" name="Holder 3"/>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6256000" cy="10160000"/>
          </a:xfrm>
          <a:custGeom>
            <a:avLst/>
            <a:gdLst/>
            <a:ahLst/>
            <a:cxnLst/>
            <a:rect l="l" t="t" r="r" b="b"/>
            <a:pathLst>
              <a:path w="16256000" h="10160000">
                <a:moveTo>
                  <a:pt x="0" y="0"/>
                </a:moveTo>
                <a:lnTo>
                  <a:pt x="0" y="10160000"/>
                </a:lnTo>
                <a:lnTo>
                  <a:pt x="16256000" y="10160000"/>
                </a:lnTo>
                <a:lnTo>
                  <a:pt x="16256000" y="0"/>
                </a:lnTo>
                <a:lnTo>
                  <a:pt x="0" y="0"/>
                </a:lnTo>
                <a:close/>
              </a:path>
            </a:pathLst>
          </a:custGeom>
          <a:solidFill>
            <a:srgbClr val="D7D2CB"/>
          </a:solidFill>
        </p:spPr>
        <p:txBody>
          <a:bodyPr wrap="square" lIns="0" tIns="0" rIns="0" bIns="0" rtlCol="0"/>
          <a:lstStyle/>
          <a:p>
            <a:endParaRPr dirty="0"/>
          </a:p>
        </p:txBody>
      </p:sp>
      <p:sp>
        <p:nvSpPr>
          <p:cNvPr id="2" name="Holder 2"/>
          <p:cNvSpPr>
            <a:spLocks noGrp="1"/>
          </p:cNvSpPr>
          <p:nvPr>
            <p:ph type="title"/>
          </p:nvPr>
        </p:nvSpPr>
        <p:spPr>
          <a:xfrm>
            <a:off x="1257300" y="973779"/>
            <a:ext cx="13741400" cy="713739"/>
          </a:xfrm>
          <a:prstGeom prst="rect">
            <a:avLst/>
          </a:prstGeom>
        </p:spPr>
        <p:txBody>
          <a:bodyPr wrap="square" lIns="0" tIns="0" rIns="0" bIns="0">
            <a:spAutoFit/>
          </a:bodyPr>
          <a:lstStyle>
            <a:lvl1pPr>
              <a:defRPr sz="4800" b="1" i="0">
                <a:solidFill>
                  <a:schemeClr val="bg1"/>
                </a:solidFill>
                <a:latin typeface="HelveticaNeueLTStd-Bd"/>
                <a:cs typeface="HelveticaNeueLTStd-Bd"/>
              </a:defRPr>
            </a:lvl1pPr>
          </a:lstStyle>
          <a:p>
            <a:endParaRPr/>
          </a:p>
        </p:txBody>
      </p:sp>
      <p:sp>
        <p:nvSpPr>
          <p:cNvPr id="3" name="Holder 3"/>
          <p:cNvSpPr>
            <a:spLocks noGrp="1"/>
          </p:cNvSpPr>
          <p:nvPr>
            <p:ph type="body" idx="1"/>
          </p:nvPr>
        </p:nvSpPr>
        <p:spPr>
          <a:xfrm>
            <a:off x="1688465" y="2424653"/>
            <a:ext cx="12879069" cy="3089275"/>
          </a:xfrm>
          <a:prstGeom prst="rect">
            <a:avLst/>
          </a:prstGeom>
        </p:spPr>
        <p:txBody>
          <a:bodyPr wrap="square" lIns="0" tIns="0" rIns="0" bIns="0">
            <a:spAutoFit/>
          </a:bodyPr>
          <a:lstStyle>
            <a:lvl1pPr>
              <a:defRPr sz="3700" b="1" i="0">
                <a:solidFill>
                  <a:srgbClr val="27306B"/>
                </a:solidFill>
                <a:latin typeface="HelveticaNeueLTStd-Bd"/>
                <a:cs typeface="HelveticaNeueLTStd-Bd"/>
              </a:defRPr>
            </a:lvl1pPr>
          </a:lstStyle>
          <a:p>
            <a:endParaRPr/>
          </a:p>
        </p:txBody>
      </p:sp>
      <p:sp>
        <p:nvSpPr>
          <p:cNvPr id="4" name="Holder 4"/>
          <p:cNvSpPr>
            <a:spLocks noGrp="1"/>
          </p:cNvSpPr>
          <p:nvPr>
            <p:ph type="ftr" sz="quarter" idx="5"/>
          </p:nvPr>
        </p:nvSpPr>
        <p:spPr>
          <a:xfrm>
            <a:off x="1257300" y="9670392"/>
            <a:ext cx="2373629" cy="228600"/>
          </a:xfrm>
          <a:prstGeom prst="rect">
            <a:avLst/>
          </a:prstGeom>
        </p:spPr>
        <p:txBody>
          <a:bodyPr wrap="square" lIns="0" tIns="0" rIns="0" bIns="0">
            <a:spAutoFit/>
          </a:bodyPr>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5" name="Holder 5"/>
          <p:cNvSpPr>
            <a:spLocks noGrp="1"/>
          </p:cNvSpPr>
          <p:nvPr>
            <p:ph type="dt" sz="half" idx="6"/>
          </p:nvPr>
        </p:nvSpPr>
        <p:spPr>
          <a:xfrm>
            <a:off x="9477668" y="9669638"/>
            <a:ext cx="5521325" cy="229870"/>
          </a:xfrm>
          <a:prstGeom prst="rect">
            <a:avLst/>
          </a:prstGeom>
        </p:spPr>
        <p:txBody>
          <a:bodyPr wrap="square" lIns="0" tIns="0" rIns="0" bIns="0">
            <a:spAutoFit/>
          </a:bodyPr>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6" name="Holder 6"/>
          <p:cNvSpPr>
            <a:spLocks noGrp="1"/>
          </p:cNvSpPr>
          <p:nvPr>
            <p:ph type="sldNum" sz="quarter" idx="7"/>
          </p:nvPr>
        </p:nvSpPr>
        <p:spPr>
          <a:xfrm>
            <a:off x="11704320" y="9448800"/>
            <a:ext cx="3738880" cy="5080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w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wmf"/><Relationship Id="rId5" Type="http://schemas.openxmlformats.org/officeDocument/2006/relationships/image" Target="../media/image3.wmf"/><Relationship Id="rId4" Type="http://schemas.openxmlformats.org/officeDocument/2006/relationships/image" Target="../media/image2.wm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wmf"/><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image" Target="../media/image3.wmf"/><Relationship Id="rId9" Type="http://schemas.openxmlformats.org/officeDocument/2006/relationships/image" Target="../media/image2.wmf"/></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w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9.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0.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3.jp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98650" y="3630851"/>
            <a:ext cx="12458700" cy="4241800"/>
          </a:xfrm>
          <a:custGeom>
            <a:avLst/>
            <a:gdLst/>
            <a:ahLst/>
            <a:cxnLst/>
            <a:rect l="l" t="t" r="r" b="b"/>
            <a:pathLst>
              <a:path w="12458700" h="4241800">
                <a:moveTo>
                  <a:pt x="122174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4000500"/>
                </a:lnTo>
                <a:lnTo>
                  <a:pt x="241" y="4065892"/>
                </a:lnTo>
                <a:lnTo>
                  <a:pt x="1930" y="4118254"/>
                </a:lnTo>
                <a:lnTo>
                  <a:pt x="6515" y="4159034"/>
                </a:lnTo>
                <a:lnTo>
                  <a:pt x="30162" y="4211637"/>
                </a:lnTo>
                <a:lnTo>
                  <a:pt x="82765" y="4235284"/>
                </a:lnTo>
                <a:lnTo>
                  <a:pt x="123545" y="4239869"/>
                </a:lnTo>
                <a:lnTo>
                  <a:pt x="175907" y="4241558"/>
                </a:lnTo>
                <a:lnTo>
                  <a:pt x="241300" y="4241800"/>
                </a:lnTo>
                <a:lnTo>
                  <a:pt x="12217400" y="4241800"/>
                </a:lnTo>
                <a:lnTo>
                  <a:pt x="12282792" y="4241558"/>
                </a:lnTo>
                <a:lnTo>
                  <a:pt x="12335154" y="4239869"/>
                </a:lnTo>
                <a:lnTo>
                  <a:pt x="12375934" y="4235284"/>
                </a:lnTo>
                <a:lnTo>
                  <a:pt x="12428537" y="4211637"/>
                </a:lnTo>
                <a:lnTo>
                  <a:pt x="12452184" y="4159034"/>
                </a:lnTo>
                <a:lnTo>
                  <a:pt x="12456769" y="4118254"/>
                </a:lnTo>
                <a:lnTo>
                  <a:pt x="12458458" y="4065892"/>
                </a:lnTo>
                <a:lnTo>
                  <a:pt x="12458700" y="4000500"/>
                </a:lnTo>
                <a:lnTo>
                  <a:pt x="12458700" y="241300"/>
                </a:lnTo>
                <a:lnTo>
                  <a:pt x="12458458" y="175907"/>
                </a:lnTo>
                <a:lnTo>
                  <a:pt x="12456769" y="123545"/>
                </a:lnTo>
                <a:lnTo>
                  <a:pt x="12452184" y="82765"/>
                </a:lnTo>
                <a:lnTo>
                  <a:pt x="12428537" y="30162"/>
                </a:lnTo>
                <a:lnTo>
                  <a:pt x="12375934" y="6515"/>
                </a:lnTo>
                <a:lnTo>
                  <a:pt x="12335154" y="1930"/>
                </a:lnTo>
                <a:lnTo>
                  <a:pt x="12282792" y="241"/>
                </a:lnTo>
                <a:lnTo>
                  <a:pt x="12217400" y="0"/>
                </a:lnTo>
                <a:close/>
              </a:path>
            </a:pathLst>
          </a:custGeom>
          <a:solidFill>
            <a:srgbClr val="27306B"/>
          </a:solidFill>
        </p:spPr>
        <p:txBody>
          <a:bodyPr wrap="square" lIns="0" tIns="0" rIns="0" bIns="0" rtlCol="0"/>
          <a:lstStyle/>
          <a:p>
            <a:endParaRPr dirty="0"/>
          </a:p>
        </p:txBody>
      </p:sp>
      <p:sp>
        <p:nvSpPr>
          <p:cNvPr id="3" name="object 3"/>
          <p:cNvSpPr/>
          <p:nvPr/>
        </p:nvSpPr>
        <p:spPr>
          <a:xfrm>
            <a:off x="1898650" y="3600450"/>
            <a:ext cx="12458700" cy="4241800"/>
          </a:xfrm>
          <a:custGeom>
            <a:avLst/>
            <a:gdLst/>
            <a:ahLst/>
            <a:cxnLst/>
            <a:rect l="l" t="t" r="r" b="b"/>
            <a:pathLst>
              <a:path w="12458700" h="424180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4000500"/>
                </a:lnTo>
                <a:lnTo>
                  <a:pt x="241" y="4065892"/>
                </a:lnTo>
                <a:lnTo>
                  <a:pt x="1930" y="4118254"/>
                </a:lnTo>
                <a:lnTo>
                  <a:pt x="6515" y="4159034"/>
                </a:lnTo>
                <a:lnTo>
                  <a:pt x="30162" y="4211637"/>
                </a:lnTo>
                <a:lnTo>
                  <a:pt x="82765" y="4235284"/>
                </a:lnTo>
                <a:lnTo>
                  <a:pt x="123545" y="4239869"/>
                </a:lnTo>
                <a:lnTo>
                  <a:pt x="175907" y="4241558"/>
                </a:lnTo>
                <a:lnTo>
                  <a:pt x="241300" y="4241800"/>
                </a:lnTo>
                <a:lnTo>
                  <a:pt x="12217400" y="4241800"/>
                </a:lnTo>
                <a:lnTo>
                  <a:pt x="12282792" y="4241558"/>
                </a:lnTo>
                <a:lnTo>
                  <a:pt x="12335154" y="4239869"/>
                </a:lnTo>
                <a:lnTo>
                  <a:pt x="12375934" y="4235284"/>
                </a:lnTo>
                <a:lnTo>
                  <a:pt x="12428537" y="4211637"/>
                </a:lnTo>
                <a:lnTo>
                  <a:pt x="12452184" y="4159034"/>
                </a:lnTo>
                <a:lnTo>
                  <a:pt x="12456769" y="4118254"/>
                </a:lnTo>
                <a:lnTo>
                  <a:pt x="12458458" y="4065892"/>
                </a:lnTo>
                <a:lnTo>
                  <a:pt x="12458700" y="4000500"/>
                </a:lnTo>
                <a:lnTo>
                  <a:pt x="12458700" y="241300"/>
                </a:lnTo>
                <a:lnTo>
                  <a:pt x="12458458" y="175907"/>
                </a:lnTo>
                <a:lnTo>
                  <a:pt x="12456769" y="123545"/>
                </a:lnTo>
                <a:lnTo>
                  <a:pt x="12452184" y="82765"/>
                </a:lnTo>
                <a:lnTo>
                  <a:pt x="12428537" y="30162"/>
                </a:lnTo>
                <a:lnTo>
                  <a:pt x="12375934" y="6515"/>
                </a:lnTo>
                <a:lnTo>
                  <a:pt x="12335154" y="1930"/>
                </a:lnTo>
                <a:lnTo>
                  <a:pt x="12282792" y="241"/>
                </a:lnTo>
                <a:lnTo>
                  <a:pt x="12217400" y="0"/>
                </a:lnTo>
                <a:lnTo>
                  <a:pt x="241300" y="0"/>
                </a:lnTo>
                <a:close/>
              </a:path>
            </a:pathLst>
          </a:custGeom>
          <a:ln w="38100">
            <a:solidFill>
              <a:srgbClr val="FFFFFF"/>
            </a:solidFill>
          </a:ln>
        </p:spPr>
        <p:txBody>
          <a:bodyPr wrap="square" lIns="0" tIns="0" rIns="0" bIns="0" rtlCol="0"/>
          <a:lstStyle/>
          <a:p>
            <a:endParaRPr dirty="0"/>
          </a:p>
        </p:txBody>
      </p:sp>
      <p:sp>
        <p:nvSpPr>
          <p:cNvPr id="13" name="object 13"/>
          <p:cNvSpPr txBox="1"/>
          <p:nvPr/>
        </p:nvSpPr>
        <p:spPr>
          <a:xfrm>
            <a:off x="2311309" y="4927600"/>
            <a:ext cx="11633382" cy="2169825"/>
          </a:xfrm>
          <a:prstGeom prst="rect">
            <a:avLst/>
          </a:prstGeom>
        </p:spPr>
        <p:txBody>
          <a:bodyPr vert="horz" wrap="square" lIns="0" tIns="0" rIns="0" bIns="0" rtlCol="0">
            <a:spAutoFit/>
          </a:bodyPr>
          <a:lstStyle/>
          <a:p>
            <a:pPr algn="ctr">
              <a:lnSpc>
                <a:spcPct val="100000"/>
              </a:lnSpc>
            </a:pPr>
            <a:r>
              <a:rPr lang="en-US" sz="7050" b="1" spc="55" dirty="0" smtClean="0">
                <a:solidFill>
                  <a:srgbClr val="FFFFFF"/>
                </a:solidFill>
                <a:latin typeface="HelveticaNeueLTStd-Roman"/>
                <a:cs typeface="HelveticaNeueLTStd-Roman"/>
              </a:rPr>
              <a:t>Bleeding Control (B-Con)</a:t>
            </a:r>
          </a:p>
          <a:p>
            <a:pPr algn="ctr">
              <a:lnSpc>
                <a:spcPct val="100000"/>
              </a:lnSpc>
            </a:pPr>
            <a:r>
              <a:rPr lang="en-US" sz="7050" b="1" spc="55" dirty="0" smtClean="0">
                <a:solidFill>
                  <a:srgbClr val="FFFFFF"/>
                </a:solidFill>
                <a:latin typeface="HelveticaNeueLTStd-Roman"/>
                <a:cs typeface="HelveticaNeueLTStd-Roman"/>
              </a:rPr>
              <a:t>Basic</a:t>
            </a:r>
            <a:endParaRPr sz="7050" b="1" dirty="0">
              <a:latin typeface="HelveticaNeueLTStd-Roman"/>
              <a:cs typeface="HelveticaNeueLTStd-Roman"/>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1000" y="757382"/>
            <a:ext cx="5347229" cy="325581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00" y="8296806"/>
            <a:ext cx="1508375" cy="1508375"/>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9301" y="8955743"/>
            <a:ext cx="3800475" cy="19050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4915" y="8358371"/>
            <a:ext cx="2833885" cy="1377583"/>
          </a:xfrm>
          <a:prstGeom prst="rect">
            <a:avLst/>
          </a:prstGeom>
        </p:spPr>
      </p:pic>
      <p:sp>
        <p:nvSpPr>
          <p:cNvPr id="20" name="TextBox 19"/>
          <p:cNvSpPr txBox="1"/>
          <p:nvPr/>
        </p:nvSpPr>
        <p:spPr>
          <a:xfrm>
            <a:off x="1920142" y="7332246"/>
            <a:ext cx="12437208" cy="338554"/>
          </a:xfrm>
          <a:prstGeom prst="rect">
            <a:avLst/>
          </a:prstGeom>
          <a:noFill/>
        </p:spPr>
        <p:txBody>
          <a:bodyPr wrap="square" rtlCol="0">
            <a:spAutoFit/>
          </a:bodyPr>
          <a:lstStyle/>
          <a:p>
            <a:pPr algn="ctr"/>
            <a:r>
              <a:rPr lang="en-US" sz="2400" baseline="-25000" dirty="0">
                <a:solidFill>
                  <a:schemeClr val="bg1"/>
                </a:solidFill>
              </a:rPr>
              <a:t>Copyright © 2017 by the American College of </a:t>
            </a:r>
            <a:r>
              <a:rPr lang="en-US" sz="2400" baseline="-25000" dirty="0" smtClean="0">
                <a:solidFill>
                  <a:schemeClr val="bg1"/>
                </a:solidFill>
              </a:rPr>
              <a:t>Surgeons</a:t>
            </a:r>
            <a:endParaRPr lang="en-US" sz="2400" baseline="-25000" dirty="0">
              <a:solidFill>
                <a:schemeClr val="bg1"/>
              </a:solidFill>
            </a:endParaRPr>
          </a:p>
        </p:txBody>
      </p:sp>
      <p:sp>
        <p:nvSpPr>
          <p:cNvPr id="30" name="object 7"/>
          <p:cNvSpPr/>
          <p:nvPr/>
        </p:nvSpPr>
        <p:spPr>
          <a:xfrm>
            <a:off x="12469495" y="8870391"/>
            <a:ext cx="2745105" cy="0"/>
          </a:xfrm>
          <a:custGeom>
            <a:avLst/>
            <a:gdLst/>
            <a:ahLst/>
            <a:cxnLst/>
            <a:rect l="l" t="t" r="r" b="b"/>
            <a:pathLst>
              <a:path w="2745105">
                <a:moveTo>
                  <a:pt x="0" y="0"/>
                </a:moveTo>
                <a:lnTo>
                  <a:pt x="2744990" y="0"/>
                </a:lnTo>
              </a:path>
            </a:pathLst>
          </a:custGeom>
          <a:ln w="12725">
            <a:solidFill>
              <a:srgbClr val="000000"/>
            </a:solidFill>
          </a:ln>
        </p:spPr>
        <p:txBody>
          <a:bodyPr wrap="square" lIns="0" tIns="0" rIns="0" bIns="0" rtlCol="0"/>
          <a:lstStyle/>
          <a:p>
            <a:endParaRPr dirty="0"/>
          </a:p>
        </p:txBody>
      </p:sp>
      <p:sp>
        <p:nvSpPr>
          <p:cNvPr id="31" name="object 8"/>
          <p:cNvSpPr/>
          <p:nvPr/>
        </p:nvSpPr>
        <p:spPr>
          <a:xfrm>
            <a:off x="12464906" y="8653795"/>
            <a:ext cx="2722248" cy="134010"/>
          </a:xfrm>
          <a:prstGeom prst="rect">
            <a:avLst/>
          </a:prstGeom>
          <a:blipFill>
            <a:blip r:embed="rId7" cstate="print"/>
            <a:stretch>
              <a:fillRect/>
            </a:stretch>
          </a:blipFill>
        </p:spPr>
        <p:txBody>
          <a:bodyPr wrap="square" lIns="0" tIns="0" rIns="0" bIns="0" rtlCol="0"/>
          <a:lstStyle/>
          <a:p>
            <a:endParaRPr dirty="0"/>
          </a:p>
        </p:txBody>
      </p:sp>
      <p:sp>
        <p:nvSpPr>
          <p:cNvPr id="32" name="object 9"/>
          <p:cNvSpPr/>
          <p:nvPr/>
        </p:nvSpPr>
        <p:spPr>
          <a:xfrm>
            <a:off x="12462338" y="8918607"/>
            <a:ext cx="2306835" cy="363395"/>
          </a:xfrm>
          <a:prstGeom prst="rect">
            <a:avLst/>
          </a:prstGeom>
          <a:blipFill>
            <a:blip r:embed="rId8" cstate="print"/>
            <a:stretch>
              <a:fillRect/>
            </a:stretch>
          </a:blipFill>
        </p:spPr>
        <p:txBody>
          <a:bodyPr wrap="square" lIns="0" tIns="0" rIns="0" bIns="0" rtlCol="0"/>
          <a:lstStyle/>
          <a:p>
            <a:endParaRPr dirty="0"/>
          </a:p>
        </p:txBody>
      </p:sp>
      <p:sp>
        <p:nvSpPr>
          <p:cNvPr id="33" name="object 10"/>
          <p:cNvSpPr/>
          <p:nvPr/>
        </p:nvSpPr>
        <p:spPr>
          <a:xfrm>
            <a:off x="11887946" y="9479537"/>
            <a:ext cx="448945" cy="137160"/>
          </a:xfrm>
          <a:custGeom>
            <a:avLst/>
            <a:gdLst/>
            <a:ahLst/>
            <a:cxnLst/>
            <a:rect l="l" t="t" r="r" b="b"/>
            <a:pathLst>
              <a:path w="448945" h="137159">
                <a:moveTo>
                  <a:pt x="59310" y="20472"/>
                </a:moveTo>
                <a:lnTo>
                  <a:pt x="33167" y="20472"/>
                </a:lnTo>
                <a:lnTo>
                  <a:pt x="34614" y="22542"/>
                </a:lnTo>
                <a:lnTo>
                  <a:pt x="36062" y="29768"/>
                </a:lnTo>
                <a:lnTo>
                  <a:pt x="38943" y="46201"/>
                </a:lnTo>
                <a:lnTo>
                  <a:pt x="41411" y="65466"/>
                </a:lnTo>
                <a:lnTo>
                  <a:pt x="43061" y="84348"/>
                </a:lnTo>
                <a:lnTo>
                  <a:pt x="43488" y="99636"/>
                </a:lnTo>
                <a:lnTo>
                  <a:pt x="34590" y="110029"/>
                </a:lnTo>
                <a:lnTo>
                  <a:pt x="24462" y="119441"/>
                </a:lnTo>
                <a:lnTo>
                  <a:pt x="12433" y="128661"/>
                </a:lnTo>
                <a:lnTo>
                  <a:pt x="0" y="137017"/>
                </a:lnTo>
                <a:lnTo>
                  <a:pt x="27289" y="137017"/>
                </a:lnTo>
                <a:lnTo>
                  <a:pt x="56564" y="99631"/>
                </a:lnTo>
                <a:lnTo>
                  <a:pt x="74597" y="74002"/>
                </a:lnTo>
                <a:lnTo>
                  <a:pt x="64790" y="74002"/>
                </a:lnTo>
                <a:lnTo>
                  <a:pt x="63960" y="61593"/>
                </a:lnTo>
                <a:lnTo>
                  <a:pt x="63110" y="50952"/>
                </a:lnTo>
                <a:lnTo>
                  <a:pt x="62025" y="39812"/>
                </a:lnTo>
                <a:lnTo>
                  <a:pt x="60649" y="27901"/>
                </a:lnTo>
                <a:lnTo>
                  <a:pt x="59310" y="20472"/>
                </a:lnTo>
                <a:close/>
              </a:path>
              <a:path w="448945" h="137159">
                <a:moveTo>
                  <a:pt x="101378" y="0"/>
                </a:moveTo>
                <a:lnTo>
                  <a:pt x="91650" y="0"/>
                </a:lnTo>
                <a:lnTo>
                  <a:pt x="87319" y="2705"/>
                </a:lnTo>
                <a:lnTo>
                  <a:pt x="83802" y="9093"/>
                </a:lnTo>
                <a:lnTo>
                  <a:pt x="83395" y="11785"/>
                </a:lnTo>
                <a:lnTo>
                  <a:pt x="84221" y="14046"/>
                </a:lnTo>
                <a:lnTo>
                  <a:pt x="85249" y="16954"/>
                </a:lnTo>
                <a:lnTo>
                  <a:pt x="87116" y="20065"/>
                </a:lnTo>
                <a:lnTo>
                  <a:pt x="87214" y="22542"/>
                </a:lnTo>
                <a:lnTo>
                  <a:pt x="87287" y="25412"/>
                </a:lnTo>
                <a:lnTo>
                  <a:pt x="85374" y="36673"/>
                </a:lnTo>
                <a:lnTo>
                  <a:pt x="80288" y="48983"/>
                </a:lnTo>
                <a:lnTo>
                  <a:pt x="73191" y="61608"/>
                </a:lnTo>
                <a:lnTo>
                  <a:pt x="65209" y="74002"/>
                </a:lnTo>
                <a:lnTo>
                  <a:pt x="74597" y="74002"/>
                </a:lnTo>
                <a:lnTo>
                  <a:pt x="99105" y="37007"/>
                </a:lnTo>
                <a:lnTo>
                  <a:pt x="107286" y="20065"/>
                </a:lnTo>
                <a:lnTo>
                  <a:pt x="107163" y="14046"/>
                </a:lnTo>
                <a:lnTo>
                  <a:pt x="106738" y="4546"/>
                </a:lnTo>
                <a:lnTo>
                  <a:pt x="101378" y="0"/>
                </a:lnTo>
                <a:close/>
              </a:path>
              <a:path w="448945" h="137159">
                <a:moveTo>
                  <a:pt x="46184" y="0"/>
                </a:moveTo>
                <a:lnTo>
                  <a:pt x="38945" y="1936"/>
                </a:lnTo>
                <a:lnTo>
                  <a:pt x="31203" y="7281"/>
                </a:lnTo>
                <a:lnTo>
                  <a:pt x="23458" y="15339"/>
                </a:lnTo>
                <a:lnTo>
                  <a:pt x="16212" y="25412"/>
                </a:lnTo>
                <a:lnTo>
                  <a:pt x="20771" y="31000"/>
                </a:lnTo>
                <a:lnTo>
                  <a:pt x="26550" y="23355"/>
                </a:lnTo>
                <a:lnTo>
                  <a:pt x="30474" y="20472"/>
                </a:lnTo>
                <a:lnTo>
                  <a:pt x="59310" y="20472"/>
                </a:lnTo>
                <a:lnTo>
                  <a:pt x="58307" y="14910"/>
                </a:lnTo>
                <a:lnTo>
                  <a:pt x="55207" y="6278"/>
                </a:lnTo>
                <a:lnTo>
                  <a:pt x="51213" y="1482"/>
                </a:lnTo>
                <a:lnTo>
                  <a:pt x="46184" y="0"/>
                </a:lnTo>
                <a:close/>
              </a:path>
              <a:path w="448945" h="137159">
                <a:moveTo>
                  <a:pt x="170606" y="0"/>
                </a:moveTo>
                <a:lnTo>
                  <a:pt x="126606" y="23605"/>
                </a:lnTo>
                <a:lnTo>
                  <a:pt x="112745" y="65100"/>
                </a:lnTo>
                <a:lnTo>
                  <a:pt x="115030" y="80243"/>
                </a:lnTo>
                <a:lnTo>
                  <a:pt x="120955" y="89760"/>
                </a:lnTo>
                <a:lnTo>
                  <a:pt x="129129" y="94700"/>
                </a:lnTo>
                <a:lnTo>
                  <a:pt x="138158" y="96113"/>
                </a:lnTo>
                <a:lnTo>
                  <a:pt x="149266" y="94807"/>
                </a:lnTo>
                <a:lnTo>
                  <a:pt x="160995" y="90477"/>
                </a:lnTo>
                <a:lnTo>
                  <a:pt x="173501" y="82504"/>
                </a:lnTo>
                <a:lnTo>
                  <a:pt x="176701" y="79590"/>
                </a:lnTo>
                <a:lnTo>
                  <a:pt x="142704" y="79590"/>
                </a:lnTo>
                <a:lnTo>
                  <a:pt x="138819" y="70777"/>
                </a:lnTo>
                <a:lnTo>
                  <a:pt x="138780" y="57048"/>
                </a:lnTo>
                <a:lnTo>
                  <a:pt x="138983" y="54775"/>
                </a:lnTo>
                <a:lnTo>
                  <a:pt x="156001" y="49637"/>
                </a:lnTo>
                <a:lnTo>
                  <a:pt x="162296" y="46926"/>
                </a:lnTo>
                <a:lnTo>
                  <a:pt x="139809" y="46926"/>
                </a:lnTo>
                <a:lnTo>
                  <a:pt x="142608" y="33122"/>
                </a:lnTo>
                <a:lnTo>
                  <a:pt x="159646" y="9512"/>
                </a:lnTo>
                <a:lnTo>
                  <a:pt x="189729" y="9512"/>
                </a:lnTo>
                <a:lnTo>
                  <a:pt x="186857" y="5349"/>
                </a:lnTo>
                <a:lnTo>
                  <a:pt x="180154" y="1443"/>
                </a:lnTo>
                <a:lnTo>
                  <a:pt x="170606" y="0"/>
                </a:lnTo>
                <a:close/>
              </a:path>
              <a:path w="448945" h="137159">
                <a:moveTo>
                  <a:pt x="183014" y="64503"/>
                </a:moveTo>
                <a:lnTo>
                  <a:pt x="175398" y="70777"/>
                </a:lnTo>
                <a:lnTo>
                  <a:pt x="167510" y="75528"/>
                </a:lnTo>
                <a:lnTo>
                  <a:pt x="159932" y="78538"/>
                </a:lnTo>
                <a:lnTo>
                  <a:pt x="153245" y="79590"/>
                </a:lnTo>
                <a:lnTo>
                  <a:pt x="176701" y="79590"/>
                </a:lnTo>
                <a:lnTo>
                  <a:pt x="186938" y="70269"/>
                </a:lnTo>
                <a:lnTo>
                  <a:pt x="183014" y="64503"/>
                </a:lnTo>
                <a:close/>
              </a:path>
              <a:path w="448945" h="137159">
                <a:moveTo>
                  <a:pt x="189729" y="9512"/>
                </a:moveTo>
                <a:lnTo>
                  <a:pt x="164205" y="9512"/>
                </a:lnTo>
                <a:lnTo>
                  <a:pt x="169374" y="12407"/>
                </a:lnTo>
                <a:lnTo>
                  <a:pt x="169374" y="20472"/>
                </a:lnTo>
                <a:lnTo>
                  <a:pt x="167866" y="28354"/>
                </a:lnTo>
                <a:lnTo>
                  <a:pt x="162888" y="35323"/>
                </a:lnTo>
                <a:lnTo>
                  <a:pt x="153761" y="41480"/>
                </a:lnTo>
                <a:lnTo>
                  <a:pt x="139809" y="46926"/>
                </a:lnTo>
                <a:lnTo>
                  <a:pt x="162296" y="46926"/>
                </a:lnTo>
                <a:lnTo>
                  <a:pt x="173294" y="42190"/>
                </a:lnTo>
                <a:lnTo>
                  <a:pt x="186712" y="31841"/>
                </a:lnTo>
                <a:lnTo>
                  <a:pt x="192107" y="17995"/>
                </a:lnTo>
                <a:lnTo>
                  <a:pt x="190810" y="11079"/>
                </a:lnTo>
                <a:lnTo>
                  <a:pt x="189729" y="9512"/>
                </a:lnTo>
                <a:close/>
              </a:path>
              <a:path w="448945" h="137159">
                <a:moveTo>
                  <a:pt x="269818" y="0"/>
                </a:moveTo>
                <a:lnTo>
                  <a:pt x="265894" y="0"/>
                </a:lnTo>
                <a:lnTo>
                  <a:pt x="252959" y="1682"/>
                </a:lnTo>
                <a:lnTo>
                  <a:pt x="212149" y="28980"/>
                </a:lnTo>
                <a:lnTo>
                  <a:pt x="198766" y="70399"/>
                </a:lnTo>
                <a:lnTo>
                  <a:pt x="198775" y="71513"/>
                </a:lnTo>
                <a:lnTo>
                  <a:pt x="199811" y="81631"/>
                </a:lnTo>
                <a:lnTo>
                  <a:pt x="202850" y="89546"/>
                </a:lnTo>
                <a:lnTo>
                  <a:pt x="207439" y="94438"/>
                </a:lnTo>
                <a:lnTo>
                  <a:pt x="213189" y="96113"/>
                </a:lnTo>
                <a:lnTo>
                  <a:pt x="220631" y="96113"/>
                </a:lnTo>
                <a:lnTo>
                  <a:pt x="227248" y="77508"/>
                </a:lnTo>
                <a:lnTo>
                  <a:pt x="225681" y="74206"/>
                </a:lnTo>
                <a:lnTo>
                  <a:pt x="230520" y="36388"/>
                </a:lnTo>
                <a:lnTo>
                  <a:pt x="250591" y="10337"/>
                </a:lnTo>
                <a:lnTo>
                  <a:pt x="290599" y="10337"/>
                </a:lnTo>
                <a:lnTo>
                  <a:pt x="292145" y="3733"/>
                </a:lnTo>
                <a:lnTo>
                  <a:pt x="291104" y="2895"/>
                </a:lnTo>
                <a:lnTo>
                  <a:pt x="287395" y="2895"/>
                </a:lnTo>
                <a:lnTo>
                  <a:pt x="283674" y="2476"/>
                </a:lnTo>
                <a:lnTo>
                  <a:pt x="279115" y="1435"/>
                </a:lnTo>
                <a:lnTo>
                  <a:pt x="274149" y="634"/>
                </a:lnTo>
                <a:lnTo>
                  <a:pt x="269818" y="0"/>
                </a:lnTo>
                <a:close/>
              </a:path>
              <a:path w="448945" h="137159">
                <a:moveTo>
                  <a:pt x="279555" y="63461"/>
                </a:moveTo>
                <a:lnTo>
                  <a:pt x="256179" y="63461"/>
                </a:lnTo>
                <a:lnTo>
                  <a:pt x="253905" y="74409"/>
                </a:lnTo>
                <a:lnTo>
                  <a:pt x="252576" y="85735"/>
                </a:lnTo>
                <a:lnTo>
                  <a:pt x="253650" y="92314"/>
                </a:lnTo>
                <a:lnTo>
                  <a:pt x="256350" y="95367"/>
                </a:lnTo>
                <a:lnTo>
                  <a:pt x="259900" y="96113"/>
                </a:lnTo>
                <a:lnTo>
                  <a:pt x="266605" y="94655"/>
                </a:lnTo>
                <a:lnTo>
                  <a:pt x="275533" y="90176"/>
                </a:lnTo>
                <a:lnTo>
                  <a:pt x="285739" y="82515"/>
                </a:lnTo>
                <a:lnTo>
                  <a:pt x="291907" y="76072"/>
                </a:lnTo>
                <a:lnTo>
                  <a:pt x="277883" y="76072"/>
                </a:lnTo>
                <a:lnTo>
                  <a:pt x="277691" y="74409"/>
                </a:lnTo>
                <a:lnTo>
                  <a:pt x="277734" y="73806"/>
                </a:lnTo>
                <a:lnTo>
                  <a:pt x="278708" y="68008"/>
                </a:lnTo>
                <a:lnTo>
                  <a:pt x="279555" y="63461"/>
                </a:lnTo>
                <a:close/>
              </a:path>
              <a:path w="448945" h="137159">
                <a:moveTo>
                  <a:pt x="290599" y="10337"/>
                </a:moveTo>
                <a:lnTo>
                  <a:pt x="258249" y="10337"/>
                </a:lnTo>
                <a:lnTo>
                  <a:pt x="263418" y="11569"/>
                </a:lnTo>
                <a:lnTo>
                  <a:pt x="266097" y="13233"/>
                </a:lnTo>
                <a:lnTo>
                  <a:pt x="253704" y="55016"/>
                </a:lnTo>
                <a:lnTo>
                  <a:pt x="230131" y="77508"/>
                </a:lnTo>
                <a:lnTo>
                  <a:pt x="243847" y="77508"/>
                </a:lnTo>
                <a:lnTo>
                  <a:pt x="244987" y="76373"/>
                </a:lnTo>
                <a:lnTo>
                  <a:pt x="250323" y="70399"/>
                </a:lnTo>
                <a:lnTo>
                  <a:pt x="255760" y="63461"/>
                </a:lnTo>
                <a:lnTo>
                  <a:pt x="279555" y="63461"/>
                </a:lnTo>
                <a:lnTo>
                  <a:pt x="282024" y="50200"/>
                </a:lnTo>
                <a:lnTo>
                  <a:pt x="285422" y="33461"/>
                </a:lnTo>
                <a:lnTo>
                  <a:pt x="288822" y="17927"/>
                </a:lnTo>
                <a:lnTo>
                  <a:pt x="290599" y="10337"/>
                </a:lnTo>
                <a:close/>
              </a:path>
              <a:path w="448945" h="137159">
                <a:moveTo>
                  <a:pt x="292767" y="66141"/>
                </a:moveTo>
                <a:lnTo>
                  <a:pt x="288424" y="70891"/>
                </a:lnTo>
                <a:lnTo>
                  <a:pt x="281185" y="76072"/>
                </a:lnTo>
                <a:lnTo>
                  <a:pt x="291907" y="76072"/>
                </a:lnTo>
                <a:lnTo>
                  <a:pt x="296273" y="71513"/>
                </a:lnTo>
                <a:lnTo>
                  <a:pt x="292767" y="66141"/>
                </a:lnTo>
                <a:close/>
              </a:path>
              <a:path w="448945" h="137159">
                <a:moveTo>
                  <a:pt x="388462" y="65531"/>
                </a:moveTo>
                <a:lnTo>
                  <a:pt x="384944" y="67792"/>
                </a:lnTo>
                <a:lnTo>
                  <a:pt x="381439" y="69849"/>
                </a:lnTo>
                <a:lnTo>
                  <a:pt x="377705" y="74625"/>
                </a:lnTo>
                <a:lnTo>
                  <a:pt x="402305" y="96113"/>
                </a:lnTo>
                <a:lnTo>
                  <a:pt x="416174" y="93460"/>
                </a:lnTo>
                <a:lnTo>
                  <a:pt x="429561" y="86213"/>
                </a:lnTo>
                <a:lnTo>
                  <a:pt x="432280" y="83311"/>
                </a:lnTo>
                <a:lnTo>
                  <a:pt x="415957" y="83311"/>
                </a:lnTo>
                <a:lnTo>
                  <a:pt x="410338" y="82222"/>
                </a:lnTo>
                <a:lnTo>
                  <a:pt x="404297" y="79146"/>
                </a:lnTo>
                <a:lnTo>
                  <a:pt x="398128" y="74321"/>
                </a:lnTo>
                <a:lnTo>
                  <a:pt x="392170" y="68008"/>
                </a:lnTo>
                <a:lnTo>
                  <a:pt x="390329" y="65722"/>
                </a:lnTo>
                <a:lnTo>
                  <a:pt x="388462" y="65531"/>
                </a:lnTo>
                <a:close/>
              </a:path>
              <a:path w="448945" h="137159">
                <a:moveTo>
                  <a:pt x="343649" y="19837"/>
                </a:moveTo>
                <a:lnTo>
                  <a:pt x="321914" y="19837"/>
                </a:lnTo>
                <a:lnTo>
                  <a:pt x="321914" y="22732"/>
                </a:lnTo>
                <a:lnTo>
                  <a:pt x="320453" y="29552"/>
                </a:lnTo>
                <a:lnTo>
                  <a:pt x="317393" y="45878"/>
                </a:lnTo>
                <a:lnTo>
                  <a:pt x="314059" y="62217"/>
                </a:lnTo>
                <a:lnTo>
                  <a:pt x="310574" y="78067"/>
                </a:lnTo>
                <a:lnTo>
                  <a:pt x="306814" y="94043"/>
                </a:lnTo>
                <a:lnTo>
                  <a:pt x="308465" y="95910"/>
                </a:lnTo>
                <a:lnTo>
                  <a:pt x="314459" y="94043"/>
                </a:lnTo>
                <a:lnTo>
                  <a:pt x="324174" y="92176"/>
                </a:lnTo>
                <a:lnTo>
                  <a:pt x="332036" y="91566"/>
                </a:lnTo>
                <a:lnTo>
                  <a:pt x="333670" y="82222"/>
                </a:lnTo>
                <a:lnTo>
                  <a:pt x="344091" y="41600"/>
                </a:lnTo>
                <a:lnTo>
                  <a:pt x="349130" y="33070"/>
                </a:lnTo>
                <a:lnTo>
                  <a:pt x="341116" y="33070"/>
                </a:lnTo>
                <a:lnTo>
                  <a:pt x="343018" y="23761"/>
                </a:lnTo>
                <a:lnTo>
                  <a:pt x="343649" y="19837"/>
                </a:lnTo>
                <a:close/>
              </a:path>
              <a:path w="448945" h="137159">
                <a:moveTo>
                  <a:pt x="440748" y="0"/>
                </a:moveTo>
                <a:lnTo>
                  <a:pt x="429597" y="0"/>
                </a:lnTo>
                <a:lnTo>
                  <a:pt x="423292" y="804"/>
                </a:lnTo>
                <a:lnTo>
                  <a:pt x="391752" y="27869"/>
                </a:lnTo>
                <a:lnTo>
                  <a:pt x="391142" y="33489"/>
                </a:lnTo>
                <a:lnTo>
                  <a:pt x="393125" y="42162"/>
                </a:lnTo>
                <a:lnTo>
                  <a:pt x="398171" y="49269"/>
                </a:lnTo>
                <a:lnTo>
                  <a:pt x="404922" y="55253"/>
                </a:lnTo>
                <a:lnTo>
                  <a:pt x="412020" y="60553"/>
                </a:lnTo>
                <a:lnTo>
                  <a:pt x="422561" y="68008"/>
                </a:lnTo>
                <a:lnTo>
                  <a:pt x="425241" y="71716"/>
                </a:lnTo>
                <a:lnTo>
                  <a:pt x="425241" y="80390"/>
                </a:lnTo>
                <a:lnTo>
                  <a:pt x="421317" y="83311"/>
                </a:lnTo>
                <a:lnTo>
                  <a:pt x="432280" y="83311"/>
                </a:lnTo>
                <a:lnTo>
                  <a:pt x="439654" y="75443"/>
                </a:lnTo>
                <a:lnTo>
                  <a:pt x="443643" y="62217"/>
                </a:lnTo>
                <a:lnTo>
                  <a:pt x="442199" y="54481"/>
                </a:lnTo>
                <a:lnTo>
                  <a:pt x="438139" y="47771"/>
                </a:lnTo>
                <a:lnTo>
                  <a:pt x="431872" y="41718"/>
                </a:lnTo>
                <a:lnTo>
                  <a:pt x="423806" y="35953"/>
                </a:lnTo>
                <a:lnTo>
                  <a:pt x="415741" y="30797"/>
                </a:lnTo>
                <a:lnTo>
                  <a:pt x="409137" y="25222"/>
                </a:lnTo>
                <a:lnTo>
                  <a:pt x="409137" y="15709"/>
                </a:lnTo>
                <a:lnTo>
                  <a:pt x="412020" y="12611"/>
                </a:lnTo>
                <a:lnTo>
                  <a:pt x="448771" y="12611"/>
                </a:lnTo>
                <a:lnTo>
                  <a:pt x="448672" y="9093"/>
                </a:lnTo>
                <a:lnTo>
                  <a:pt x="448553" y="6365"/>
                </a:lnTo>
                <a:lnTo>
                  <a:pt x="440748" y="0"/>
                </a:lnTo>
                <a:close/>
              </a:path>
              <a:path w="448945" h="137159">
                <a:moveTo>
                  <a:pt x="375432" y="0"/>
                </a:moveTo>
                <a:lnTo>
                  <a:pt x="371304" y="0"/>
                </a:lnTo>
                <a:lnTo>
                  <a:pt x="364363" y="2611"/>
                </a:lnTo>
                <a:lnTo>
                  <a:pt x="357015" y="9720"/>
                </a:lnTo>
                <a:lnTo>
                  <a:pt x="349475" y="20236"/>
                </a:lnTo>
                <a:lnTo>
                  <a:pt x="341954" y="33070"/>
                </a:lnTo>
                <a:lnTo>
                  <a:pt x="349130" y="33070"/>
                </a:lnTo>
                <a:lnTo>
                  <a:pt x="351454" y="29552"/>
                </a:lnTo>
                <a:lnTo>
                  <a:pt x="355594" y="23977"/>
                </a:lnTo>
                <a:lnTo>
                  <a:pt x="357664" y="23355"/>
                </a:lnTo>
                <a:lnTo>
                  <a:pt x="377030" y="23355"/>
                </a:lnTo>
                <a:lnTo>
                  <a:pt x="377705" y="22542"/>
                </a:lnTo>
                <a:lnTo>
                  <a:pt x="380601" y="18402"/>
                </a:lnTo>
                <a:lnTo>
                  <a:pt x="383496" y="13855"/>
                </a:lnTo>
                <a:lnTo>
                  <a:pt x="384118" y="9093"/>
                </a:lnTo>
                <a:lnTo>
                  <a:pt x="381439" y="5372"/>
                </a:lnTo>
                <a:lnTo>
                  <a:pt x="379153" y="2273"/>
                </a:lnTo>
                <a:lnTo>
                  <a:pt x="375432" y="0"/>
                </a:lnTo>
                <a:close/>
              </a:path>
              <a:path w="448945" h="137159">
                <a:moveTo>
                  <a:pt x="377030" y="23355"/>
                </a:moveTo>
                <a:lnTo>
                  <a:pt x="362211" y="23355"/>
                </a:lnTo>
                <a:lnTo>
                  <a:pt x="365310" y="24612"/>
                </a:lnTo>
                <a:lnTo>
                  <a:pt x="368002" y="27279"/>
                </a:lnTo>
                <a:lnTo>
                  <a:pt x="369653" y="28524"/>
                </a:lnTo>
                <a:lnTo>
                  <a:pt x="371304" y="28524"/>
                </a:lnTo>
                <a:lnTo>
                  <a:pt x="375648" y="25018"/>
                </a:lnTo>
                <a:lnTo>
                  <a:pt x="377030" y="23355"/>
                </a:lnTo>
                <a:close/>
              </a:path>
              <a:path w="448945" h="137159">
                <a:moveTo>
                  <a:pt x="338652" y="0"/>
                </a:moveTo>
                <a:lnTo>
                  <a:pt x="331722" y="1641"/>
                </a:lnTo>
                <a:lnTo>
                  <a:pt x="323227" y="6151"/>
                </a:lnTo>
                <a:lnTo>
                  <a:pt x="313919" y="12906"/>
                </a:lnTo>
                <a:lnTo>
                  <a:pt x="304553" y="21285"/>
                </a:lnTo>
                <a:lnTo>
                  <a:pt x="307639" y="27076"/>
                </a:lnTo>
                <a:lnTo>
                  <a:pt x="311373" y="23761"/>
                </a:lnTo>
                <a:lnTo>
                  <a:pt x="318586" y="19837"/>
                </a:lnTo>
                <a:lnTo>
                  <a:pt x="343649" y="19837"/>
                </a:lnTo>
                <a:lnTo>
                  <a:pt x="344645" y="13639"/>
                </a:lnTo>
                <a:lnTo>
                  <a:pt x="344537" y="5559"/>
                </a:lnTo>
                <a:lnTo>
                  <a:pt x="342467" y="1335"/>
                </a:lnTo>
                <a:lnTo>
                  <a:pt x="338652" y="0"/>
                </a:lnTo>
                <a:close/>
              </a:path>
              <a:path w="448945" h="137159">
                <a:moveTo>
                  <a:pt x="448771" y="12611"/>
                </a:moveTo>
                <a:lnTo>
                  <a:pt x="425038" y="12611"/>
                </a:lnTo>
                <a:lnTo>
                  <a:pt x="431248" y="18605"/>
                </a:lnTo>
                <a:lnTo>
                  <a:pt x="435579" y="24383"/>
                </a:lnTo>
                <a:lnTo>
                  <a:pt x="437027" y="26454"/>
                </a:lnTo>
                <a:lnTo>
                  <a:pt x="438881" y="26669"/>
                </a:lnTo>
                <a:lnTo>
                  <a:pt x="441586" y="25018"/>
                </a:lnTo>
                <a:lnTo>
                  <a:pt x="445917" y="22123"/>
                </a:lnTo>
                <a:lnTo>
                  <a:pt x="448800" y="17779"/>
                </a:lnTo>
                <a:lnTo>
                  <a:pt x="448771" y="12611"/>
                </a:lnTo>
                <a:close/>
              </a:path>
            </a:pathLst>
          </a:custGeom>
          <a:solidFill>
            <a:srgbClr val="000000"/>
          </a:solidFill>
        </p:spPr>
        <p:txBody>
          <a:bodyPr wrap="square" lIns="0" tIns="0" rIns="0" bIns="0" rtlCol="0"/>
          <a:lstStyle/>
          <a:p>
            <a:endParaRPr dirty="0"/>
          </a:p>
        </p:txBody>
      </p:sp>
      <p:sp>
        <p:nvSpPr>
          <p:cNvPr id="34" name="object 11"/>
          <p:cNvSpPr/>
          <p:nvPr/>
        </p:nvSpPr>
        <p:spPr>
          <a:xfrm>
            <a:off x="11532001" y="9449136"/>
            <a:ext cx="363855" cy="127000"/>
          </a:xfrm>
          <a:custGeom>
            <a:avLst/>
            <a:gdLst/>
            <a:ahLst/>
            <a:cxnLst/>
            <a:rect l="l" t="t" r="r" b="b"/>
            <a:pathLst>
              <a:path w="363854" h="127000">
                <a:moveTo>
                  <a:pt x="50457" y="0"/>
                </a:moveTo>
                <a:lnTo>
                  <a:pt x="50088" y="0"/>
                </a:lnTo>
                <a:lnTo>
                  <a:pt x="40480" y="9567"/>
                </a:lnTo>
                <a:lnTo>
                  <a:pt x="29102" y="17540"/>
                </a:lnTo>
                <a:lnTo>
                  <a:pt x="15695" y="24172"/>
                </a:lnTo>
                <a:lnTo>
                  <a:pt x="0" y="29718"/>
                </a:lnTo>
                <a:lnTo>
                  <a:pt x="0" y="30086"/>
                </a:lnTo>
                <a:lnTo>
                  <a:pt x="18173" y="35242"/>
                </a:lnTo>
                <a:lnTo>
                  <a:pt x="18173" y="97802"/>
                </a:lnTo>
                <a:lnTo>
                  <a:pt x="18001" y="105553"/>
                </a:lnTo>
                <a:lnTo>
                  <a:pt x="16797" y="112204"/>
                </a:lnTo>
                <a:lnTo>
                  <a:pt x="13528" y="118026"/>
                </a:lnTo>
                <a:lnTo>
                  <a:pt x="7162" y="123291"/>
                </a:lnTo>
                <a:lnTo>
                  <a:pt x="7162" y="124028"/>
                </a:lnTo>
                <a:lnTo>
                  <a:pt x="59804" y="124028"/>
                </a:lnTo>
                <a:lnTo>
                  <a:pt x="59804" y="123647"/>
                </a:lnTo>
                <a:lnTo>
                  <a:pt x="52641" y="120192"/>
                </a:lnTo>
                <a:lnTo>
                  <a:pt x="50457" y="112483"/>
                </a:lnTo>
                <a:lnTo>
                  <a:pt x="50457" y="0"/>
                </a:lnTo>
                <a:close/>
              </a:path>
              <a:path w="363854" h="127000">
                <a:moveTo>
                  <a:pt x="116433" y="0"/>
                </a:moveTo>
                <a:lnTo>
                  <a:pt x="95457" y="5463"/>
                </a:lnTo>
                <a:lnTo>
                  <a:pt x="80783" y="19531"/>
                </a:lnTo>
                <a:lnTo>
                  <a:pt x="72097" y="39521"/>
                </a:lnTo>
                <a:lnTo>
                  <a:pt x="69088" y="62750"/>
                </a:lnTo>
                <a:lnTo>
                  <a:pt x="69088" y="63855"/>
                </a:lnTo>
                <a:lnTo>
                  <a:pt x="68719" y="64947"/>
                </a:lnTo>
                <a:lnTo>
                  <a:pt x="73426" y="95097"/>
                </a:lnTo>
                <a:lnTo>
                  <a:pt x="84770" y="114012"/>
                </a:lnTo>
                <a:lnTo>
                  <a:pt x="99418" y="123810"/>
                </a:lnTo>
                <a:lnTo>
                  <a:pt x="114033" y="126606"/>
                </a:lnTo>
                <a:lnTo>
                  <a:pt x="136066" y="120533"/>
                </a:lnTo>
                <a:lnTo>
                  <a:pt x="151439" y="104998"/>
                </a:lnTo>
                <a:lnTo>
                  <a:pt x="151693" y="104406"/>
                </a:lnTo>
                <a:lnTo>
                  <a:pt x="116433" y="104406"/>
                </a:lnTo>
                <a:lnTo>
                  <a:pt x="108480" y="100478"/>
                </a:lnTo>
                <a:lnTo>
                  <a:pt x="103525" y="90460"/>
                </a:lnTo>
                <a:lnTo>
                  <a:pt x="100983" y="77001"/>
                </a:lnTo>
                <a:lnTo>
                  <a:pt x="100377" y="64947"/>
                </a:lnTo>
                <a:lnTo>
                  <a:pt x="100327" y="61645"/>
                </a:lnTo>
                <a:lnTo>
                  <a:pt x="101040" y="48818"/>
                </a:lnTo>
                <a:lnTo>
                  <a:pt x="103708" y="35713"/>
                </a:lnTo>
                <a:lnTo>
                  <a:pt x="108785" y="25983"/>
                </a:lnTo>
                <a:lnTo>
                  <a:pt x="116789" y="22174"/>
                </a:lnTo>
                <a:lnTo>
                  <a:pt x="154018" y="22174"/>
                </a:lnTo>
                <a:lnTo>
                  <a:pt x="152568" y="18707"/>
                </a:lnTo>
                <a:lnTo>
                  <a:pt x="138010" y="5088"/>
                </a:lnTo>
                <a:lnTo>
                  <a:pt x="116433" y="0"/>
                </a:lnTo>
                <a:close/>
              </a:path>
              <a:path w="363854" h="127000">
                <a:moveTo>
                  <a:pt x="154018" y="22174"/>
                </a:moveTo>
                <a:lnTo>
                  <a:pt x="116789" y="22174"/>
                </a:lnTo>
                <a:lnTo>
                  <a:pt x="124489" y="25828"/>
                </a:lnTo>
                <a:lnTo>
                  <a:pt x="129073" y="35299"/>
                </a:lnTo>
                <a:lnTo>
                  <a:pt x="131280" y="48352"/>
                </a:lnTo>
                <a:lnTo>
                  <a:pt x="131807" y="61645"/>
                </a:lnTo>
                <a:lnTo>
                  <a:pt x="131763" y="64947"/>
                </a:lnTo>
                <a:lnTo>
                  <a:pt x="131274" y="77156"/>
                </a:lnTo>
                <a:lnTo>
                  <a:pt x="129028" y="90598"/>
                </a:lnTo>
                <a:lnTo>
                  <a:pt x="124339" y="100530"/>
                </a:lnTo>
                <a:lnTo>
                  <a:pt x="116433" y="104406"/>
                </a:lnTo>
                <a:lnTo>
                  <a:pt x="151693" y="104406"/>
                </a:lnTo>
                <a:lnTo>
                  <a:pt x="160448" y="84027"/>
                </a:lnTo>
                <a:lnTo>
                  <a:pt x="163385" y="61645"/>
                </a:lnTo>
                <a:lnTo>
                  <a:pt x="160796" y="38383"/>
                </a:lnTo>
                <a:lnTo>
                  <a:pt x="154018" y="22174"/>
                </a:lnTo>
                <a:close/>
              </a:path>
              <a:path w="363854" h="127000">
                <a:moveTo>
                  <a:pt x="220141" y="0"/>
                </a:moveTo>
                <a:lnTo>
                  <a:pt x="199171" y="5463"/>
                </a:lnTo>
                <a:lnTo>
                  <a:pt x="184497" y="19531"/>
                </a:lnTo>
                <a:lnTo>
                  <a:pt x="175813" y="39521"/>
                </a:lnTo>
                <a:lnTo>
                  <a:pt x="172808" y="62750"/>
                </a:lnTo>
                <a:lnTo>
                  <a:pt x="172808" y="63855"/>
                </a:lnTo>
                <a:lnTo>
                  <a:pt x="172440" y="64947"/>
                </a:lnTo>
                <a:lnTo>
                  <a:pt x="177147" y="95097"/>
                </a:lnTo>
                <a:lnTo>
                  <a:pt x="188491" y="114012"/>
                </a:lnTo>
                <a:lnTo>
                  <a:pt x="203139" y="123810"/>
                </a:lnTo>
                <a:lnTo>
                  <a:pt x="217754" y="126606"/>
                </a:lnTo>
                <a:lnTo>
                  <a:pt x="239786" y="120533"/>
                </a:lnTo>
                <a:lnTo>
                  <a:pt x="255160" y="104998"/>
                </a:lnTo>
                <a:lnTo>
                  <a:pt x="255414" y="104406"/>
                </a:lnTo>
                <a:lnTo>
                  <a:pt x="220141" y="104406"/>
                </a:lnTo>
                <a:lnTo>
                  <a:pt x="212193" y="100478"/>
                </a:lnTo>
                <a:lnTo>
                  <a:pt x="207238" y="90460"/>
                </a:lnTo>
                <a:lnTo>
                  <a:pt x="204693" y="77001"/>
                </a:lnTo>
                <a:lnTo>
                  <a:pt x="204085" y="64947"/>
                </a:lnTo>
                <a:lnTo>
                  <a:pt x="204036" y="61645"/>
                </a:lnTo>
                <a:lnTo>
                  <a:pt x="204750" y="48818"/>
                </a:lnTo>
                <a:lnTo>
                  <a:pt x="207422" y="35713"/>
                </a:lnTo>
                <a:lnTo>
                  <a:pt x="212504" y="25983"/>
                </a:lnTo>
                <a:lnTo>
                  <a:pt x="220510" y="22174"/>
                </a:lnTo>
                <a:lnTo>
                  <a:pt x="257733" y="22174"/>
                </a:lnTo>
                <a:lnTo>
                  <a:pt x="256282" y="18707"/>
                </a:lnTo>
                <a:lnTo>
                  <a:pt x="241721" y="5088"/>
                </a:lnTo>
                <a:lnTo>
                  <a:pt x="220141" y="0"/>
                </a:lnTo>
                <a:close/>
              </a:path>
              <a:path w="363854" h="127000">
                <a:moveTo>
                  <a:pt x="257733" y="22174"/>
                </a:moveTo>
                <a:lnTo>
                  <a:pt x="220510" y="22174"/>
                </a:lnTo>
                <a:lnTo>
                  <a:pt x="228203" y="25828"/>
                </a:lnTo>
                <a:lnTo>
                  <a:pt x="232783" y="35299"/>
                </a:lnTo>
                <a:lnTo>
                  <a:pt x="234988" y="48352"/>
                </a:lnTo>
                <a:lnTo>
                  <a:pt x="235515" y="61645"/>
                </a:lnTo>
                <a:lnTo>
                  <a:pt x="235471" y="64947"/>
                </a:lnTo>
                <a:lnTo>
                  <a:pt x="234982" y="77156"/>
                </a:lnTo>
                <a:lnTo>
                  <a:pt x="232737" y="90598"/>
                </a:lnTo>
                <a:lnTo>
                  <a:pt x="228047" y="100530"/>
                </a:lnTo>
                <a:lnTo>
                  <a:pt x="220141" y="104406"/>
                </a:lnTo>
                <a:lnTo>
                  <a:pt x="255414" y="104406"/>
                </a:lnTo>
                <a:lnTo>
                  <a:pt x="264168" y="84027"/>
                </a:lnTo>
                <a:lnTo>
                  <a:pt x="267106" y="61645"/>
                </a:lnTo>
                <a:lnTo>
                  <a:pt x="264515" y="38383"/>
                </a:lnTo>
                <a:lnTo>
                  <a:pt x="257733" y="22174"/>
                </a:lnTo>
                <a:close/>
              </a:path>
              <a:path w="363854" h="127000">
                <a:moveTo>
                  <a:pt x="328498" y="88976"/>
                </a:moveTo>
                <a:lnTo>
                  <a:pt x="313105" y="88976"/>
                </a:lnTo>
                <a:lnTo>
                  <a:pt x="313105" y="124028"/>
                </a:lnTo>
                <a:lnTo>
                  <a:pt x="328498" y="124028"/>
                </a:lnTo>
                <a:lnTo>
                  <a:pt x="328498" y="88976"/>
                </a:lnTo>
                <a:close/>
              </a:path>
              <a:path w="363854" h="127000">
                <a:moveTo>
                  <a:pt x="363550" y="73215"/>
                </a:moveTo>
                <a:lnTo>
                  <a:pt x="277876" y="73215"/>
                </a:lnTo>
                <a:lnTo>
                  <a:pt x="277876" y="88976"/>
                </a:lnTo>
                <a:lnTo>
                  <a:pt x="363550" y="88976"/>
                </a:lnTo>
                <a:lnTo>
                  <a:pt x="363550" y="73215"/>
                </a:lnTo>
                <a:close/>
              </a:path>
              <a:path w="363854" h="127000">
                <a:moveTo>
                  <a:pt x="328498" y="37985"/>
                </a:moveTo>
                <a:lnTo>
                  <a:pt x="313105" y="37985"/>
                </a:lnTo>
                <a:lnTo>
                  <a:pt x="313105" y="73215"/>
                </a:lnTo>
                <a:lnTo>
                  <a:pt x="328498" y="73215"/>
                </a:lnTo>
                <a:lnTo>
                  <a:pt x="328498" y="37985"/>
                </a:lnTo>
                <a:close/>
              </a:path>
            </a:pathLst>
          </a:custGeom>
          <a:solidFill>
            <a:srgbClr val="000000"/>
          </a:solidFill>
        </p:spPr>
        <p:txBody>
          <a:bodyPr wrap="square" lIns="0" tIns="0" rIns="0" bIns="0" rtlCol="0"/>
          <a:lstStyle/>
          <a:p>
            <a:endParaRPr dirty="0"/>
          </a:p>
        </p:txBody>
      </p:sp>
      <p:sp>
        <p:nvSpPr>
          <p:cNvPr id="35" name="object 12"/>
          <p:cNvSpPr/>
          <p:nvPr/>
        </p:nvSpPr>
        <p:spPr>
          <a:xfrm>
            <a:off x="11529416" y="8432800"/>
            <a:ext cx="876528" cy="945845"/>
          </a:xfrm>
          <a:prstGeom prst="rect">
            <a:avLst/>
          </a:prstGeom>
          <a:blipFill>
            <a:blip r:embed="rId9" cstate="print"/>
            <a:stretch>
              <a:fillRect/>
            </a:stretch>
          </a:blipFill>
        </p:spPr>
        <p:txBody>
          <a:bodyPr wrap="square" lIns="0" tIns="0" rIns="0" bIns="0" rtlCol="0"/>
          <a:lstStyle/>
          <a:p>
            <a:endParaRP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a:t>
            </a:r>
            <a:r>
              <a:rPr spc="30" dirty="0">
                <a:solidFill>
                  <a:srgbClr val="E22726"/>
                </a:solidFill>
              </a:rPr>
              <a:t>B</a:t>
            </a:r>
            <a:r>
              <a:rPr spc="30" dirty="0"/>
              <a:t>Cs </a:t>
            </a:r>
            <a:r>
              <a:rPr spc="20" dirty="0"/>
              <a:t>of</a:t>
            </a:r>
            <a:r>
              <a:rPr spc="75" dirty="0"/>
              <a:t> </a:t>
            </a:r>
            <a:r>
              <a:rPr spc="45" dirty="0"/>
              <a:t>Bleeding</a:t>
            </a:r>
          </a:p>
        </p:txBody>
      </p:sp>
      <p:sp>
        <p:nvSpPr>
          <p:cNvPr id="8" name="object 8"/>
          <p:cNvSpPr txBox="1"/>
          <p:nvPr/>
        </p:nvSpPr>
        <p:spPr>
          <a:xfrm>
            <a:off x="1257300" y="3376265"/>
            <a:ext cx="11442700" cy="5937523"/>
          </a:xfrm>
          <a:prstGeom prst="rect">
            <a:avLst/>
          </a:prstGeom>
        </p:spPr>
        <p:txBody>
          <a:bodyPr vert="horz" wrap="square" lIns="0" tIns="0" rIns="0" bIns="0" rtlCol="0">
            <a:spAutoFit/>
          </a:bodyPr>
          <a:lstStyle/>
          <a:p>
            <a:pPr marL="12700">
              <a:lnSpc>
                <a:spcPct val="100000"/>
              </a:lnSpc>
            </a:pPr>
            <a:r>
              <a:rPr sz="3200" b="1" spc="20" dirty="0">
                <a:solidFill>
                  <a:srgbClr val="1D2258"/>
                </a:solidFill>
                <a:latin typeface="HelveticaNeueLTStd-Bd"/>
                <a:cs typeface="HelveticaNeueLTStd-Bd"/>
              </a:rPr>
              <a:t>Find </a:t>
            </a:r>
            <a:r>
              <a:rPr sz="3200" b="1" spc="10" dirty="0">
                <a:solidFill>
                  <a:srgbClr val="1D2258"/>
                </a:solidFill>
                <a:latin typeface="HelveticaNeueLTStd-Bd"/>
                <a:cs typeface="HelveticaNeueLTStd-Bd"/>
              </a:rPr>
              <a:t>where </a:t>
            </a:r>
            <a:r>
              <a:rPr sz="3200" b="1" spc="20" dirty="0">
                <a:solidFill>
                  <a:srgbClr val="1D2258"/>
                </a:solidFill>
                <a:latin typeface="HelveticaNeueLTStd-Bd"/>
                <a:cs typeface="HelveticaNeueLTStd-Bd"/>
              </a:rPr>
              <a:t>the </a:t>
            </a:r>
            <a:r>
              <a:rPr sz="3200" b="1" spc="25" dirty="0">
                <a:solidFill>
                  <a:srgbClr val="1D2258"/>
                </a:solidFill>
                <a:latin typeface="HelveticaNeueLTStd-Bd"/>
                <a:cs typeface="HelveticaNeueLTStd-Bd"/>
              </a:rPr>
              <a:t>victim </a:t>
            </a:r>
            <a:r>
              <a:rPr sz="3200" b="1" spc="15" dirty="0">
                <a:solidFill>
                  <a:srgbClr val="1D2258"/>
                </a:solidFill>
                <a:latin typeface="HelveticaNeueLTStd-Bd"/>
                <a:cs typeface="HelveticaNeueLTStd-Bd"/>
              </a:rPr>
              <a:t>is </a:t>
            </a:r>
            <a:r>
              <a:rPr sz="3200" b="1" spc="25" dirty="0">
                <a:solidFill>
                  <a:srgbClr val="1D2258"/>
                </a:solidFill>
                <a:latin typeface="HelveticaNeueLTStd-Bd"/>
                <a:cs typeface="HelveticaNeueLTStd-Bd"/>
              </a:rPr>
              <a:t>bleeding</a:t>
            </a:r>
            <a:r>
              <a:rPr sz="3200" b="1" spc="195" dirty="0">
                <a:solidFill>
                  <a:srgbClr val="1D2258"/>
                </a:solidFill>
                <a:latin typeface="HelveticaNeueLTStd-Bd"/>
                <a:cs typeface="HelveticaNeueLTStd-Bd"/>
              </a:rPr>
              <a:t> </a:t>
            </a:r>
            <a:r>
              <a:rPr sz="3200" b="1" spc="15" dirty="0">
                <a:solidFill>
                  <a:srgbClr val="1D2258"/>
                </a:solidFill>
                <a:latin typeface="HelveticaNeueLTStd-Bd"/>
                <a:cs typeface="HelveticaNeueLTStd-Bd"/>
              </a:rPr>
              <a:t>from</a:t>
            </a:r>
            <a:endParaRPr sz="3200" dirty="0">
              <a:solidFill>
                <a:srgbClr val="1D2258"/>
              </a:solidFill>
              <a:latin typeface="HelveticaNeueLTStd-Bd"/>
              <a:cs typeface="HelveticaNeueLTStd-Bd"/>
            </a:endParaRPr>
          </a:p>
          <a:p>
            <a:pPr marL="393065" indent="-380365">
              <a:lnSpc>
                <a:spcPct val="100000"/>
              </a:lnSpc>
              <a:spcBef>
                <a:spcPts val="760"/>
              </a:spcBef>
              <a:buChar char="•"/>
              <a:tabLst>
                <a:tab pos="393700" algn="l"/>
              </a:tabLst>
            </a:pPr>
            <a:r>
              <a:rPr sz="2800" b="1" spc="15" dirty="0">
                <a:solidFill>
                  <a:srgbClr val="1D2258"/>
                </a:solidFill>
                <a:latin typeface="HelveticaNeueLTStd-Bd"/>
                <a:cs typeface="HelveticaNeueLTStd-Bd"/>
              </a:rPr>
              <a:t>Open </a:t>
            </a:r>
            <a:r>
              <a:rPr sz="2800" b="1" spc="10" dirty="0">
                <a:solidFill>
                  <a:srgbClr val="1D2258"/>
                </a:solidFill>
                <a:latin typeface="HelveticaNeueLTStd-Bd"/>
                <a:cs typeface="HelveticaNeueLTStd-Bd"/>
              </a:rPr>
              <a:t>or remove </a:t>
            </a:r>
            <a:r>
              <a:rPr sz="2800" b="1" spc="15" dirty="0">
                <a:solidFill>
                  <a:srgbClr val="1D2258"/>
                </a:solidFill>
                <a:latin typeface="HelveticaNeueLTStd-Bd"/>
                <a:cs typeface="HelveticaNeueLTStd-Bd"/>
              </a:rPr>
              <a:t>the </a:t>
            </a:r>
            <a:r>
              <a:rPr sz="2800" b="1" spc="20" dirty="0">
                <a:solidFill>
                  <a:srgbClr val="1D2258"/>
                </a:solidFill>
                <a:latin typeface="HelveticaNeueLTStd-Bd"/>
                <a:cs typeface="HelveticaNeueLTStd-Bd"/>
              </a:rPr>
              <a:t>clothing </a:t>
            </a:r>
            <a:r>
              <a:rPr sz="2800" b="1" spc="10" dirty="0">
                <a:solidFill>
                  <a:srgbClr val="1D2258"/>
                </a:solidFill>
                <a:latin typeface="HelveticaNeueLTStd-Bd"/>
                <a:cs typeface="HelveticaNeueLTStd-Bd"/>
              </a:rPr>
              <a:t>so </a:t>
            </a:r>
            <a:r>
              <a:rPr sz="2800" b="1" spc="15" dirty="0">
                <a:solidFill>
                  <a:srgbClr val="1D2258"/>
                </a:solidFill>
                <a:latin typeface="HelveticaNeueLTStd-Bd"/>
                <a:cs typeface="HelveticaNeueLTStd-Bd"/>
              </a:rPr>
              <a:t>you can see the</a:t>
            </a:r>
            <a:r>
              <a:rPr sz="2800" b="1" spc="40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wound</a:t>
            </a:r>
            <a:endParaRPr sz="2800" dirty="0">
              <a:solidFill>
                <a:srgbClr val="1D2258"/>
              </a:solidFill>
              <a:latin typeface="HelveticaNeueLTStd-Bd"/>
              <a:cs typeface="HelveticaNeueLTStd-Bd"/>
            </a:endParaRPr>
          </a:p>
          <a:p>
            <a:pPr>
              <a:lnSpc>
                <a:spcPct val="100000"/>
              </a:lnSpc>
              <a:buClr>
                <a:srgbClr val="27306B"/>
              </a:buClr>
              <a:buFont typeface="HelveticaNeueLTStd-Bd"/>
              <a:buChar char="•"/>
            </a:pPr>
            <a:endParaRPr sz="2800" dirty="0">
              <a:solidFill>
                <a:srgbClr val="1D2258"/>
              </a:solidFill>
              <a:latin typeface="Times New Roman"/>
              <a:cs typeface="Times New Roman"/>
            </a:endParaRPr>
          </a:p>
          <a:p>
            <a:pPr marL="12700">
              <a:lnSpc>
                <a:spcPct val="100000"/>
              </a:lnSpc>
              <a:spcBef>
                <a:spcPts val="1820"/>
              </a:spcBef>
            </a:pPr>
            <a:r>
              <a:rPr sz="3200" b="1" spc="20" dirty="0">
                <a:solidFill>
                  <a:srgbClr val="1D2258"/>
                </a:solidFill>
                <a:latin typeface="HelveticaNeueLTStd-Bd"/>
                <a:cs typeface="HelveticaNeueLTStd-Bd"/>
              </a:rPr>
              <a:t>Look for and </a:t>
            </a:r>
            <a:r>
              <a:rPr sz="3200" b="1" spc="25" dirty="0">
                <a:solidFill>
                  <a:srgbClr val="1D2258"/>
                </a:solidFill>
                <a:latin typeface="HelveticaNeueLTStd-Bd"/>
                <a:cs typeface="HelveticaNeueLTStd-Bd"/>
              </a:rPr>
              <a:t>identify “life-threatening”</a:t>
            </a:r>
            <a:r>
              <a:rPr sz="3200" b="1" spc="130"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bleeding</a:t>
            </a:r>
            <a:endParaRPr sz="3200" dirty="0">
              <a:solidFill>
                <a:srgbClr val="1D2258"/>
              </a:solidFill>
              <a:latin typeface="HelveticaNeueLTStd-Bd"/>
              <a:cs typeface="HelveticaNeueLTStd-Bd"/>
            </a:endParaRPr>
          </a:p>
          <a:p>
            <a:pPr marL="393065" indent="-380365">
              <a:lnSpc>
                <a:spcPct val="100000"/>
              </a:lnSpc>
              <a:spcBef>
                <a:spcPts val="760"/>
              </a:spcBef>
              <a:buChar char="•"/>
              <a:tabLst>
                <a:tab pos="393700" algn="l"/>
              </a:tabLst>
            </a:pPr>
            <a:r>
              <a:rPr sz="2800" b="1" spc="20" dirty="0">
                <a:solidFill>
                  <a:srgbClr val="1D2258"/>
                </a:solidFill>
                <a:latin typeface="HelveticaNeueLTStd-Bd"/>
                <a:cs typeface="HelveticaNeueLTStd-Bd"/>
              </a:rPr>
              <a:t>Blood </a:t>
            </a:r>
            <a:r>
              <a:rPr sz="2800" b="1" spc="15" dirty="0">
                <a:solidFill>
                  <a:srgbClr val="1D2258"/>
                </a:solidFill>
                <a:latin typeface="HelveticaNeueLTStd-Bd"/>
                <a:cs typeface="HelveticaNeueLTStd-Bd"/>
              </a:rPr>
              <a:t>that </a:t>
            </a:r>
            <a:r>
              <a:rPr sz="2800" b="1" spc="10" dirty="0">
                <a:solidFill>
                  <a:srgbClr val="1D2258"/>
                </a:solidFill>
                <a:latin typeface="HelveticaNeueLTStd-Bd"/>
                <a:cs typeface="HelveticaNeueLTStd-Bd"/>
              </a:rPr>
              <a:t>is </a:t>
            </a:r>
            <a:r>
              <a:rPr sz="2800" b="1" spc="20" dirty="0">
                <a:solidFill>
                  <a:srgbClr val="1D2258"/>
                </a:solidFill>
                <a:latin typeface="HelveticaNeueLTStd-Bd"/>
                <a:cs typeface="HelveticaNeueLTStd-Bd"/>
              </a:rPr>
              <a:t>spurting </a:t>
            </a:r>
            <a:r>
              <a:rPr sz="2800" b="1" spc="15" dirty="0">
                <a:solidFill>
                  <a:srgbClr val="1D2258"/>
                </a:solidFill>
                <a:latin typeface="HelveticaNeueLTStd-Bd"/>
                <a:cs typeface="HelveticaNeueLTStd-Bd"/>
              </a:rPr>
              <a:t>out </a:t>
            </a:r>
            <a:r>
              <a:rPr sz="2800" b="1" spc="10" dirty="0">
                <a:solidFill>
                  <a:srgbClr val="1D2258"/>
                </a:solidFill>
                <a:latin typeface="HelveticaNeueLTStd-Bd"/>
                <a:cs typeface="HelveticaNeueLTStd-Bd"/>
              </a:rPr>
              <a:t>of </a:t>
            </a:r>
            <a:r>
              <a:rPr sz="2800" b="1" spc="15" dirty="0">
                <a:solidFill>
                  <a:srgbClr val="1D2258"/>
                </a:solidFill>
                <a:latin typeface="HelveticaNeueLTStd-Bd"/>
                <a:cs typeface="HelveticaNeueLTStd-Bd"/>
              </a:rPr>
              <a:t>the</a:t>
            </a:r>
            <a:r>
              <a:rPr sz="2800" b="1" spc="24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wound</a:t>
            </a:r>
            <a:endParaRPr sz="2800" dirty="0">
              <a:solidFill>
                <a:srgbClr val="1D2258"/>
              </a:solidFill>
              <a:latin typeface="HelveticaNeueLTStd-Bd"/>
              <a:cs typeface="HelveticaNeueLTStd-Bd"/>
            </a:endParaRPr>
          </a:p>
          <a:p>
            <a:pPr marL="393065" indent="-380365">
              <a:lnSpc>
                <a:spcPct val="100000"/>
              </a:lnSpc>
              <a:spcBef>
                <a:spcPts val="840"/>
              </a:spcBef>
              <a:buChar char="•"/>
              <a:tabLst>
                <a:tab pos="393700" algn="l"/>
              </a:tabLst>
            </a:pPr>
            <a:r>
              <a:rPr sz="2800" b="1" spc="20" dirty="0">
                <a:solidFill>
                  <a:srgbClr val="1D2258"/>
                </a:solidFill>
                <a:latin typeface="HelveticaNeueLTStd-Bd"/>
                <a:cs typeface="HelveticaNeueLTStd-Bd"/>
              </a:rPr>
              <a:t>Blood </a:t>
            </a:r>
            <a:r>
              <a:rPr sz="2800" b="1" spc="15" dirty="0">
                <a:solidFill>
                  <a:srgbClr val="1D2258"/>
                </a:solidFill>
                <a:latin typeface="HelveticaNeueLTStd-Bd"/>
                <a:cs typeface="HelveticaNeueLTStd-Bd"/>
              </a:rPr>
              <a:t>that </a:t>
            </a:r>
            <a:r>
              <a:rPr sz="2800" b="1" spc="10" dirty="0">
                <a:solidFill>
                  <a:srgbClr val="1D2258"/>
                </a:solidFill>
                <a:latin typeface="HelveticaNeueLTStd-Bd"/>
                <a:cs typeface="HelveticaNeueLTStd-Bd"/>
              </a:rPr>
              <a:t>won’t </a:t>
            </a:r>
            <a:r>
              <a:rPr sz="2800" b="1" spc="15" dirty="0">
                <a:solidFill>
                  <a:srgbClr val="1D2258"/>
                </a:solidFill>
                <a:latin typeface="HelveticaNeueLTStd-Bd"/>
                <a:cs typeface="HelveticaNeueLTStd-Bd"/>
              </a:rPr>
              <a:t>stop </a:t>
            </a:r>
            <a:r>
              <a:rPr sz="2800" b="1" spc="20" dirty="0">
                <a:solidFill>
                  <a:srgbClr val="1D2258"/>
                </a:solidFill>
                <a:latin typeface="HelveticaNeueLTStd-Bd"/>
                <a:cs typeface="HelveticaNeueLTStd-Bd"/>
              </a:rPr>
              <a:t>coming </a:t>
            </a:r>
            <a:r>
              <a:rPr sz="2800" b="1" spc="15" dirty="0">
                <a:solidFill>
                  <a:srgbClr val="1D2258"/>
                </a:solidFill>
                <a:latin typeface="HelveticaNeueLTStd-Bd"/>
                <a:cs typeface="HelveticaNeueLTStd-Bd"/>
              </a:rPr>
              <a:t>out </a:t>
            </a:r>
            <a:r>
              <a:rPr sz="2800" b="1" spc="10" dirty="0">
                <a:solidFill>
                  <a:srgbClr val="1D2258"/>
                </a:solidFill>
                <a:latin typeface="HelveticaNeueLTStd-Bd"/>
                <a:cs typeface="HelveticaNeueLTStd-Bd"/>
              </a:rPr>
              <a:t>of </a:t>
            </a:r>
            <a:r>
              <a:rPr sz="2800" b="1" spc="15" dirty="0">
                <a:solidFill>
                  <a:srgbClr val="1D2258"/>
                </a:solidFill>
                <a:latin typeface="HelveticaNeueLTStd-Bd"/>
                <a:cs typeface="HelveticaNeueLTStd-Bd"/>
              </a:rPr>
              <a:t>the</a:t>
            </a:r>
            <a:r>
              <a:rPr sz="2800" b="1" spc="28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wound</a:t>
            </a:r>
            <a:endParaRPr sz="2800" dirty="0">
              <a:solidFill>
                <a:srgbClr val="1D2258"/>
              </a:solidFill>
              <a:latin typeface="HelveticaNeueLTStd-Bd"/>
              <a:cs typeface="HelveticaNeueLTStd-Bd"/>
            </a:endParaRPr>
          </a:p>
          <a:p>
            <a:pPr marL="393065" indent="-380365">
              <a:lnSpc>
                <a:spcPct val="100000"/>
              </a:lnSpc>
              <a:spcBef>
                <a:spcPts val="840"/>
              </a:spcBef>
              <a:buChar char="•"/>
              <a:tabLst>
                <a:tab pos="393700" algn="l"/>
              </a:tabLst>
            </a:pPr>
            <a:r>
              <a:rPr sz="2800" b="1" spc="20" dirty="0">
                <a:solidFill>
                  <a:srgbClr val="1D2258"/>
                </a:solidFill>
                <a:latin typeface="HelveticaNeueLTStd-Bd"/>
                <a:cs typeface="HelveticaNeueLTStd-Bd"/>
              </a:rPr>
              <a:t>Blood </a:t>
            </a:r>
            <a:r>
              <a:rPr sz="2800" b="1" spc="15" dirty="0">
                <a:solidFill>
                  <a:srgbClr val="1D2258"/>
                </a:solidFill>
                <a:latin typeface="HelveticaNeueLTStd-Bd"/>
                <a:cs typeface="HelveticaNeueLTStd-Bd"/>
              </a:rPr>
              <a:t>that </a:t>
            </a:r>
            <a:r>
              <a:rPr sz="2800" b="1" spc="10" dirty="0">
                <a:solidFill>
                  <a:srgbClr val="1D2258"/>
                </a:solidFill>
                <a:latin typeface="HelveticaNeueLTStd-Bd"/>
                <a:cs typeface="HelveticaNeueLTStd-Bd"/>
              </a:rPr>
              <a:t>is </a:t>
            </a:r>
            <a:r>
              <a:rPr sz="2800" b="1" spc="20" dirty="0">
                <a:solidFill>
                  <a:srgbClr val="1D2258"/>
                </a:solidFill>
                <a:latin typeface="HelveticaNeueLTStd-Bd"/>
                <a:cs typeface="HelveticaNeueLTStd-Bd"/>
              </a:rPr>
              <a:t>pooling </a:t>
            </a:r>
            <a:r>
              <a:rPr sz="2800" b="1" spc="10" dirty="0">
                <a:solidFill>
                  <a:srgbClr val="1D2258"/>
                </a:solidFill>
                <a:latin typeface="HelveticaNeueLTStd-Bd"/>
                <a:cs typeface="HelveticaNeueLTStd-Bd"/>
              </a:rPr>
              <a:t>on </a:t>
            </a:r>
            <a:r>
              <a:rPr sz="2800" b="1" spc="15" dirty="0">
                <a:solidFill>
                  <a:srgbClr val="1D2258"/>
                </a:solidFill>
                <a:latin typeface="HelveticaNeueLTStd-Bd"/>
                <a:cs typeface="HelveticaNeueLTStd-Bd"/>
              </a:rPr>
              <a:t>the</a:t>
            </a:r>
            <a:r>
              <a:rPr sz="2800" b="1" spc="200" dirty="0">
                <a:solidFill>
                  <a:srgbClr val="1D2258"/>
                </a:solidFill>
                <a:latin typeface="HelveticaNeueLTStd-Bd"/>
                <a:cs typeface="HelveticaNeueLTStd-Bd"/>
              </a:rPr>
              <a:t> </a:t>
            </a:r>
            <a:r>
              <a:rPr sz="2800" b="1" spc="15" dirty="0">
                <a:solidFill>
                  <a:srgbClr val="1D2258"/>
                </a:solidFill>
                <a:latin typeface="HelveticaNeueLTStd-Bd"/>
                <a:cs typeface="HelveticaNeueLTStd-Bd"/>
              </a:rPr>
              <a:t>ground</a:t>
            </a:r>
            <a:endParaRPr sz="2800" dirty="0">
              <a:solidFill>
                <a:srgbClr val="1D2258"/>
              </a:solidFill>
              <a:latin typeface="HelveticaNeueLTStd-Bd"/>
              <a:cs typeface="HelveticaNeueLTStd-Bd"/>
            </a:endParaRPr>
          </a:p>
          <a:p>
            <a:pPr marL="393065" indent="-380365">
              <a:lnSpc>
                <a:spcPct val="100000"/>
              </a:lnSpc>
              <a:spcBef>
                <a:spcPts val="840"/>
              </a:spcBef>
              <a:buChar char="•"/>
              <a:tabLst>
                <a:tab pos="393700" algn="l"/>
              </a:tabLst>
            </a:pPr>
            <a:r>
              <a:rPr sz="2800" b="1" spc="20" dirty="0">
                <a:solidFill>
                  <a:srgbClr val="1D2258"/>
                </a:solidFill>
                <a:latin typeface="HelveticaNeueLTStd-Bd"/>
                <a:cs typeface="HelveticaNeueLTStd-Bd"/>
              </a:rPr>
              <a:t>Clothing </a:t>
            </a:r>
            <a:r>
              <a:rPr sz="2800" b="1" spc="15" dirty="0">
                <a:solidFill>
                  <a:srgbClr val="1D2258"/>
                </a:solidFill>
                <a:latin typeface="HelveticaNeueLTStd-Bd"/>
                <a:cs typeface="HelveticaNeueLTStd-Bd"/>
              </a:rPr>
              <a:t>that </a:t>
            </a:r>
            <a:r>
              <a:rPr sz="2800" b="1" spc="10" dirty="0">
                <a:solidFill>
                  <a:srgbClr val="1D2258"/>
                </a:solidFill>
                <a:latin typeface="HelveticaNeueLTStd-Bd"/>
                <a:cs typeface="HelveticaNeueLTStd-Bd"/>
              </a:rPr>
              <a:t>is </a:t>
            </a:r>
            <a:r>
              <a:rPr sz="2800" b="1" spc="20" dirty="0">
                <a:solidFill>
                  <a:srgbClr val="1D2258"/>
                </a:solidFill>
                <a:latin typeface="HelveticaNeueLTStd-Bd"/>
                <a:cs typeface="HelveticaNeueLTStd-Bd"/>
              </a:rPr>
              <a:t>soaked </a:t>
            </a:r>
            <a:r>
              <a:rPr sz="2800" b="1" spc="15" dirty="0">
                <a:solidFill>
                  <a:srgbClr val="1D2258"/>
                </a:solidFill>
                <a:latin typeface="HelveticaNeueLTStd-Bd"/>
                <a:cs typeface="HelveticaNeueLTStd-Bd"/>
              </a:rPr>
              <a:t>with</a:t>
            </a:r>
            <a:r>
              <a:rPr sz="2800" b="1" spc="16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blood</a:t>
            </a:r>
            <a:endParaRPr sz="2800" dirty="0">
              <a:solidFill>
                <a:srgbClr val="1D2258"/>
              </a:solidFill>
              <a:latin typeface="HelveticaNeueLTStd-Bd"/>
              <a:cs typeface="HelveticaNeueLTStd-Bd"/>
            </a:endParaRPr>
          </a:p>
          <a:p>
            <a:pPr marL="393065" indent="-380365">
              <a:lnSpc>
                <a:spcPct val="100000"/>
              </a:lnSpc>
              <a:spcBef>
                <a:spcPts val="840"/>
              </a:spcBef>
              <a:buChar char="•"/>
              <a:tabLst>
                <a:tab pos="393700" algn="l"/>
              </a:tabLst>
            </a:pPr>
            <a:r>
              <a:rPr sz="2800" b="1" spc="20" dirty="0">
                <a:solidFill>
                  <a:srgbClr val="1D2258"/>
                </a:solidFill>
                <a:latin typeface="HelveticaNeueLTStd-Bd"/>
                <a:cs typeface="HelveticaNeueLTStd-Bd"/>
              </a:rPr>
              <a:t>Bandages </a:t>
            </a:r>
            <a:r>
              <a:rPr sz="2800" b="1" spc="15" dirty="0">
                <a:solidFill>
                  <a:srgbClr val="1D2258"/>
                </a:solidFill>
                <a:latin typeface="HelveticaNeueLTStd-Bd"/>
                <a:cs typeface="HelveticaNeueLTStd-Bd"/>
              </a:rPr>
              <a:t>that </a:t>
            </a:r>
            <a:r>
              <a:rPr sz="2800" b="1" dirty="0">
                <a:solidFill>
                  <a:srgbClr val="1D2258"/>
                </a:solidFill>
                <a:latin typeface="HelveticaNeueLTStd-Bd"/>
                <a:cs typeface="HelveticaNeueLTStd-Bd"/>
              </a:rPr>
              <a:t>are </a:t>
            </a:r>
            <a:r>
              <a:rPr sz="2800" b="1" spc="20" dirty="0">
                <a:solidFill>
                  <a:srgbClr val="1D2258"/>
                </a:solidFill>
                <a:latin typeface="HelveticaNeueLTStd-Bd"/>
                <a:cs typeface="HelveticaNeueLTStd-Bd"/>
              </a:rPr>
              <a:t>soaked </a:t>
            </a:r>
            <a:r>
              <a:rPr sz="2800" b="1" spc="15" dirty="0">
                <a:solidFill>
                  <a:srgbClr val="1D2258"/>
                </a:solidFill>
                <a:latin typeface="HelveticaNeueLTStd-Bd"/>
                <a:cs typeface="HelveticaNeueLTStd-Bd"/>
              </a:rPr>
              <a:t>with</a:t>
            </a:r>
            <a:r>
              <a:rPr sz="2800" b="1" spc="17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blood</a:t>
            </a:r>
            <a:endParaRPr sz="2800" dirty="0">
              <a:solidFill>
                <a:srgbClr val="1D2258"/>
              </a:solidFill>
              <a:latin typeface="HelveticaNeueLTStd-Bd"/>
              <a:cs typeface="HelveticaNeueLTStd-Bd"/>
            </a:endParaRPr>
          </a:p>
          <a:p>
            <a:pPr marL="393065" indent="-380365">
              <a:lnSpc>
                <a:spcPct val="100000"/>
              </a:lnSpc>
              <a:spcBef>
                <a:spcPts val="840"/>
              </a:spcBef>
              <a:buChar char="•"/>
              <a:tabLst>
                <a:tab pos="393700" algn="l"/>
              </a:tabLst>
            </a:pPr>
            <a:r>
              <a:rPr sz="2800" b="1" spc="15" dirty="0">
                <a:solidFill>
                  <a:srgbClr val="1D2258"/>
                </a:solidFill>
                <a:latin typeface="HelveticaNeueLTStd-Bd"/>
                <a:cs typeface="HelveticaNeueLTStd-Bd"/>
              </a:rPr>
              <a:t>Loss </a:t>
            </a:r>
            <a:r>
              <a:rPr sz="2800" b="1" spc="10" dirty="0">
                <a:solidFill>
                  <a:srgbClr val="1D2258"/>
                </a:solidFill>
                <a:latin typeface="HelveticaNeueLTStd-Bd"/>
                <a:cs typeface="HelveticaNeueLTStd-Bd"/>
              </a:rPr>
              <a:t>of </a:t>
            </a:r>
            <a:r>
              <a:rPr sz="2800" b="1" spc="15" dirty="0">
                <a:solidFill>
                  <a:srgbClr val="1D2258"/>
                </a:solidFill>
                <a:latin typeface="HelveticaNeueLTStd-Bd"/>
                <a:cs typeface="HelveticaNeueLTStd-Bd"/>
              </a:rPr>
              <a:t>all </a:t>
            </a:r>
            <a:r>
              <a:rPr sz="2800" b="1" spc="10" dirty="0">
                <a:solidFill>
                  <a:srgbClr val="1D2258"/>
                </a:solidFill>
                <a:latin typeface="HelveticaNeueLTStd-Bd"/>
                <a:cs typeface="HelveticaNeueLTStd-Bd"/>
              </a:rPr>
              <a:t>or </a:t>
            </a:r>
            <a:r>
              <a:rPr sz="2800" b="1" spc="15" dirty="0">
                <a:solidFill>
                  <a:srgbClr val="1D2258"/>
                </a:solidFill>
                <a:latin typeface="HelveticaNeueLTStd-Bd"/>
                <a:cs typeface="HelveticaNeueLTStd-Bd"/>
              </a:rPr>
              <a:t>part </a:t>
            </a:r>
            <a:r>
              <a:rPr sz="2800" b="1" spc="10" dirty="0">
                <a:solidFill>
                  <a:srgbClr val="1D2258"/>
                </a:solidFill>
                <a:latin typeface="HelveticaNeueLTStd-Bd"/>
                <a:cs typeface="HelveticaNeueLTStd-Bd"/>
              </a:rPr>
              <a:t>of an </a:t>
            </a:r>
            <a:r>
              <a:rPr sz="2800" b="1" spc="15" dirty="0">
                <a:solidFill>
                  <a:srgbClr val="1D2258"/>
                </a:solidFill>
                <a:latin typeface="HelveticaNeueLTStd-Bd"/>
                <a:cs typeface="HelveticaNeueLTStd-Bd"/>
              </a:rPr>
              <a:t>arm </a:t>
            </a:r>
            <a:r>
              <a:rPr sz="2800" b="1" spc="10" dirty="0">
                <a:solidFill>
                  <a:srgbClr val="1D2258"/>
                </a:solidFill>
                <a:latin typeface="HelveticaNeueLTStd-Bd"/>
                <a:cs typeface="HelveticaNeueLTStd-Bd"/>
              </a:rPr>
              <a:t>or</a:t>
            </a:r>
            <a:r>
              <a:rPr sz="2800" b="1" spc="35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leg</a:t>
            </a:r>
            <a:endParaRPr sz="2800" dirty="0">
              <a:solidFill>
                <a:srgbClr val="1D2258"/>
              </a:solidFill>
              <a:latin typeface="HelveticaNeueLTStd-Bd"/>
              <a:cs typeface="HelveticaNeueLTStd-Bd"/>
            </a:endParaRPr>
          </a:p>
          <a:p>
            <a:pPr marL="393065" indent="-380365">
              <a:lnSpc>
                <a:spcPct val="100000"/>
              </a:lnSpc>
              <a:spcBef>
                <a:spcPts val="840"/>
              </a:spcBef>
              <a:buChar char="•"/>
              <a:tabLst>
                <a:tab pos="393700" algn="l"/>
              </a:tabLst>
            </a:pPr>
            <a:r>
              <a:rPr sz="2800" b="1" spc="20" dirty="0">
                <a:solidFill>
                  <a:srgbClr val="1D2258"/>
                </a:solidFill>
                <a:latin typeface="HelveticaNeueLTStd-Bd"/>
                <a:cs typeface="HelveticaNeueLTStd-Bd"/>
              </a:rPr>
              <a:t>Bleeding </a:t>
            </a:r>
            <a:r>
              <a:rPr sz="2800" b="1" spc="10" dirty="0">
                <a:solidFill>
                  <a:srgbClr val="1D2258"/>
                </a:solidFill>
                <a:latin typeface="HelveticaNeueLTStd-Bd"/>
                <a:cs typeface="HelveticaNeueLTStd-Bd"/>
              </a:rPr>
              <a:t>in </a:t>
            </a:r>
            <a:r>
              <a:rPr sz="2800" b="1" dirty="0">
                <a:solidFill>
                  <a:srgbClr val="1D2258"/>
                </a:solidFill>
                <a:latin typeface="HelveticaNeueLTStd-Bd"/>
                <a:cs typeface="HelveticaNeueLTStd-Bd"/>
              </a:rPr>
              <a:t>a </a:t>
            </a:r>
            <a:r>
              <a:rPr sz="2800" b="1" spc="20" dirty="0">
                <a:solidFill>
                  <a:srgbClr val="1D2258"/>
                </a:solidFill>
                <a:latin typeface="HelveticaNeueLTStd-Bd"/>
                <a:cs typeface="HelveticaNeueLTStd-Bd"/>
              </a:rPr>
              <a:t>victim </a:t>
            </a:r>
            <a:r>
              <a:rPr sz="2800" b="1" spc="15" dirty="0">
                <a:solidFill>
                  <a:srgbClr val="1D2258"/>
                </a:solidFill>
                <a:latin typeface="HelveticaNeueLTStd-Bd"/>
                <a:cs typeface="HelveticaNeueLTStd-Bd"/>
              </a:rPr>
              <a:t>who </a:t>
            </a:r>
            <a:r>
              <a:rPr sz="2800" b="1" spc="10" dirty="0">
                <a:solidFill>
                  <a:srgbClr val="1D2258"/>
                </a:solidFill>
                <a:latin typeface="HelveticaNeueLTStd-Bd"/>
                <a:cs typeface="HelveticaNeueLTStd-Bd"/>
              </a:rPr>
              <a:t>is </a:t>
            </a:r>
            <a:r>
              <a:rPr sz="2800" b="1" spc="15" dirty="0">
                <a:solidFill>
                  <a:srgbClr val="1D2258"/>
                </a:solidFill>
                <a:latin typeface="HelveticaNeueLTStd-Bd"/>
                <a:cs typeface="HelveticaNeueLTStd-Bd"/>
              </a:rPr>
              <a:t>now </a:t>
            </a:r>
            <a:r>
              <a:rPr sz="2800" b="1" spc="20" dirty="0">
                <a:solidFill>
                  <a:srgbClr val="1D2258"/>
                </a:solidFill>
                <a:latin typeface="HelveticaNeueLTStd-Bd"/>
                <a:cs typeface="HelveticaNeueLTStd-Bd"/>
              </a:rPr>
              <a:t>confused </a:t>
            </a:r>
            <a:r>
              <a:rPr sz="2800" b="1" spc="10" dirty="0">
                <a:solidFill>
                  <a:srgbClr val="1D2258"/>
                </a:solidFill>
                <a:latin typeface="HelveticaNeueLTStd-Bd"/>
                <a:cs typeface="HelveticaNeueLTStd-Bd"/>
              </a:rPr>
              <a:t>or</a:t>
            </a:r>
            <a:r>
              <a:rPr sz="2800" b="1" spc="34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unconscious</a:t>
            </a:r>
            <a:endParaRPr sz="2800" dirty="0">
              <a:solidFill>
                <a:srgbClr val="1D2258"/>
              </a:solidFill>
              <a:latin typeface="HelveticaNeueLTStd-Bd"/>
              <a:cs typeface="HelveticaNeueLTStd-Bd"/>
            </a:endParaRPr>
          </a:p>
        </p:txBody>
      </p:sp>
      <p:sp>
        <p:nvSpPr>
          <p:cNvPr id="9" name="object 9"/>
          <p:cNvSpPr txBox="1"/>
          <p:nvPr/>
        </p:nvSpPr>
        <p:spPr>
          <a:xfrm>
            <a:off x="1257300" y="2106748"/>
            <a:ext cx="3722370" cy="73406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B •</a:t>
            </a:r>
            <a:r>
              <a:rPr sz="4800" b="1" spc="85" dirty="0">
                <a:solidFill>
                  <a:srgbClr val="FFFFFF"/>
                </a:solidFill>
                <a:latin typeface="HelveticaNeueLTStd-Bd"/>
                <a:cs typeface="HelveticaNeueLTStd-Bd"/>
              </a:rPr>
              <a:t> </a:t>
            </a:r>
            <a:r>
              <a:rPr sz="4800" b="1" spc="45" dirty="0">
                <a:solidFill>
                  <a:srgbClr val="FFFFFF"/>
                </a:solidFill>
                <a:latin typeface="HelveticaNeueLTStd-Bd"/>
                <a:cs typeface="HelveticaNeueLTStd-Bd"/>
              </a:rPr>
              <a:t>Bleeding</a:t>
            </a:r>
            <a:endParaRPr sz="4800">
              <a:latin typeface="HelveticaNeueLTStd-Bd"/>
              <a:cs typeface="HelveticaNeueLTStd-Bd"/>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b="1" spc="10" dirty="0">
                <a:solidFill>
                  <a:srgbClr val="4C4C4C"/>
                </a:solidFill>
              </a:rPr>
              <a:t>B-Bleeding</a:t>
            </a:r>
            <a:r>
              <a:rPr spc="10" dirty="0">
                <a:solidFill>
                  <a:srgbClr val="4C4C4C"/>
                </a:solidFill>
              </a:rPr>
              <a:t>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a:t>
            </a:r>
            <a:r>
              <a:rPr spc="30" dirty="0">
                <a:solidFill>
                  <a:srgbClr val="E22726"/>
                </a:solidFill>
              </a:rPr>
              <a:t>B</a:t>
            </a:r>
            <a:r>
              <a:rPr spc="30" dirty="0"/>
              <a:t>Cs </a:t>
            </a:r>
            <a:r>
              <a:rPr spc="20" dirty="0"/>
              <a:t>of</a:t>
            </a:r>
            <a:r>
              <a:rPr spc="75" dirty="0"/>
              <a:t> </a:t>
            </a:r>
            <a:r>
              <a:rPr spc="45" dirty="0"/>
              <a:t>Bleeding</a:t>
            </a:r>
          </a:p>
        </p:txBody>
      </p:sp>
      <p:sp>
        <p:nvSpPr>
          <p:cNvPr id="8" name="object 8"/>
          <p:cNvSpPr txBox="1"/>
          <p:nvPr/>
        </p:nvSpPr>
        <p:spPr>
          <a:xfrm>
            <a:off x="1257300" y="2106924"/>
            <a:ext cx="8851900" cy="1849224"/>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B • </a:t>
            </a:r>
            <a:r>
              <a:rPr sz="4800" b="1" spc="35" dirty="0">
                <a:solidFill>
                  <a:srgbClr val="FFFFFF"/>
                </a:solidFill>
                <a:latin typeface="HelveticaNeueLTStd-Bd"/>
                <a:cs typeface="HelveticaNeueLTStd-Bd"/>
              </a:rPr>
              <a:t>Bleeding</a:t>
            </a:r>
            <a:r>
              <a:rPr sz="4800" b="1" spc="215" dirty="0">
                <a:solidFill>
                  <a:srgbClr val="FFFFFF"/>
                </a:solidFill>
                <a:latin typeface="HelveticaNeueLTStd-Bd"/>
                <a:cs typeface="HelveticaNeueLTStd-Bd"/>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4060"/>
              </a:spcBef>
            </a:pPr>
            <a:r>
              <a:rPr sz="3800" b="1" spc="25" dirty="0">
                <a:solidFill>
                  <a:srgbClr val="27306B"/>
                </a:solidFill>
                <a:latin typeface="HelveticaNeueLTStd-Bd"/>
                <a:cs typeface="HelveticaNeueLTStd-Bd"/>
              </a:rPr>
              <a:t>What </a:t>
            </a:r>
            <a:r>
              <a:rPr sz="3800" b="1" spc="15" dirty="0">
                <a:solidFill>
                  <a:srgbClr val="27306B"/>
                </a:solidFill>
                <a:latin typeface="HelveticaNeueLTStd-Bd"/>
                <a:cs typeface="HelveticaNeueLTStd-Bd"/>
              </a:rPr>
              <a:t>is </a:t>
            </a:r>
            <a:r>
              <a:rPr sz="3800" b="1" spc="25" dirty="0">
                <a:solidFill>
                  <a:srgbClr val="27306B"/>
                </a:solidFill>
                <a:latin typeface="HelveticaNeueLTStd-Bd"/>
                <a:cs typeface="HelveticaNeueLTStd-Bd"/>
              </a:rPr>
              <a:t>“life-threatening”</a:t>
            </a:r>
            <a:r>
              <a:rPr sz="3800" b="1" spc="165" dirty="0">
                <a:solidFill>
                  <a:srgbClr val="27306B"/>
                </a:solidFill>
                <a:latin typeface="HelveticaNeueLTStd-Bd"/>
                <a:cs typeface="HelveticaNeueLTStd-Bd"/>
              </a:rPr>
              <a:t> </a:t>
            </a:r>
            <a:r>
              <a:rPr sz="3800" b="1" spc="35" dirty="0">
                <a:solidFill>
                  <a:srgbClr val="27306B"/>
                </a:solidFill>
                <a:latin typeface="HelveticaNeueLTStd-Bd"/>
                <a:cs typeface="HelveticaNeueLTStd-Bd"/>
              </a:rPr>
              <a:t>bleeding?</a:t>
            </a:r>
            <a:endParaRPr sz="3800" dirty="0">
              <a:latin typeface="HelveticaNeueLTStd-Bd"/>
              <a:cs typeface="HelveticaNeueLTStd-Bd"/>
            </a:endParaRPr>
          </a:p>
        </p:txBody>
      </p:sp>
      <p:sp>
        <p:nvSpPr>
          <p:cNvPr id="9" name="object 9"/>
          <p:cNvSpPr/>
          <p:nvPr/>
        </p:nvSpPr>
        <p:spPr>
          <a:xfrm>
            <a:off x="8432800" y="4248150"/>
            <a:ext cx="5588000" cy="4127500"/>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8432800" y="4248150"/>
            <a:ext cx="5588000" cy="4127500"/>
          </a:xfrm>
          <a:custGeom>
            <a:avLst/>
            <a:gdLst/>
            <a:ahLst/>
            <a:cxnLst/>
            <a:rect l="l" t="t" r="r" b="b"/>
            <a:pathLst>
              <a:path w="5588000" h="4127500">
                <a:moveTo>
                  <a:pt x="0" y="4127500"/>
                </a:moveTo>
                <a:lnTo>
                  <a:pt x="5588000" y="4127500"/>
                </a:lnTo>
                <a:lnTo>
                  <a:pt x="5588000" y="0"/>
                </a:lnTo>
                <a:lnTo>
                  <a:pt x="0" y="0"/>
                </a:lnTo>
                <a:lnTo>
                  <a:pt x="0" y="4127500"/>
                </a:lnTo>
                <a:close/>
              </a:path>
            </a:pathLst>
          </a:custGeom>
          <a:ln w="12700">
            <a:solidFill>
              <a:srgbClr val="D72827"/>
            </a:solidFill>
          </a:ln>
        </p:spPr>
        <p:txBody>
          <a:bodyPr wrap="square" lIns="0" tIns="0" rIns="0" bIns="0" rtlCol="0"/>
          <a:lstStyle/>
          <a:p>
            <a:endParaRPr/>
          </a:p>
        </p:txBody>
      </p:sp>
      <p:sp>
        <p:nvSpPr>
          <p:cNvPr id="11" name="object 11"/>
          <p:cNvSpPr txBox="1"/>
          <p:nvPr/>
        </p:nvSpPr>
        <p:spPr>
          <a:xfrm>
            <a:off x="8420100" y="8450398"/>
            <a:ext cx="4959350" cy="675640"/>
          </a:xfrm>
          <a:prstGeom prst="rect">
            <a:avLst/>
          </a:prstGeom>
        </p:spPr>
        <p:txBody>
          <a:bodyPr vert="horz" wrap="square" lIns="0" tIns="0" rIns="0" bIns="0" rtlCol="0">
            <a:spAutoFit/>
          </a:bodyPr>
          <a:lstStyle/>
          <a:p>
            <a:pPr marL="12700">
              <a:lnSpc>
                <a:spcPct val="100000"/>
              </a:lnSpc>
            </a:pPr>
            <a:r>
              <a:rPr sz="2400" spc="15" dirty="0">
                <a:solidFill>
                  <a:srgbClr val="27306B"/>
                </a:solidFill>
                <a:latin typeface="HelveticaNeueLTStd-Roman"/>
                <a:cs typeface="HelveticaNeueLTStd-Roman"/>
              </a:rPr>
              <a:t>Blood soaking </a:t>
            </a:r>
            <a:r>
              <a:rPr sz="2400" spc="10" dirty="0">
                <a:solidFill>
                  <a:srgbClr val="27306B"/>
                </a:solidFill>
                <a:latin typeface="HelveticaNeueLTStd-Roman"/>
                <a:cs typeface="HelveticaNeueLTStd-Roman"/>
              </a:rPr>
              <a:t>the </a:t>
            </a:r>
            <a:r>
              <a:rPr sz="2400" spc="15" dirty="0">
                <a:solidFill>
                  <a:srgbClr val="27306B"/>
                </a:solidFill>
                <a:latin typeface="HelveticaNeueLTStd-Roman"/>
                <a:cs typeface="HelveticaNeueLTStd-Roman"/>
              </a:rPr>
              <a:t>sheet </a:t>
            </a:r>
            <a:r>
              <a:rPr sz="2400" spc="10" dirty="0">
                <a:solidFill>
                  <a:srgbClr val="27306B"/>
                </a:solidFill>
                <a:latin typeface="HelveticaNeueLTStd-Roman"/>
                <a:cs typeface="HelveticaNeueLTStd-Roman"/>
              </a:rPr>
              <a:t>or</a:t>
            </a:r>
            <a:r>
              <a:rPr sz="2400" spc="10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clothing</a:t>
            </a:r>
            <a:endParaRPr sz="2400">
              <a:latin typeface="HelveticaNeueLTStd-Roman"/>
              <a:cs typeface="HelveticaNeueLTStd-Roman"/>
            </a:endParaRPr>
          </a:p>
          <a:p>
            <a:pPr marL="12700">
              <a:lnSpc>
                <a:spcPct val="100000"/>
              </a:lnSpc>
              <a:spcBef>
                <a:spcPts val="680"/>
              </a:spcBef>
            </a:pPr>
            <a:r>
              <a:rPr sz="1400" spc="5" dirty="0">
                <a:solidFill>
                  <a:srgbClr val="27306B"/>
                </a:solidFill>
                <a:latin typeface="HelveticaNeueLTStd-Roman"/>
                <a:cs typeface="HelveticaNeueLTStd-Roman"/>
              </a:rPr>
              <a:t>Photo courtesy of Norman McSwain, MD, </a:t>
            </a:r>
            <a:r>
              <a:rPr sz="1400" spc="-10" dirty="0">
                <a:solidFill>
                  <a:srgbClr val="27306B"/>
                </a:solidFill>
                <a:latin typeface="HelveticaNeueLTStd-Roman"/>
                <a:cs typeface="HelveticaNeueLTStd-Roman"/>
              </a:rPr>
              <a:t>FACS,</a:t>
            </a:r>
            <a:r>
              <a:rPr sz="1400" spc="155" dirty="0">
                <a:solidFill>
                  <a:srgbClr val="27306B"/>
                </a:solidFill>
                <a:latin typeface="HelveticaNeueLTStd-Roman"/>
                <a:cs typeface="HelveticaNeueLTStd-Roman"/>
              </a:rPr>
              <a:t> </a:t>
            </a:r>
            <a:r>
              <a:rPr sz="1400" spc="-45" dirty="0">
                <a:solidFill>
                  <a:srgbClr val="27306B"/>
                </a:solidFill>
                <a:latin typeface="HelveticaNeueLTStd-Roman"/>
                <a:cs typeface="HelveticaNeueLTStd-Roman"/>
              </a:rPr>
              <a:t>NREMT-P.</a:t>
            </a:r>
            <a:endParaRPr sz="1400">
              <a:latin typeface="HelveticaNeueLTStd-Roman"/>
              <a:cs typeface="HelveticaNeueLTStd-Roman"/>
            </a:endParaRPr>
          </a:p>
        </p:txBody>
      </p:sp>
      <p:sp>
        <p:nvSpPr>
          <p:cNvPr id="12" name="object 12"/>
          <p:cNvSpPr txBox="1"/>
          <p:nvPr/>
        </p:nvSpPr>
        <p:spPr>
          <a:xfrm>
            <a:off x="1257300" y="8450398"/>
            <a:ext cx="4251960" cy="374015"/>
          </a:xfrm>
          <a:prstGeom prst="rect">
            <a:avLst/>
          </a:prstGeom>
        </p:spPr>
        <p:txBody>
          <a:bodyPr vert="horz" wrap="square" lIns="0" tIns="0" rIns="0" bIns="0" rtlCol="0">
            <a:spAutoFit/>
          </a:bodyPr>
          <a:lstStyle/>
          <a:p>
            <a:pPr marL="12700">
              <a:lnSpc>
                <a:spcPct val="100000"/>
              </a:lnSpc>
            </a:pPr>
            <a:r>
              <a:rPr sz="2400" spc="15" dirty="0">
                <a:solidFill>
                  <a:srgbClr val="27306B"/>
                </a:solidFill>
                <a:latin typeface="HelveticaNeueLTStd-Roman"/>
                <a:cs typeface="HelveticaNeueLTStd-Roman"/>
              </a:rPr>
              <a:t>Blood spurting </a:t>
            </a:r>
            <a:r>
              <a:rPr sz="2400" spc="10" dirty="0">
                <a:solidFill>
                  <a:srgbClr val="27306B"/>
                </a:solidFill>
                <a:latin typeface="HelveticaNeueLTStd-Roman"/>
                <a:cs typeface="HelveticaNeueLTStd-Roman"/>
              </a:rPr>
              <a:t>out of </a:t>
            </a:r>
            <a:r>
              <a:rPr sz="2400" dirty="0">
                <a:solidFill>
                  <a:srgbClr val="27306B"/>
                </a:solidFill>
                <a:latin typeface="HelveticaNeueLTStd-Roman"/>
                <a:cs typeface="HelveticaNeueLTStd-Roman"/>
              </a:rPr>
              <a:t>a</a:t>
            </a:r>
            <a:r>
              <a:rPr sz="2400" spc="105"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wound</a:t>
            </a:r>
            <a:endParaRPr sz="2400">
              <a:latin typeface="HelveticaNeueLTStd-Roman"/>
              <a:cs typeface="HelveticaNeueLTStd-Roman"/>
            </a:endParaRPr>
          </a:p>
        </p:txBody>
      </p:sp>
      <p:pic>
        <p:nvPicPr>
          <p:cNvPr id="17" name="0203V01 Femoral Bleeding 101101.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70000" y="4241800"/>
            <a:ext cx="5923280" cy="4038600"/>
          </a:xfrm>
          <a:prstGeom prst="rect">
            <a:avLst/>
          </a:prstGeom>
          <a:ln w="9525" cmpd="sng">
            <a:solidFill>
              <a:srgbClr val="FF0000"/>
            </a:solidFill>
          </a:ln>
        </p:spPr>
      </p:pic>
      <p:sp>
        <p:nvSpPr>
          <p:cNvPr id="18"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b="1" spc="10" dirty="0">
                <a:solidFill>
                  <a:srgbClr val="4C4C4C"/>
                </a:solidFill>
              </a:rPr>
              <a:t>B-Bleeding</a:t>
            </a:r>
            <a:r>
              <a:rPr spc="10" dirty="0">
                <a:solidFill>
                  <a:srgbClr val="4C4C4C"/>
                </a:solidFill>
              </a:rPr>
              <a:t>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9"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4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a:t>
            </a:r>
            <a:r>
              <a:rPr spc="30" dirty="0">
                <a:solidFill>
                  <a:srgbClr val="E22726"/>
                </a:solidFill>
              </a:rPr>
              <a:t>B</a:t>
            </a:r>
            <a:r>
              <a:rPr spc="30" dirty="0"/>
              <a:t>Cs </a:t>
            </a:r>
            <a:r>
              <a:rPr spc="20" dirty="0"/>
              <a:t>of</a:t>
            </a:r>
            <a:r>
              <a:rPr spc="75" dirty="0"/>
              <a:t> </a:t>
            </a:r>
            <a:r>
              <a:rPr spc="45" dirty="0"/>
              <a:t>Bleeding</a:t>
            </a:r>
          </a:p>
        </p:txBody>
      </p:sp>
      <p:sp>
        <p:nvSpPr>
          <p:cNvPr id="8" name="object 8"/>
          <p:cNvSpPr txBox="1"/>
          <p:nvPr/>
        </p:nvSpPr>
        <p:spPr>
          <a:xfrm>
            <a:off x="1257300" y="2106924"/>
            <a:ext cx="12108180" cy="5883559"/>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B • </a:t>
            </a:r>
            <a:r>
              <a:rPr sz="4800" b="1" spc="35" dirty="0">
                <a:solidFill>
                  <a:srgbClr val="FFFFFF"/>
                </a:solidFill>
                <a:latin typeface="HelveticaNeueLTStd-Bd"/>
                <a:cs typeface="HelveticaNeueLTStd-Bd"/>
              </a:rPr>
              <a:t>Bleeding</a:t>
            </a:r>
            <a:r>
              <a:rPr sz="4800" b="1" spc="215" dirty="0">
                <a:solidFill>
                  <a:srgbClr val="FFFFFF"/>
                </a:solidFill>
                <a:latin typeface="HelveticaNeueLTStd-Bd"/>
                <a:cs typeface="HelveticaNeueLTStd-Bd"/>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4060"/>
              </a:spcBef>
            </a:pPr>
            <a:r>
              <a:rPr sz="3800" b="1" spc="5" dirty="0">
                <a:solidFill>
                  <a:srgbClr val="1D2258"/>
                </a:solidFill>
                <a:latin typeface="HelveticaNeueLTStd-Bd"/>
                <a:cs typeface="HelveticaNeueLTStd-Bd"/>
              </a:rPr>
              <a:t>Wounds </a:t>
            </a:r>
            <a:r>
              <a:rPr sz="3800" b="1" spc="25" dirty="0">
                <a:solidFill>
                  <a:srgbClr val="1D2258"/>
                </a:solidFill>
                <a:latin typeface="HelveticaNeueLTStd-Bd"/>
                <a:cs typeface="HelveticaNeueLTStd-Bd"/>
              </a:rPr>
              <a:t>That </a:t>
            </a:r>
            <a:r>
              <a:rPr sz="3800" b="1" spc="20" dirty="0">
                <a:solidFill>
                  <a:srgbClr val="1D2258"/>
                </a:solidFill>
                <a:latin typeface="HelveticaNeueLTStd-Bd"/>
                <a:cs typeface="HelveticaNeueLTStd-Bd"/>
              </a:rPr>
              <a:t>Can </a:t>
            </a:r>
            <a:r>
              <a:rPr sz="3800" b="1" spc="25" dirty="0">
                <a:solidFill>
                  <a:srgbClr val="1D2258"/>
                </a:solidFill>
                <a:latin typeface="HelveticaNeueLTStd-Bd"/>
                <a:cs typeface="HelveticaNeueLTStd-Bd"/>
              </a:rPr>
              <a:t>Lead </a:t>
            </a:r>
            <a:r>
              <a:rPr sz="3800" b="1" spc="15" dirty="0">
                <a:solidFill>
                  <a:srgbClr val="1D2258"/>
                </a:solidFill>
                <a:latin typeface="HelveticaNeueLTStd-Bd"/>
                <a:cs typeface="HelveticaNeueLTStd-Bd"/>
              </a:rPr>
              <a:t>to </a:t>
            </a:r>
            <a:r>
              <a:rPr sz="3800" b="1" spc="25" dirty="0">
                <a:solidFill>
                  <a:srgbClr val="1D2258"/>
                </a:solidFill>
                <a:latin typeface="HelveticaNeueLTStd-Bd"/>
                <a:cs typeface="HelveticaNeueLTStd-Bd"/>
              </a:rPr>
              <a:t>Death </a:t>
            </a:r>
            <a:r>
              <a:rPr sz="3800" b="1" spc="5" dirty="0">
                <a:solidFill>
                  <a:srgbClr val="1D2258"/>
                </a:solidFill>
                <a:latin typeface="HelveticaNeueLTStd-Bd"/>
                <a:cs typeface="HelveticaNeueLTStd-Bd"/>
              </a:rPr>
              <a:t>from </a:t>
            </a:r>
            <a:r>
              <a:rPr sz="3800" b="1" spc="30" dirty="0">
                <a:solidFill>
                  <a:srgbClr val="1D2258"/>
                </a:solidFill>
                <a:latin typeface="HelveticaNeueLTStd-Bd"/>
                <a:cs typeface="HelveticaNeueLTStd-Bd"/>
              </a:rPr>
              <a:t>Bleeding </a:t>
            </a:r>
            <a:r>
              <a:rPr sz="2400" dirty="0">
                <a:solidFill>
                  <a:srgbClr val="1D2258"/>
                </a:solidFill>
                <a:latin typeface="HelveticaNeueLTStd-Roman"/>
                <a:cs typeface="HelveticaNeueLTStd-Roman"/>
              </a:rPr>
              <a:t>(1 of</a:t>
            </a:r>
            <a:r>
              <a:rPr sz="2400" spc="405" dirty="0">
                <a:solidFill>
                  <a:srgbClr val="1D2258"/>
                </a:solidFill>
                <a:latin typeface="HelveticaNeueLTStd-Roman"/>
                <a:cs typeface="HelveticaNeueLTStd-Roman"/>
              </a:rPr>
              <a:t> </a:t>
            </a:r>
            <a:r>
              <a:rPr sz="2400" dirty="0">
                <a:solidFill>
                  <a:srgbClr val="1D2258"/>
                </a:solidFill>
                <a:latin typeface="HelveticaNeueLTStd-Roman"/>
                <a:cs typeface="HelveticaNeueLTStd-Roman"/>
              </a:rPr>
              <a:t>3)</a:t>
            </a:r>
          </a:p>
          <a:p>
            <a:pPr>
              <a:lnSpc>
                <a:spcPct val="100000"/>
              </a:lnSpc>
              <a:spcBef>
                <a:spcPts val="40"/>
              </a:spcBef>
            </a:pPr>
            <a:endParaRPr sz="3050" dirty="0">
              <a:latin typeface="Times New Roman"/>
              <a:cs typeface="Times New Roman"/>
            </a:endParaRPr>
          </a:p>
          <a:p>
            <a:pPr marL="2451100">
              <a:lnSpc>
                <a:spcPct val="100000"/>
              </a:lnSpc>
            </a:pPr>
            <a:r>
              <a:rPr sz="3600" b="1" spc="20" dirty="0">
                <a:solidFill>
                  <a:srgbClr val="1D2258"/>
                </a:solidFill>
                <a:latin typeface="HelveticaNeueLTStd-Bd"/>
                <a:cs typeface="HelveticaNeueLTStd-Bd"/>
              </a:rPr>
              <a:t>Arm and Leg</a:t>
            </a:r>
            <a:r>
              <a:rPr sz="3600" b="1" spc="110" dirty="0">
                <a:solidFill>
                  <a:srgbClr val="1D2258"/>
                </a:solidFill>
                <a:latin typeface="HelveticaNeueLTStd-Bd"/>
                <a:cs typeface="HelveticaNeueLTStd-Bd"/>
              </a:rPr>
              <a:t> </a:t>
            </a:r>
            <a:r>
              <a:rPr sz="3600" b="1" spc="10" dirty="0">
                <a:solidFill>
                  <a:srgbClr val="1D2258"/>
                </a:solidFill>
                <a:latin typeface="HelveticaNeueLTStd-Bd"/>
                <a:cs typeface="HelveticaNeueLTStd-Bd"/>
              </a:rPr>
              <a:t>Wounds</a:t>
            </a:r>
            <a:endParaRPr sz="3600" dirty="0">
              <a:solidFill>
                <a:srgbClr val="1D2258"/>
              </a:solidFill>
              <a:latin typeface="HelveticaNeueLTStd-Bd"/>
              <a:cs typeface="HelveticaNeueLTStd-Bd"/>
            </a:endParaRPr>
          </a:p>
          <a:p>
            <a:pPr marL="2832100" indent="-381000">
              <a:lnSpc>
                <a:spcPct val="100000"/>
              </a:lnSpc>
              <a:spcBef>
                <a:spcPts val="2080"/>
              </a:spcBef>
              <a:buChar char="•"/>
              <a:tabLst>
                <a:tab pos="2832100" algn="l"/>
              </a:tabLst>
            </a:pPr>
            <a:r>
              <a:rPr sz="3000" b="1" spc="20" dirty="0">
                <a:solidFill>
                  <a:srgbClr val="27306B"/>
                </a:solidFill>
                <a:latin typeface="HelveticaNeueLTStd-Bd"/>
                <a:cs typeface="HelveticaNeueLTStd-Bd"/>
              </a:rPr>
              <a:t>Most </a:t>
            </a:r>
            <a:r>
              <a:rPr sz="3000" b="1" spc="15" dirty="0">
                <a:solidFill>
                  <a:srgbClr val="27306B"/>
                </a:solidFill>
                <a:latin typeface="HelveticaNeueLTStd-Bd"/>
                <a:cs typeface="HelveticaNeueLTStd-Bd"/>
              </a:rPr>
              <a:t>frequent </a:t>
            </a:r>
            <a:r>
              <a:rPr sz="3000" b="1" spc="20" dirty="0">
                <a:solidFill>
                  <a:srgbClr val="27306B"/>
                </a:solidFill>
                <a:latin typeface="HelveticaNeueLTStd-Bd"/>
                <a:cs typeface="HelveticaNeueLTStd-Bd"/>
              </a:rPr>
              <a:t>cause </a:t>
            </a:r>
            <a:r>
              <a:rPr sz="3000" b="1" spc="15" dirty="0">
                <a:solidFill>
                  <a:srgbClr val="27306B"/>
                </a:solidFill>
                <a:latin typeface="HelveticaNeueLTStd-Bd"/>
                <a:cs typeface="HelveticaNeueLTStd-Bd"/>
              </a:rPr>
              <a:t>of</a:t>
            </a:r>
            <a:r>
              <a:rPr sz="3000" b="1" spc="145" dirty="0">
                <a:solidFill>
                  <a:srgbClr val="27306B"/>
                </a:solidFill>
                <a:latin typeface="HelveticaNeueLTStd-Bd"/>
                <a:cs typeface="HelveticaNeueLTStd-Bd"/>
              </a:rPr>
              <a:t> </a:t>
            </a:r>
            <a:r>
              <a:rPr sz="3000" b="1" spc="25" dirty="0">
                <a:solidFill>
                  <a:srgbClr val="D72827"/>
                </a:solidFill>
                <a:latin typeface="Helvetica Neue"/>
                <a:cs typeface="Helvetica Neue"/>
              </a:rPr>
              <a:t>preventable</a:t>
            </a:r>
            <a:endParaRPr sz="3000" dirty="0">
              <a:latin typeface="Helvetica Neue"/>
              <a:cs typeface="Helvetica Neue"/>
            </a:endParaRPr>
          </a:p>
          <a:p>
            <a:pPr marL="2832100">
              <a:lnSpc>
                <a:spcPct val="100000"/>
              </a:lnSpc>
              <a:spcBef>
                <a:spcPts val="400"/>
              </a:spcBef>
            </a:pPr>
            <a:r>
              <a:rPr sz="3000" b="1" spc="20" dirty="0">
                <a:solidFill>
                  <a:srgbClr val="27306B"/>
                </a:solidFill>
                <a:latin typeface="HelveticaNeueLTStd-Bd"/>
                <a:cs typeface="HelveticaNeueLTStd-Bd"/>
              </a:rPr>
              <a:t>death </a:t>
            </a:r>
            <a:r>
              <a:rPr sz="3000" b="1" spc="5" dirty="0">
                <a:solidFill>
                  <a:srgbClr val="27306B"/>
                </a:solidFill>
                <a:latin typeface="HelveticaNeueLTStd-Bd"/>
                <a:cs typeface="HelveticaNeueLTStd-Bd"/>
              </a:rPr>
              <a:t>from</a:t>
            </a:r>
            <a:r>
              <a:rPr sz="3000" b="1" spc="30" dirty="0">
                <a:solidFill>
                  <a:srgbClr val="27306B"/>
                </a:solidFill>
                <a:latin typeface="HelveticaNeueLTStd-Bd"/>
                <a:cs typeface="HelveticaNeueLTStd-Bd"/>
              </a:rPr>
              <a:t> injury</a:t>
            </a:r>
            <a:endParaRPr sz="3000" dirty="0">
              <a:latin typeface="HelveticaNeueLTStd-Bd"/>
              <a:cs typeface="HelveticaNeueLTStd-Bd"/>
            </a:endParaRPr>
          </a:p>
          <a:p>
            <a:pPr marL="2832100" marR="2623820" indent="-381000">
              <a:lnSpc>
                <a:spcPct val="111100"/>
              </a:lnSpc>
              <a:spcBef>
                <a:spcPts val="1800"/>
              </a:spcBef>
              <a:buChar char="•"/>
              <a:tabLst>
                <a:tab pos="2832100" algn="l"/>
              </a:tabLst>
            </a:pPr>
            <a:r>
              <a:rPr sz="3000" b="1" spc="25" dirty="0">
                <a:solidFill>
                  <a:srgbClr val="27306B"/>
                </a:solidFill>
                <a:latin typeface="HelveticaNeueLTStd-Bd"/>
                <a:cs typeface="HelveticaNeueLTStd-Bd"/>
              </a:rPr>
              <a:t>Bleeding </a:t>
            </a:r>
            <a:r>
              <a:rPr sz="3000" b="1" spc="5" dirty="0">
                <a:solidFill>
                  <a:srgbClr val="27306B"/>
                </a:solidFill>
                <a:latin typeface="HelveticaNeueLTStd-Bd"/>
                <a:cs typeface="HelveticaNeueLTStd-Bd"/>
              </a:rPr>
              <a:t>from </a:t>
            </a:r>
            <a:r>
              <a:rPr sz="3000" b="1" spc="20" dirty="0">
                <a:solidFill>
                  <a:srgbClr val="27306B"/>
                </a:solidFill>
                <a:latin typeface="HelveticaNeueLTStd-Bd"/>
                <a:cs typeface="HelveticaNeueLTStd-Bd"/>
              </a:rPr>
              <a:t>these </a:t>
            </a:r>
            <a:r>
              <a:rPr sz="3000" b="1" spc="25" dirty="0">
                <a:solidFill>
                  <a:srgbClr val="27306B"/>
                </a:solidFill>
                <a:latin typeface="HelveticaNeueLTStd-Bd"/>
                <a:cs typeface="HelveticaNeueLTStd-Bd"/>
              </a:rPr>
              <a:t>wounds </a:t>
            </a:r>
            <a:r>
              <a:rPr sz="3000" b="1" spc="20" dirty="0">
                <a:solidFill>
                  <a:srgbClr val="27306B"/>
                </a:solidFill>
                <a:latin typeface="HelveticaNeueLTStd-Bd"/>
                <a:cs typeface="HelveticaNeueLTStd-Bd"/>
              </a:rPr>
              <a:t>can </a:t>
            </a:r>
            <a:r>
              <a:rPr sz="3000" b="1" spc="30" dirty="0">
                <a:solidFill>
                  <a:srgbClr val="27306B"/>
                </a:solidFill>
                <a:latin typeface="HelveticaNeueLTStd-Bd"/>
                <a:cs typeface="HelveticaNeueLTStd-Bd"/>
              </a:rPr>
              <a:t>be  </a:t>
            </a:r>
            <a:r>
              <a:rPr sz="3000" b="1" spc="20" dirty="0">
                <a:solidFill>
                  <a:srgbClr val="27306B"/>
                </a:solidFill>
                <a:latin typeface="HelveticaNeueLTStd-Bd"/>
                <a:cs typeface="HelveticaNeueLTStd-Bd"/>
              </a:rPr>
              <a:t>controlled </a:t>
            </a:r>
            <a:r>
              <a:rPr sz="3000" b="1" spc="15" dirty="0">
                <a:solidFill>
                  <a:srgbClr val="27306B"/>
                </a:solidFill>
                <a:latin typeface="HelveticaNeueLTStd-Bd"/>
                <a:cs typeface="HelveticaNeueLTStd-Bd"/>
              </a:rPr>
              <a:t>by </a:t>
            </a:r>
            <a:r>
              <a:rPr sz="3000" b="1" spc="15" dirty="0">
                <a:solidFill>
                  <a:srgbClr val="D72827"/>
                </a:solidFill>
                <a:latin typeface="HelveticaNeueLTStd-Bd"/>
                <a:cs typeface="HelveticaNeueLTStd-Bd"/>
              </a:rPr>
              <a:t>direct </a:t>
            </a:r>
            <a:r>
              <a:rPr sz="3000" b="1" spc="10" dirty="0">
                <a:solidFill>
                  <a:srgbClr val="D72827"/>
                </a:solidFill>
                <a:latin typeface="HelveticaNeueLTStd-Bd"/>
                <a:cs typeface="HelveticaNeueLTStd-Bd"/>
              </a:rPr>
              <a:t>pressure </a:t>
            </a:r>
            <a:r>
              <a:rPr sz="3000" b="1" spc="15" dirty="0">
                <a:solidFill>
                  <a:srgbClr val="27306B"/>
                </a:solidFill>
                <a:latin typeface="HelveticaNeueLTStd-Bd"/>
                <a:cs typeface="HelveticaNeueLTStd-Bd"/>
              </a:rPr>
              <a:t>or</a:t>
            </a:r>
            <a:r>
              <a:rPr sz="3000" b="1" spc="175" dirty="0">
                <a:solidFill>
                  <a:srgbClr val="27306B"/>
                </a:solidFill>
                <a:latin typeface="HelveticaNeueLTStd-Bd"/>
                <a:cs typeface="HelveticaNeueLTStd-Bd"/>
              </a:rPr>
              <a:t> </a:t>
            </a:r>
            <a:r>
              <a:rPr sz="3000" b="1" dirty="0">
                <a:solidFill>
                  <a:srgbClr val="27306B"/>
                </a:solidFill>
                <a:latin typeface="HelveticaNeueLTStd-Bd"/>
                <a:cs typeface="HelveticaNeueLTStd-Bd"/>
              </a:rPr>
              <a:t>a</a:t>
            </a:r>
            <a:endParaRPr sz="3000" dirty="0">
              <a:latin typeface="HelveticaNeueLTStd-Bd"/>
              <a:cs typeface="HelveticaNeueLTStd-Bd"/>
            </a:endParaRPr>
          </a:p>
          <a:p>
            <a:pPr marL="2832100">
              <a:lnSpc>
                <a:spcPct val="100000"/>
              </a:lnSpc>
              <a:spcBef>
                <a:spcPts val="400"/>
              </a:spcBef>
            </a:pPr>
            <a:r>
              <a:rPr sz="3000" b="1" spc="35" dirty="0">
                <a:solidFill>
                  <a:srgbClr val="D72827"/>
                </a:solidFill>
                <a:latin typeface="HelveticaNeueLTStd-Bd"/>
                <a:cs typeface="HelveticaNeueLTStd-Bd"/>
              </a:rPr>
              <a:t>tourniquet</a:t>
            </a:r>
            <a:endParaRPr sz="3000" dirty="0">
              <a:latin typeface="HelveticaNeueLTStd-Bd"/>
              <a:cs typeface="HelveticaNeueLTStd-Bd"/>
            </a:endParaRPr>
          </a:p>
        </p:txBody>
      </p:sp>
      <p:sp>
        <p:nvSpPr>
          <p:cNvPr id="9" name="object 9"/>
          <p:cNvSpPr/>
          <p:nvPr/>
        </p:nvSpPr>
        <p:spPr>
          <a:xfrm>
            <a:off x="1278055" y="4515142"/>
            <a:ext cx="1957917" cy="4578057"/>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270000" y="4515142"/>
            <a:ext cx="1968500" cy="4578350"/>
          </a:xfrm>
          <a:custGeom>
            <a:avLst/>
            <a:gdLst/>
            <a:ahLst/>
            <a:cxnLst/>
            <a:rect l="l" t="t" r="r" b="b"/>
            <a:pathLst>
              <a:path w="1968500" h="4578350">
                <a:moveTo>
                  <a:pt x="0" y="4578057"/>
                </a:moveTo>
                <a:lnTo>
                  <a:pt x="1968500" y="4578057"/>
                </a:lnTo>
                <a:lnTo>
                  <a:pt x="1968500" y="0"/>
                </a:lnTo>
                <a:lnTo>
                  <a:pt x="0" y="0"/>
                </a:lnTo>
                <a:lnTo>
                  <a:pt x="0" y="4578057"/>
                </a:lnTo>
                <a:close/>
              </a:path>
            </a:pathLst>
          </a:custGeom>
          <a:ln w="12700">
            <a:solidFill>
              <a:srgbClr val="D72827"/>
            </a:solidFill>
          </a:ln>
        </p:spPr>
        <p:txBody>
          <a:bodyPr wrap="square" lIns="0" tIns="0" rIns="0" bIns="0" rtlCol="0"/>
          <a:lstStyle/>
          <a:p>
            <a:endParaRPr/>
          </a:p>
        </p:txBody>
      </p:sp>
      <p:sp>
        <p:nvSpPr>
          <p:cNvPr id="11" name="object 11"/>
          <p:cNvSpPr/>
          <p:nvPr/>
        </p:nvSpPr>
        <p:spPr>
          <a:xfrm>
            <a:off x="11142133" y="4521212"/>
            <a:ext cx="4051308" cy="3588028"/>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1142129" y="4515142"/>
            <a:ext cx="4064000" cy="3594100"/>
          </a:xfrm>
          <a:custGeom>
            <a:avLst/>
            <a:gdLst/>
            <a:ahLst/>
            <a:cxnLst/>
            <a:rect l="l" t="t" r="r" b="b"/>
            <a:pathLst>
              <a:path w="4064000" h="3594100">
                <a:moveTo>
                  <a:pt x="0" y="3594100"/>
                </a:moveTo>
                <a:lnTo>
                  <a:pt x="4064000" y="3594100"/>
                </a:lnTo>
                <a:lnTo>
                  <a:pt x="4064000" y="0"/>
                </a:lnTo>
                <a:lnTo>
                  <a:pt x="0" y="0"/>
                </a:lnTo>
                <a:lnTo>
                  <a:pt x="0" y="3594100"/>
                </a:lnTo>
                <a:close/>
              </a:path>
            </a:pathLst>
          </a:custGeom>
          <a:ln w="12700">
            <a:solidFill>
              <a:srgbClr val="D72827"/>
            </a:solidFill>
          </a:ln>
        </p:spPr>
        <p:txBody>
          <a:bodyPr wrap="square" lIns="0" tIns="0" rIns="0" bIns="0" rtlCol="0"/>
          <a:lstStyle/>
          <a:p>
            <a:endParaRPr/>
          </a:p>
        </p:txBody>
      </p:sp>
      <p:sp>
        <p:nvSpPr>
          <p:cNvPr id="13" name="object 13"/>
          <p:cNvSpPr txBox="1"/>
          <p:nvPr/>
        </p:nvSpPr>
        <p:spPr>
          <a:xfrm>
            <a:off x="11129433" y="8198088"/>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8"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b="1" spc="10" dirty="0">
                <a:solidFill>
                  <a:srgbClr val="4C4C4C"/>
                </a:solidFill>
              </a:rPr>
              <a:t>B-Bleeding</a:t>
            </a:r>
            <a:r>
              <a:rPr spc="10" dirty="0">
                <a:solidFill>
                  <a:srgbClr val="4C4C4C"/>
                </a:solidFill>
              </a:rPr>
              <a:t>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9"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a:t>
            </a:r>
            <a:r>
              <a:rPr spc="30" dirty="0">
                <a:solidFill>
                  <a:srgbClr val="E22726"/>
                </a:solidFill>
              </a:rPr>
              <a:t>B</a:t>
            </a:r>
            <a:r>
              <a:rPr spc="30" dirty="0"/>
              <a:t>Cs </a:t>
            </a:r>
            <a:r>
              <a:rPr spc="20" dirty="0"/>
              <a:t>of</a:t>
            </a:r>
            <a:r>
              <a:rPr spc="75" dirty="0"/>
              <a:t> </a:t>
            </a:r>
            <a:r>
              <a:rPr spc="45" dirty="0"/>
              <a:t>Bleeding</a:t>
            </a:r>
          </a:p>
        </p:txBody>
      </p:sp>
      <p:sp>
        <p:nvSpPr>
          <p:cNvPr id="8" name="object 8"/>
          <p:cNvSpPr txBox="1"/>
          <p:nvPr/>
        </p:nvSpPr>
        <p:spPr>
          <a:xfrm>
            <a:off x="1257300" y="2106924"/>
            <a:ext cx="12108180" cy="479806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B • </a:t>
            </a:r>
            <a:r>
              <a:rPr sz="4800" b="1" spc="35" dirty="0">
                <a:solidFill>
                  <a:srgbClr val="FFFFFF"/>
                </a:solidFill>
                <a:latin typeface="HelveticaNeueLTStd-Bd"/>
                <a:cs typeface="HelveticaNeueLTStd-Bd"/>
              </a:rPr>
              <a:t>Bleeding</a:t>
            </a:r>
            <a:r>
              <a:rPr sz="4800" b="1" spc="215" dirty="0">
                <a:solidFill>
                  <a:srgbClr val="FFFFFF"/>
                </a:solidFill>
                <a:latin typeface="HelveticaNeueLTStd-Bd"/>
                <a:cs typeface="HelveticaNeueLTStd-Bd"/>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marL="12700">
              <a:lnSpc>
                <a:spcPct val="100000"/>
              </a:lnSpc>
              <a:spcBef>
                <a:spcPts val="4060"/>
              </a:spcBef>
            </a:pPr>
            <a:r>
              <a:rPr sz="3800" b="1" spc="5" dirty="0">
                <a:solidFill>
                  <a:srgbClr val="27306B"/>
                </a:solidFill>
                <a:latin typeface="HelveticaNeueLTStd-Bd"/>
                <a:cs typeface="HelveticaNeueLTStd-Bd"/>
              </a:rPr>
              <a:t>Wounds </a:t>
            </a:r>
            <a:r>
              <a:rPr sz="3800" b="1" spc="25" dirty="0">
                <a:solidFill>
                  <a:srgbClr val="27306B"/>
                </a:solidFill>
                <a:latin typeface="HelveticaNeueLTStd-Bd"/>
                <a:cs typeface="HelveticaNeueLTStd-Bd"/>
              </a:rPr>
              <a:t>That </a:t>
            </a:r>
            <a:r>
              <a:rPr sz="3800" b="1" spc="20" dirty="0">
                <a:solidFill>
                  <a:srgbClr val="27306B"/>
                </a:solidFill>
                <a:latin typeface="HelveticaNeueLTStd-Bd"/>
                <a:cs typeface="HelveticaNeueLTStd-Bd"/>
              </a:rPr>
              <a:t>Can </a:t>
            </a:r>
            <a:r>
              <a:rPr sz="3800" b="1" spc="25" dirty="0">
                <a:solidFill>
                  <a:srgbClr val="27306B"/>
                </a:solidFill>
                <a:latin typeface="HelveticaNeueLTStd-Bd"/>
                <a:cs typeface="HelveticaNeueLTStd-Bd"/>
              </a:rPr>
              <a:t>Lead </a:t>
            </a:r>
            <a:r>
              <a:rPr sz="3800" b="1" spc="15" dirty="0">
                <a:solidFill>
                  <a:srgbClr val="27306B"/>
                </a:solidFill>
                <a:latin typeface="HelveticaNeueLTStd-Bd"/>
                <a:cs typeface="HelveticaNeueLTStd-Bd"/>
              </a:rPr>
              <a:t>to </a:t>
            </a:r>
            <a:r>
              <a:rPr sz="3800" b="1" spc="25" dirty="0">
                <a:solidFill>
                  <a:srgbClr val="27306B"/>
                </a:solidFill>
                <a:latin typeface="HelveticaNeueLTStd-Bd"/>
                <a:cs typeface="HelveticaNeueLTStd-Bd"/>
              </a:rPr>
              <a:t>Death </a:t>
            </a:r>
            <a:r>
              <a:rPr sz="3800" b="1" spc="5" dirty="0">
                <a:solidFill>
                  <a:srgbClr val="27306B"/>
                </a:solidFill>
                <a:latin typeface="HelveticaNeueLTStd-Bd"/>
                <a:cs typeface="HelveticaNeueLTStd-Bd"/>
              </a:rPr>
              <a:t>from </a:t>
            </a:r>
            <a:r>
              <a:rPr sz="3800" b="1" spc="30" dirty="0">
                <a:solidFill>
                  <a:srgbClr val="27306B"/>
                </a:solidFill>
                <a:latin typeface="HelveticaNeueLTStd-Bd"/>
                <a:cs typeface="HelveticaNeueLTStd-Bd"/>
              </a:rPr>
              <a:t>Bleeding </a:t>
            </a:r>
            <a:r>
              <a:rPr sz="2400" dirty="0">
                <a:solidFill>
                  <a:srgbClr val="27306B"/>
                </a:solidFill>
                <a:latin typeface="HelveticaNeueLTStd-Roman"/>
                <a:cs typeface="HelveticaNeueLTStd-Roman"/>
              </a:rPr>
              <a:t>(2 of</a:t>
            </a:r>
            <a:r>
              <a:rPr sz="2400" spc="405" dirty="0">
                <a:solidFill>
                  <a:srgbClr val="27306B"/>
                </a:solidFill>
                <a:latin typeface="HelveticaNeueLTStd-Roman"/>
                <a:cs typeface="HelveticaNeueLTStd-Roman"/>
              </a:rPr>
              <a:t> </a:t>
            </a:r>
            <a:r>
              <a:rPr sz="2400" dirty="0">
                <a:solidFill>
                  <a:srgbClr val="27306B"/>
                </a:solidFill>
                <a:latin typeface="HelveticaNeueLTStd-Roman"/>
                <a:cs typeface="HelveticaNeueLTStd-Roman"/>
              </a:rPr>
              <a:t>3)</a:t>
            </a:r>
            <a:endParaRPr sz="2400">
              <a:latin typeface="HelveticaNeueLTStd-Roman"/>
              <a:cs typeface="HelveticaNeueLTStd-Roman"/>
            </a:endParaRPr>
          </a:p>
          <a:p>
            <a:pPr>
              <a:lnSpc>
                <a:spcPct val="100000"/>
              </a:lnSpc>
              <a:spcBef>
                <a:spcPts val="40"/>
              </a:spcBef>
            </a:pPr>
            <a:endParaRPr sz="3050">
              <a:latin typeface="Times New Roman"/>
              <a:cs typeface="Times New Roman"/>
            </a:endParaRPr>
          </a:p>
          <a:p>
            <a:pPr marL="2451100">
              <a:lnSpc>
                <a:spcPct val="100000"/>
              </a:lnSpc>
            </a:pPr>
            <a:r>
              <a:rPr sz="3600" b="1" spc="-55" dirty="0">
                <a:solidFill>
                  <a:srgbClr val="27306B"/>
                </a:solidFill>
                <a:latin typeface="HelveticaNeueLTStd-Bd"/>
                <a:cs typeface="HelveticaNeueLTStd-Bd"/>
              </a:rPr>
              <a:t>Torso </a:t>
            </a:r>
            <a:r>
              <a:rPr sz="3600" b="1" spc="30" dirty="0">
                <a:solidFill>
                  <a:srgbClr val="27306B"/>
                </a:solidFill>
                <a:latin typeface="HelveticaNeueLTStd-Bd"/>
                <a:cs typeface="HelveticaNeueLTStd-Bd"/>
              </a:rPr>
              <a:t>Junctional</a:t>
            </a:r>
            <a:r>
              <a:rPr sz="3600" b="1" spc="135" dirty="0">
                <a:solidFill>
                  <a:srgbClr val="27306B"/>
                </a:solidFill>
                <a:latin typeface="HelveticaNeueLTStd-Bd"/>
                <a:cs typeface="HelveticaNeueLTStd-Bd"/>
              </a:rPr>
              <a:t> </a:t>
            </a:r>
            <a:r>
              <a:rPr sz="3600" b="1" spc="10" dirty="0">
                <a:solidFill>
                  <a:srgbClr val="27306B"/>
                </a:solidFill>
                <a:latin typeface="HelveticaNeueLTStd-Bd"/>
                <a:cs typeface="HelveticaNeueLTStd-Bd"/>
              </a:rPr>
              <a:t>Wounds</a:t>
            </a:r>
            <a:endParaRPr sz="3600">
              <a:latin typeface="HelveticaNeueLTStd-Bd"/>
              <a:cs typeface="HelveticaNeueLTStd-Bd"/>
            </a:endParaRPr>
          </a:p>
          <a:p>
            <a:pPr marL="2832100" indent="-381000">
              <a:lnSpc>
                <a:spcPct val="100000"/>
              </a:lnSpc>
              <a:spcBef>
                <a:spcPts val="2080"/>
              </a:spcBef>
              <a:buChar char="•"/>
              <a:tabLst>
                <a:tab pos="2832100" algn="l"/>
              </a:tabLst>
            </a:pPr>
            <a:r>
              <a:rPr sz="3000" b="1" spc="20" dirty="0">
                <a:solidFill>
                  <a:srgbClr val="27306B"/>
                </a:solidFill>
                <a:latin typeface="HelveticaNeueLTStd-Bd"/>
                <a:cs typeface="HelveticaNeueLTStd-Bd"/>
              </a:rPr>
              <a:t>Neck, </a:t>
            </a:r>
            <a:r>
              <a:rPr sz="3000" b="1" spc="-5" dirty="0">
                <a:solidFill>
                  <a:srgbClr val="27306B"/>
                </a:solidFill>
                <a:latin typeface="HelveticaNeueLTStd-Bd"/>
                <a:cs typeface="HelveticaNeueLTStd-Bd"/>
              </a:rPr>
              <a:t>shoulder, </a:t>
            </a:r>
            <a:r>
              <a:rPr sz="3000" b="1" spc="20" dirty="0">
                <a:solidFill>
                  <a:srgbClr val="27306B"/>
                </a:solidFill>
                <a:latin typeface="HelveticaNeueLTStd-Bd"/>
                <a:cs typeface="HelveticaNeueLTStd-Bd"/>
              </a:rPr>
              <a:t>and</a:t>
            </a:r>
            <a:r>
              <a:rPr sz="3000" b="1" spc="105" dirty="0">
                <a:solidFill>
                  <a:srgbClr val="27306B"/>
                </a:solidFill>
                <a:latin typeface="HelveticaNeueLTStd-Bd"/>
                <a:cs typeface="HelveticaNeueLTStd-Bd"/>
              </a:rPr>
              <a:t> </a:t>
            </a:r>
            <a:r>
              <a:rPr sz="3000" b="1" spc="15" dirty="0">
                <a:solidFill>
                  <a:srgbClr val="27306B"/>
                </a:solidFill>
                <a:latin typeface="HelveticaNeueLTStd-Bd"/>
                <a:cs typeface="HelveticaNeueLTStd-Bd"/>
              </a:rPr>
              <a:t>groin</a:t>
            </a:r>
            <a:endParaRPr sz="3000">
              <a:latin typeface="HelveticaNeueLTStd-Bd"/>
              <a:cs typeface="HelveticaNeueLTStd-Bd"/>
            </a:endParaRPr>
          </a:p>
          <a:p>
            <a:pPr marL="2832100" marR="2584450" indent="-381000">
              <a:lnSpc>
                <a:spcPct val="111100"/>
              </a:lnSpc>
              <a:spcBef>
                <a:spcPts val="1800"/>
              </a:spcBef>
              <a:buChar char="•"/>
              <a:tabLst>
                <a:tab pos="2832100" algn="l"/>
              </a:tabLst>
            </a:pPr>
            <a:r>
              <a:rPr sz="3000" b="1" spc="25" dirty="0">
                <a:solidFill>
                  <a:srgbClr val="27306B"/>
                </a:solidFill>
                <a:latin typeface="HelveticaNeueLTStd-Bd"/>
                <a:cs typeface="HelveticaNeueLTStd-Bd"/>
              </a:rPr>
              <a:t>Bleeding </a:t>
            </a:r>
            <a:r>
              <a:rPr sz="3000" b="1" spc="20" dirty="0">
                <a:solidFill>
                  <a:srgbClr val="27306B"/>
                </a:solidFill>
                <a:latin typeface="HelveticaNeueLTStd-Bd"/>
                <a:cs typeface="HelveticaNeueLTStd-Bd"/>
              </a:rPr>
              <a:t>can </a:t>
            </a:r>
            <a:r>
              <a:rPr sz="3000" b="1" spc="15" dirty="0">
                <a:solidFill>
                  <a:srgbClr val="27306B"/>
                </a:solidFill>
                <a:latin typeface="HelveticaNeueLTStd-Bd"/>
                <a:cs typeface="HelveticaNeueLTStd-Bd"/>
              </a:rPr>
              <a:t>be </a:t>
            </a:r>
            <a:r>
              <a:rPr sz="3000" b="1" spc="20" dirty="0">
                <a:solidFill>
                  <a:srgbClr val="27306B"/>
                </a:solidFill>
                <a:latin typeface="HelveticaNeueLTStd-Bd"/>
                <a:cs typeface="HelveticaNeueLTStd-Bd"/>
              </a:rPr>
              <a:t>controlled </a:t>
            </a:r>
            <a:r>
              <a:rPr sz="3000" b="1" spc="15" dirty="0">
                <a:solidFill>
                  <a:srgbClr val="27306B"/>
                </a:solidFill>
                <a:latin typeface="HelveticaNeueLTStd-Bd"/>
                <a:cs typeface="HelveticaNeueLTStd-Bd"/>
              </a:rPr>
              <a:t>by </a:t>
            </a:r>
            <a:r>
              <a:rPr sz="3000" b="1" spc="20" dirty="0">
                <a:solidFill>
                  <a:srgbClr val="D72827"/>
                </a:solidFill>
                <a:latin typeface="HelveticaNeueLTStd-Bd"/>
                <a:cs typeface="HelveticaNeueLTStd-Bd"/>
              </a:rPr>
              <a:t>direct  </a:t>
            </a:r>
            <a:r>
              <a:rPr sz="3000" b="1" spc="10" dirty="0">
                <a:solidFill>
                  <a:srgbClr val="D72827"/>
                </a:solidFill>
                <a:latin typeface="HelveticaNeueLTStd-Bd"/>
                <a:cs typeface="HelveticaNeueLTStd-Bd"/>
              </a:rPr>
              <a:t>pressure </a:t>
            </a:r>
            <a:r>
              <a:rPr sz="3000" b="1" spc="20" dirty="0">
                <a:solidFill>
                  <a:srgbClr val="27306B"/>
                </a:solidFill>
                <a:latin typeface="HelveticaNeueLTStd-Bd"/>
                <a:cs typeface="HelveticaNeueLTStd-Bd"/>
              </a:rPr>
              <a:t>and </a:t>
            </a:r>
            <a:r>
              <a:rPr sz="3000" b="1" spc="20" dirty="0">
                <a:solidFill>
                  <a:srgbClr val="D72827"/>
                </a:solidFill>
                <a:latin typeface="HelveticaNeueLTStd-Bd"/>
                <a:cs typeface="HelveticaNeueLTStd-Bd"/>
              </a:rPr>
              <a:t>wound</a:t>
            </a:r>
            <a:r>
              <a:rPr sz="3000" b="1" spc="85" dirty="0">
                <a:solidFill>
                  <a:srgbClr val="D72827"/>
                </a:solidFill>
                <a:latin typeface="HelveticaNeueLTStd-Bd"/>
                <a:cs typeface="HelveticaNeueLTStd-Bd"/>
              </a:rPr>
              <a:t> </a:t>
            </a:r>
            <a:r>
              <a:rPr sz="3000" b="1" spc="30" dirty="0">
                <a:solidFill>
                  <a:srgbClr val="D72827"/>
                </a:solidFill>
                <a:latin typeface="HelveticaNeueLTStd-Bd"/>
                <a:cs typeface="HelveticaNeueLTStd-Bd"/>
              </a:rPr>
              <a:t>packing</a:t>
            </a:r>
            <a:endParaRPr sz="3000">
              <a:latin typeface="HelveticaNeueLTStd-Bd"/>
              <a:cs typeface="HelveticaNeueLTStd-Bd"/>
            </a:endParaRPr>
          </a:p>
        </p:txBody>
      </p:sp>
      <p:sp>
        <p:nvSpPr>
          <p:cNvPr id="9" name="object 9"/>
          <p:cNvSpPr/>
          <p:nvPr/>
        </p:nvSpPr>
        <p:spPr>
          <a:xfrm>
            <a:off x="1270000" y="4523142"/>
            <a:ext cx="2079171" cy="4839067"/>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270000" y="4515142"/>
            <a:ext cx="2079625" cy="4851400"/>
          </a:xfrm>
          <a:custGeom>
            <a:avLst/>
            <a:gdLst/>
            <a:ahLst/>
            <a:cxnLst/>
            <a:rect l="l" t="t" r="r" b="b"/>
            <a:pathLst>
              <a:path w="2079625" h="4851400">
                <a:moveTo>
                  <a:pt x="0" y="4851400"/>
                </a:moveTo>
                <a:lnTo>
                  <a:pt x="2079167" y="4851400"/>
                </a:lnTo>
                <a:lnTo>
                  <a:pt x="2079167" y="0"/>
                </a:lnTo>
                <a:lnTo>
                  <a:pt x="0" y="0"/>
                </a:lnTo>
                <a:lnTo>
                  <a:pt x="0" y="4851400"/>
                </a:lnTo>
                <a:close/>
              </a:path>
            </a:pathLst>
          </a:custGeom>
          <a:ln w="12700">
            <a:solidFill>
              <a:srgbClr val="D72827"/>
            </a:solidFill>
          </a:ln>
        </p:spPr>
        <p:txBody>
          <a:bodyPr wrap="square" lIns="0" tIns="0" rIns="0" bIns="0" rtlCol="0"/>
          <a:lstStyle/>
          <a:p>
            <a:endParaRPr/>
          </a:p>
        </p:txBody>
      </p:sp>
      <p:sp>
        <p:nvSpPr>
          <p:cNvPr id="11" name="object 11"/>
          <p:cNvSpPr/>
          <p:nvPr/>
        </p:nvSpPr>
        <p:spPr>
          <a:xfrm>
            <a:off x="11290300" y="4437227"/>
            <a:ext cx="3962387" cy="3357992"/>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1290300" y="4425950"/>
            <a:ext cx="3962400" cy="3378200"/>
          </a:xfrm>
          <a:custGeom>
            <a:avLst/>
            <a:gdLst/>
            <a:ahLst/>
            <a:cxnLst/>
            <a:rect l="l" t="t" r="r" b="b"/>
            <a:pathLst>
              <a:path w="3962400" h="3378200">
                <a:moveTo>
                  <a:pt x="0" y="3378200"/>
                </a:moveTo>
                <a:lnTo>
                  <a:pt x="3962400" y="3378200"/>
                </a:lnTo>
                <a:lnTo>
                  <a:pt x="3962400" y="0"/>
                </a:lnTo>
                <a:lnTo>
                  <a:pt x="0" y="0"/>
                </a:lnTo>
                <a:lnTo>
                  <a:pt x="0" y="3378200"/>
                </a:lnTo>
                <a:close/>
              </a:path>
            </a:pathLst>
          </a:custGeom>
          <a:ln w="12700">
            <a:solidFill>
              <a:srgbClr val="D72827"/>
            </a:solidFill>
          </a:ln>
        </p:spPr>
        <p:txBody>
          <a:bodyPr wrap="square" lIns="0" tIns="0" rIns="0" bIns="0" rtlCol="0"/>
          <a:lstStyle/>
          <a:p>
            <a:endParaRPr/>
          </a:p>
        </p:txBody>
      </p:sp>
      <p:sp>
        <p:nvSpPr>
          <p:cNvPr id="1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b="1" spc="10" dirty="0">
                <a:solidFill>
                  <a:srgbClr val="4C4C4C"/>
                </a:solidFill>
              </a:rPr>
              <a:t>B-Bleeding</a:t>
            </a:r>
            <a:r>
              <a:rPr spc="10" dirty="0">
                <a:solidFill>
                  <a:srgbClr val="4C4C4C"/>
                </a:solidFill>
              </a:rPr>
              <a:t>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a:t>
            </a:r>
            <a:r>
              <a:rPr spc="30" dirty="0">
                <a:solidFill>
                  <a:srgbClr val="E22726"/>
                </a:solidFill>
              </a:rPr>
              <a:t>B</a:t>
            </a:r>
            <a:r>
              <a:rPr spc="30" dirty="0"/>
              <a:t>Cs </a:t>
            </a:r>
            <a:r>
              <a:rPr spc="20" dirty="0"/>
              <a:t>of</a:t>
            </a:r>
            <a:r>
              <a:rPr spc="75" dirty="0"/>
              <a:t> </a:t>
            </a:r>
            <a:r>
              <a:rPr spc="45" dirty="0"/>
              <a:t>Bleeding</a:t>
            </a:r>
          </a:p>
        </p:txBody>
      </p:sp>
      <p:sp>
        <p:nvSpPr>
          <p:cNvPr id="8" name="object 8"/>
          <p:cNvSpPr txBox="1"/>
          <p:nvPr/>
        </p:nvSpPr>
        <p:spPr>
          <a:xfrm>
            <a:off x="1257300" y="2106924"/>
            <a:ext cx="12108180" cy="365125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B • </a:t>
            </a:r>
            <a:r>
              <a:rPr sz="4800" b="1" spc="35" dirty="0">
                <a:solidFill>
                  <a:srgbClr val="FFFFFF"/>
                </a:solidFill>
                <a:latin typeface="HelveticaNeueLTStd-Bd"/>
                <a:cs typeface="HelveticaNeueLTStd-Bd"/>
              </a:rPr>
              <a:t>Bleeding</a:t>
            </a:r>
            <a:r>
              <a:rPr sz="4800" b="1" spc="215" dirty="0">
                <a:solidFill>
                  <a:srgbClr val="FFFFFF"/>
                </a:solidFill>
                <a:latin typeface="HelveticaNeueLTStd-Bd"/>
                <a:cs typeface="HelveticaNeueLTStd-Bd"/>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4060"/>
              </a:spcBef>
            </a:pPr>
            <a:r>
              <a:rPr sz="3800" b="1" spc="5" dirty="0">
                <a:solidFill>
                  <a:srgbClr val="1D2258"/>
                </a:solidFill>
                <a:latin typeface="HelveticaNeueLTStd-Bd"/>
                <a:cs typeface="HelveticaNeueLTStd-Bd"/>
              </a:rPr>
              <a:t>Wounds </a:t>
            </a:r>
            <a:r>
              <a:rPr sz="3800" b="1" spc="25" dirty="0">
                <a:solidFill>
                  <a:srgbClr val="1D2258"/>
                </a:solidFill>
                <a:latin typeface="HelveticaNeueLTStd-Bd"/>
                <a:cs typeface="HelveticaNeueLTStd-Bd"/>
              </a:rPr>
              <a:t>That </a:t>
            </a:r>
            <a:r>
              <a:rPr sz="3800" b="1" spc="20" dirty="0">
                <a:solidFill>
                  <a:srgbClr val="1D2258"/>
                </a:solidFill>
                <a:latin typeface="HelveticaNeueLTStd-Bd"/>
                <a:cs typeface="HelveticaNeueLTStd-Bd"/>
              </a:rPr>
              <a:t>Can </a:t>
            </a:r>
            <a:r>
              <a:rPr sz="3800" b="1" spc="25" dirty="0">
                <a:solidFill>
                  <a:srgbClr val="1D2258"/>
                </a:solidFill>
                <a:latin typeface="HelveticaNeueLTStd-Bd"/>
                <a:cs typeface="HelveticaNeueLTStd-Bd"/>
              </a:rPr>
              <a:t>Lead </a:t>
            </a:r>
            <a:r>
              <a:rPr sz="3800" b="1" spc="15" dirty="0">
                <a:solidFill>
                  <a:srgbClr val="1D2258"/>
                </a:solidFill>
                <a:latin typeface="HelveticaNeueLTStd-Bd"/>
                <a:cs typeface="HelveticaNeueLTStd-Bd"/>
              </a:rPr>
              <a:t>to </a:t>
            </a:r>
            <a:r>
              <a:rPr sz="3800" b="1" spc="25" dirty="0">
                <a:solidFill>
                  <a:srgbClr val="1D2258"/>
                </a:solidFill>
                <a:latin typeface="HelveticaNeueLTStd-Bd"/>
                <a:cs typeface="HelveticaNeueLTStd-Bd"/>
              </a:rPr>
              <a:t>Death </a:t>
            </a:r>
            <a:r>
              <a:rPr sz="3800" b="1" spc="5" dirty="0">
                <a:solidFill>
                  <a:srgbClr val="1D2258"/>
                </a:solidFill>
                <a:latin typeface="HelveticaNeueLTStd-Bd"/>
                <a:cs typeface="HelveticaNeueLTStd-Bd"/>
              </a:rPr>
              <a:t>from </a:t>
            </a:r>
            <a:r>
              <a:rPr sz="3800" b="1" spc="30" dirty="0">
                <a:solidFill>
                  <a:srgbClr val="1D2258"/>
                </a:solidFill>
                <a:latin typeface="HelveticaNeueLTStd-Bd"/>
                <a:cs typeface="HelveticaNeueLTStd-Bd"/>
              </a:rPr>
              <a:t>Bleeding </a:t>
            </a:r>
            <a:r>
              <a:rPr sz="2400" dirty="0">
                <a:solidFill>
                  <a:srgbClr val="1D2258"/>
                </a:solidFill>
                <a:latin typeface="HelveticaNeueLTStd-Roman"/>
                <a:cs typeface="HelveticaNeueLTStd-Roman"/>
              </a:rPr>
              <a:t>(3 of</a:t>
            </a:r>
            <a:r>
              <a:rPr sz="2400" spc="405" dirty="0">
                <a:solidFill>
                  <a:srgbClr val="1D2258"/>
                </a:solidFill>
                <a:latin typeface="HelveticaNeueLTStd-Roman"/>
                <a:cs typeface="HelveticaNeueLTStd-Roman"/>
              </a:rPr>
              <a:t> </a:t>
            </a:r>
            <a:r>
              <a:rPr sz="2400" dirty="0">
                <a:solidFill>
                  <a:srgbClr val="1D2258"/>
                </a:solidFill>
                <a:latin typeface="HelveticaNeueLTStd-Roman"/>
                <a:cs typeface="HelveticaNeueLTStd-Roman"/>
              </a:rPr>
              <a:t>3)</a:t>
            </a:r>
          </a:p>
          <a:p>
            <a:pPr marR="654050" algn="ctr">
              <a:lnSpc>
                <a:spcPct val="100000"/>
              </a:lnSpc>
              <a:spcBef>
                <a:spcPts val="2150"/>
              </a:spcBef>
            </a:pPr>
            <a:r>
              <a:rPr sz="3600" b="1" spc="25" dirty="0">
                <a:solidFill>
                  <a:srgbClr val="1D2258"/>
                </a:solidFill>
                <a:latin typeface="HelveticaNeueLTStd-Bd"/>
                <a:cs typeface="HelveticaNeueLTStd-Bd"/>
              </a:rPr>
              <a:t>Chest </a:t>
            </a:r>
            <a:r>
              <a:rPr sz="3600" b="1" spc="20" dirty="0">
                <a:solidFill>
                  <a:srgbClr val="1D2258"/>
                </a:solidFill>
                <a:latin typeface="HelveticaNeueLTStd-Bd"/>
                <a:cs typeface="HelveticaNeueLTStd-Bd"/>
              </a:rPr>
              <a:t>and </a:t>
            </a:r>
            <a:r>
              <a:rPr sz="3600" b="1" spc="30" dirty="0">
                <a:solidFill>
                  <a:srgbClr val="1D2258"/>
                </a:solidFill>
                <a:latin typeface="HelveticaNeueLTStd-Bd"/>
                <a:cs typeface="HelveticaNeueLTStd-Bd"/>
              </a:rPr>
              <a:t>Abdominal</a:t>
            </a:r>
            <a:r>
              <a:rPr sz="3600" b="1" spc="95" dirty="0">
                <a:solidFill>
                  <a:srgbClr val="1D2258"/>
                </a:solidFill>
                <a:latin typeface="HelveticaNeueLTStd-Bd"/>
                <a:cs typeface="HelveticaNeueLTStd-Bd"/>
              </a:rPr>
              <a:t> </a:t>
            </a:r>
            <a:r>
              <a:rPr sz="3600" b="1" spc="35" dirty="0">
                <a:solidFill>
                  <a:srgbClr val="1D2258"/>
                </a:solidFill>
                <a:latin typeface="HelveticaNeueLTStd-Bd"/>
                <a:cs typeface="HelveticaNeueLTStd-Bd"/>
              </a:rPr>
              <a:t>Injuries</a:t>
            </a:r>
            <a:endParaRPr sz="3600" dirty="0">
              <a:solidFill>
                <a:srgbClr val="1D2258"/>
              </a:solidFill>
              <a:latin typeface="HelveticaNeueLTStd-Bd"/>
              <a:cs typeface="HelveticaNeueLTStd-Bd"/>
            </a:endParaRPr>
          </a:p>
          <a:p>
            <a:pPr marL="3212465" indent="-304165">
              <a:lnSpc>
                <a:spcPct val="100000"/>
              </a:lnSpc>
              <a:spcBef>
                <a:spcPts val="480"/>
              </a:spcBef>
              <a:buChar char="-"/>
              <a:tabLst>
                <a:tab pos="3213100" algn="l"/>
              </a:tabLst>
            </a:pPr>
            <a:r>
              <a:rPr sz="2800" b="1" spc="10" dirty="0">
                <a:solidFill>
                  <a:srgbClr val="1D2258"/>
                </a:solidFill>
                <a:latin typeface="HelveticaNeueLTStd-Bd"/>
                <a:cs typeface="HelveticaNeueLTStd-Bd"/>
              </a:rPr>
              <a:t>Front, </a:t>
            </a:r>
            <a:r>
              <a:rPr sz="2800" b="1" spc="20" dirty="0">
                <a:solidFill>
                  <a:srgbClr val="1D2258"/>
                </a:solidFill>
                <a:latin typeface="HelveticaNeueLTStd-Bd"/>
                <a:cs typeface="HelveticaNeueLTStd-Bd"/>
              </a:rPr>
              <a:t>back, </a:t>
            </a:r>
            <a:r>
              <a:rPr sz="2800" b="1" spc="10" dirty="0">
                <a:solidFill>
                  <a:srgbClr val="1D2258"/>
                </a:solidFill>
                <a:latin typeface="HelveticaNeueLTStd-Bd"/>
                <a:cs typeface="HelveticaNeueLTStd-Bd"/>
              </a:rPr>
              <a:t>or</a:t>
            </a:r>
            <a:r>
              <a:rPr sz="2800" b="1" spc="5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side</a:t>
            </a:r>
            <a:endParaRPr sz="2800" dirty="0">
              <a:solidFill>
                <a:srgbClr val="1D2258"/>
              </a:solidFill>
              <a:latin typeface="HelveticaNeueLTStd-Bd"/>
              <a:cs typeface="HelveticaNeueLTStd-Bd"/>
            </a:endParaRPr>
          </a:p>
          <a:p>
            <a:pPr marL="3212465" indent="-304165">
              <a:lnSpc>
                <a:spcPct val="100000"/>
              </a:lnSpc>
              <a:spcBef>
                <a:spcPts val="640"/>
              </a:spcBef>
              <a:buChar char="-"/>
              <a:tabLst>
                <a:tab pos="3213100" algn="l"/>
              </a:tabLst>
            </a:pPr>
            <a:r>
              <a:rPr sz="2800" b="1" spc="20" dirty="0">
                <a:solidFill>
                  <a:srgbClr val="1D2258"/>
                </a:solidFill>
                <a:latin typeface="HelveticaNeueLTStd-Bd"/>
                <a:cs typeface="HelveticaNeueLTStd-Bd"/>
              </a:rPr>
              <a:t>Usually cause </a:t>
            </a:r>
            <a:r>
              <a:rPr sz="2800" b="1" spc="25" dirty="0">
                <a:solidFill>
                  <a:srgbClr val="1D2258"/>
                </a:solidFill>
                <a:latin typeface="HelveticaNeueLTStd-Bd"/>
                <a:cs typeface="HelveticaNeueLTStd-Bd"/>
              </a:rPr>
              <a:t>internal</a:t>
            </a:r>
            <a:r>
              <a:rPr sz="2800" b="1" spc="6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bleeding</a:t>
            </a:r>
            <a:endParaRPr sz="2800" dirty="0">
              <a:solidFill>
                <a:srgbClr val="1D2258"/>
              </a:solidFill>
              <a:latin typeface="HelveticaNeueLTStd-Bd"/>
              <a:cs typeface="HelveticaNeueLTStd-Bd"/>
            </a:endParaRPr>
          </a:p>
        </p:txBody>
      </p:sp>
      <p:sp>
        <p:nvSpPr>
          <p:cNvPr id="9" name="object 9"/>
          <p:cNvSpPr txBox="1"/>
          <p:nvPr/>
        </p:nvSpPr>
        <p:spPr>
          <a:xfrm>
            <a:off x="3695700" y="5984628"/>
            <a:ext cx="7784465" cy="3510915"/>
          </a:xfrm>
          <a:prstGeom prst="rect">
            <a:avLst/>
          </a:prstGeom>
        </p:spPr>
        <p:txBody>
          <a:bodyPr vert="horz" wrap="square" lIns="0" tIns="0" rIns="0" bIns="0" rtlCol="0">
            <a:spAutoFit/>
          </a:bodyPr>
          <a:lstStyle/>
          <a:p>
            <a:pPr marL="393700" marR="944880" indent="-381000">
              <a:lnSpc>
                <a:spcPct val="111100"/>
              </a:lnSpc>
              <a:buChar char="•"/>
              <a:tabLst>
                <a:tab pos="393700" algn="l"/>
              </a:tabLst>
            </a:pPr>
            <a:r>
              <a:rPr sz="3000" b="1" spc="20" dirty="0">
                <a:solidFill>
                  <a:srgbClr val="27306B"/>
                </a:solidFill>
                <a:latin typeface="HelveticaNeueLTStd-Bd"/>
                <a:cs typeface="HelveticaNeueLTStd-Bd"/>
              </a:rPr>
              <a:t>This </a:t>
            </a:r>
            <a:r>
              <a:rPr sz="3000" b="1" spc="25" dirty="0">
                <a:solidFill>
                  <a:srgbClr val="27306B"/>
                </a:solidFill>
                <a:latin typeface="HelveticaNeueLTStd-Bd"/>
                <a:cs typeface="HelveticaNeueLTStd-Bd"/>
              </a:rPr>
              <a:t>bleeding </a:t>
            </a:r>
            <a:r>
              <a:rPr sz="3000" b="1" spc="25" dirty="0">
                <a:solidFill>
                  <a:srgbClr val="D72827"/>
                </a:solidFill>
                <a:latin typeface="HelveticaNeueLTStd-Bd"/>
                <a:cs typeface="HelveticaNeueLTStd-Bd"/>
              </a:rPr>
              <a:t>CANNOT</a:t>
            </a:r>
            <a:r>
              <a:rPr sz="3000" b="1" spc="70" dirty="0">
                <a:solidFill>
                  <a:srgbClr val="D72827"/>
                </a:solidFill>
                <a:latin typeface="HelveticaNeueLTStd-Bd"/>
                <a:cs typeface="HelveticaNeueLTStd-Bd"/>
              </a:rPr>
              <a:t> </a:t>
            </a:r>
            <a:r>
              <a:rPr sz="3000" b="1" spc="15" dirty="0">
                <a:solidFill>
                  <a:srgbClr val="27306B"/>
                </a:solidFill>
                <a:latin typeface="HelveticaNeueLTStd-Bd"/>
                <a:cs typeface="HelveticaNeueLTStd-Bd"/>
              </a:rPr>
              <a:t>be</a:t>
            </a:r>
            <a:r>
              <a:rPr sz="3000" b="1" spc="3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stopped  </a:t>
            </a:r>
            <a:r>
              <a:rPr sz="3000" b="1" spc="25" dirty="0">
                <a:solidFill>
                  <a:srgbClr val="27306B"/>
                </a:solidFill>
                <a:latin typeface="HelveticaNeueLTStd-Bd"/>
                <a:cs typeface="HelveticaNeueLTStd-Bd"/>
              </a:rPr>
              <a:t>outside </a:t>
            </a:r>
            <a:r>
              <a:rPr sz="3000" b="1" spc="20" dirty="0">
                <a:solidFill>
                  <a:srgbClr val="27306B"/>
                </a:solidFill>
                <a:latin typeface="HelveticaNeueLTStd-Bd"/>
                <a:cs typeface="HelveticaNeueLTStd-Bd"/>
              </a:rPr>
              <a:t>the</a:t>
            </a:r>
            <a:r>
              <a:rPr sz="3000" b="1" spc="-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hospital</a:t>
            </a:r>
            <a:endParaRPr sz="3000" dirty="0">
              <a:latin typeface="HelveticaNeueLTStd-Bd"/>
              <a:cs typeface="HelveticaNeueLTStd-Bd"/>
            </a:endParaRPr>
          </a:p>
          <a:p>
            <a:pPr marL="393700" marR="112395" indent="-381000">
              <a:lnSpc>
                <a:spcPct val="111100"/>
              </a:lnSpc>
              <a:spcBef>
                <a:spcPts val="1800"/>
              </a:spcBef>
              <a:buChar char="•"/>
              <a:tabLst>
                <a:tab pos="393700" algn="l"/>
              </a:tabLst>
            </a:pPr>
            <a:r>
              <a:rPr sz="3000" b="1" spc="20" dirty="0">
                <a:solidFill>
                  <a:srgbClr val="27306B"/>
                </a:solidFill>
                <a:latin typeface="HelveticaNeueLTStd-Bd"/>
                <a:cs typeface="HelveticaNeueLTStd-Bd"/>
              </a:rPr>
              <a:t>These </a:t>
            </a:r>
            <a:r>
              <a:rPr sz="3000" b="1" spc="25" dirty="0">
                <a:solidFill>
                  <a:srgbClr val="27306B"/>
                </a:solidFill>
                <a:latin typeface="HelveticaNeueLTStd-Bd"/>
                <a:cs typeface="HelveticaNeueLTStd-Bd"/>
              </a:rPr>
              <a:t>victims </a:t>
            </a:r>
            <a:r>
              <a:rPr sz="3000" b="1" spc="20" dirty="0">
                <a:solidFill>
                  <a:srgbClr val="27306B"/>
                </a:solidFill>
                <a:latin typeface="HelveticaNeueLTStd-Bd"/>
                <a:cs typeface="HelveticaNeueLTStd-Bd"/>
              </a:rPr>
              <a:t>need rapid </a:t>
            </a:r>
            <a:r>
              <a:rPr sz="3000" b="1" spc="25" dirty="0">
                <a:solidFill>
                  <a:srgbClr val="27306B"/>
                </a:solidFill>
                <a:latin typeface="HelveticaNeueLTStd-Bd"/>
                <a:cs typeface="HelveticaNeueLTStd-Bd"/>
              </a:rPr>
              <a:t>transport </a:t>
            </a:r>
            <a:r>
              <a:rPr sz="3000" b="1" spc="15" dirty="0">
                <a:solidFill>
                  <a:srgbClr val="27306B"/>
                </a:solidFill>
                <a:latin typeface="HelveticaNeueLTStd-Bd"/>
                <a:cs typeface="HelveticaNeueLTStd-Bd"/>
              </a:rPr>
              <a:t>to </a:t>
            </a:r>
            <a:r>
              <a:rPr sz="3000" b="1" dirty="0">
                <a:solidFill>
                  <a:srgbClr val="27306B"/>
                </a:solidFill>
                <a:latin typeface="HelveticaNeueLTStd-Bd"/>
                <a:cs typeface="HelveticaNeueLTStd-Bd"/>
              </a:rPr>
              <a:t>a  </a:t>
            </a:r>
            <a:r>
              <a:rPr sz="3000" b="1" spc="25" dirty="0">
                <a:solidFill>
                  <a:srgbClr val="27306B"/>
                </a:solidFill>
                <a:latin typeface="HelveticaNeueLTStd-Bd"/>
                <a:cs typeface="HelveticaNeueLTStd-Bd"/>
              </a:rPr>
              <a:t>trauma</a:t>
            </a:r>
            <a:r>
              <a:rPr sz="3000" b="1" spc="-4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center</a:t>
            </a:r>
            <a:endParaRPr sz="3000" dirty="0">
              <a:latin typeface="HelveticaNeueLTStd-Bd"/>
              <a:cs typeface="HelveticaNeueLTStd-Bd"/>
            </a:endParaRPr>
          </a:p>
          <a:p>
            <a:pPr marL="393700" marR="5080" indent="-381000">
              <a:lnSpc>
                <a:spcPct val="111100"/>
              </a:lnSpc>
              <a:spcBef>
                <a:spcPts val="1800"/>
              </a:spcBef>
              <a:buChar char="•"/>
              <a:tabLst>
                <a:tab pos="393700" algn="l"/>
              </a:tabLst>
            </a:pPr>
            <a:r>
              <a:rPr sz="3000" b="1" spc="25" dirty="0">
                <a:solidFill>
                  <a:srgbClr val="27306B"/>
                </a:solidFill>
                <a:latin typeface="HelveticaNeueLTStd-Bd"/>
                <a:cs typeface="HelveticaNeueLTStd-Bd"/>
              </a:rPr>
              <a:t>Identify </a:t>
            </a:r>
            <a:r>
              <a:rPr sz="3000" b="1" spc="20" dirty="0">
                <a:solidFill>
                  <a:srgbClr val="27306B"/>
                </a:solidFill>
                <a:latin typeface="HelveticaNeueLTStd-Bd"/>
                <a:cs typeface="HelveticaNeueLTStd-Bd"/>
              </a:rPr>
              <a:t>these </a:t>
            </a:r>
            <a:r>
              <a:rPr sz="3000" b="1" spc="25" dirty="0">
                <a:solidFill>
                  <a:srgbClr val="27306B"/>
                </a:solidFill>
                <a:latin typeface="HelveticaNeueLTStd-Bd"/>
                <a:cs typeface="HelveticaNeueLTStd-Bd"/>
              </a:rPr>
              <a:t>patients </a:t>
            </a:r>
            <a:r>
              <a:rPr sz="3000" b="1" spc="15" dirty="0">
                <a:solidFill>
                  <a:srgbClr val="27306B"/>
                </a:solidFill>
                <a:latin typeface="HelveticaNeueLTStd-Bd"/>
                <a:cs typeface="HelveticaNeueLTStd-Bd"/>
              </a:rPr>
              <a:t>to </a:t>
            </a:r>
            <a:r>
              <a:rPr sz="3000" b="1" spc="20" dirty="0">
                <a:solidFill>
                  <a:srgbClr val="27306B"/>
                </a:solidFill>
                <a:latin typeface="HelveticaNeueLTStd-Bd"/>
                <a:cs typeface="HelveticaNeueLTStd-Bd"/>
              </a:rPr>
              <a:t>EMS</a:t>
            </a:r>
            <a:r>
              <a:rPr sz="3000" b="1" spc="-85" dirty="0">
                <a:solidFill>
                  <a:srgbClr val="27306B"/>
                </a:solidFill>
                <a:latin typeface="HelveticaNeueLTStd-Bd"/>
                <a:cs typeface="HelveticaNeueLTStd-Bd"/>
              </a:rPr>
              <a:t> </a:t>
            </a:r>
            <a:r>
              <a:rPr sz="3000" b="1" spc="20" dirty="0">
                <a:solidFill>
                  <a:srgbClr val="27306B"/>
                </a:solidFill>
                <a:latin typeface="HelveticaNeueLTStd-Bd"/>
                <a:cs typeface="HelveticaNeueLTStd-Bd"/>
              </a:rPr>
              <a:t>providers  when they</a:t>
            </a:r>
            <a:r>
              <a:rPr sz="3000" b="1" spc="1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arrive</a:t>
            </a:r>
            <a:endParaRPr sz="3000" dirty="0">
              <a:latin typeface="HelveticaNeueLTStd-Bd"/>
              <a:cs typeface="HelveticaNeueLTStd-Bd"/>
            </a:endParaRPr>
          </a:p>
        </p:txBody>
      </p:sp>
      <p:sp>
        <p:nvSpPr>
          <p:cNvPr id="10" name="object 10"/>
          <p:cNvSpPr/>
          <p:nvPr/>
        </p:nvSpPr>
        <p:spPr>
          <a:xfrm>
            <a:off x="1270000" y="4337341"/>
            <a:ext cx="2112835" cy="4952672"/>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1270000" y="4337342"/>
            <a:ext cx="2114550" cy="4953000"/>
          </a:xfrm>
          <a:custGeom>
            <a:avLst/>
            <a:gdLst/>
            <a:ahLst/>
            <a:cxnLst/>
            <a:rect l="l" t="t" r="r" b="b"/>
            <a:pathLst>
              <a:path w="2114550" h="4953000">
                <a:moveTo>
                  <a:pt x="0" y="4952669"/>
                </a:moveTo>
                <a:lnTo>
                  <a:pt x="2114296" y="4952669"/>
                </a:lnTo>
                <a:lnTo>
                  <a:pt x="2114296" y="0"/>
                </a:lnTo>
                <a:lnTo>
                  <a:pt x="0" y="0"/>
                </a:lnTo>
                <a:lnTo>
                  <a:pt x="0" y="4952669"/>
                </a:lnTo>
                <a:close/>
              </a:path>
            </a:pathLst>
          </a:custGeom>
          <a:ln w="12699">
            <a:solidFill>
              <a:srgbClr val="D72827"/>
            </a:solidFill>
          </a:ln>
        </p:spPr>
        <p:txBody>
          <a:bodyPr wrap="square" lIns="0" tIns="0" rIns="0" bIns="0" rtlCol="0"/>
          <a:lstStyle/>
          <a:p>
            <a:endParaRPr/>
          </a:p>
        </p:txBody>
      </p:sp>
      <p:sp>
        <p:nvSpPr>
          <p:cNvPr id="12" name="object 12"/>
          <p:cNvSpPr/>
          <p:nvPr/>
        </p:nvSpPr>
        <p:spPr>
          <a:xfrm>
            <a:off x="12103100" y="4724400"/>
            <a:ext cx="3606787" cy="3302000"/>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12103100" y="4724400"/>
            <a:ext cx="3606800" cy="3302000"/>
          </a:xfrm>
          <a:custGeom>
            <a:avLst/>
            <a:gdLst/>
            <a:ahLst/>
            <a:cxnLst/>
            <a:rect l="l" t="t" r="r" b="b"/>
            <a:pathLst>
              <a:path w="3606800" h="3302000">
                <a:moveTo>
                  <a:pt x="0" y="3302000"/>
                </a:moveTo>
                <a:lnTo>
                  <a:pt x="3606800" y="3302000"/>
                </a:lnTo>
                <a:lnTo>
                  <a:pt x="3606800" y="0"/>
                </a:lnTo>
                <a:lnTo>
                  <a:pt x="0" y="0"/>
                </a:lnTo>
                <a:lnTo>
                  <a:pt x="0" y="3302000"/>
                </a:lnTo>
                <a:close/>
              </a:path>
            </a:pathLst>
          </a:custGeom>
          <a:ln w="12700">
            <a:solidFill>
              <a:srgbClr val="D72827"/>
            </a:solidFill>
          </a:ln>
        </p:spPr>
        <p:txBody>
          <a:bodyPr wrap="square" lIns="0" tIns="0" rIns="0" bIns="0" rtlCol="0"/>
          <a:lstStyle/>
          <a:p>
            <a:endParaRPr/>
          </a:p>
        </p:txBody>
      </p:sp>
      <p:sp>
        <p:nvSpPr>
          <p:cNvPr id="14" name="object 14"/>
          <p:cNvSpPr txBox="1"/>
          <p:nvPr/>
        </p:nvSpPr>
        <p:spPr>
          <a:xfrm>
            <a:off x="12090400" y="8082098"/>
            <a:ext cx="3674745" cy="675640"/>
          </a:xfrm>
          <a:prstGeom prst="rect">
            <a:avLst/>
          </a:prstGeom>
        </p:spPr>
        <p:txBody>
          <a:bodyPr vert="horz" wrap="square" lIns="0" tIns="0" rIns="0" bIns="0" rtlCol="0">
            <a:spAutoFit/>
          </a:bodyPr>
          <a:lstStyle/>
          <a:p>
            <a:pPr marL="12700">
              <a:lnSpc>
                <a:spcPct val="100000"/>
              </a:lnSpc>
            </a:pPr>
            <a:r>
              <a:rPr sz="2400" spc="15" dirty="0">
                <a:solidFill>
                  <a:srgbClr val="27306B"/>
                </a:solidFill>
                <a:latin typeface="HelveticaNeueLTStd-Roman"/>
                <a:cs typeface="HelveticaNeueLTStd-Roman"/>
              </a:rPr>
              <a:t>Multiple gunshot</a:t>
            </a:r>
            <a:r>
              <a:rPr sz="2400" spc="5"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wounds</a:t>
            </a:r>
            <a:endParaRPr sz="2400">
              <a:latin typeface="HelveticaNeueLTStd-Roman"/>
              <a:cs typeface="HelveticaNeueLTStd-Roman"/>
            </a:endParaRPr>
          </a:p>
          <a:p>
            <a:pPr marL="12700">
              <a:lnSpc>
                <a:spcPct val="100000"/>
              </a:lnSpc>
              <a:spcBef>
                <a:spcPts val="680"/>
              </a:spcBef>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9"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b="1" spc="10" dirty="0">
                <a:solidFill>
                  <a:srgbClr val="4C4C4C"/>
                </a:solidFill>
              </a:rPr>
              <a:t>B-Bleeding</a:t>
            </a:r>
            <a:r>
              <a:rPr spc="10" dirty="0">
                <a:solidFill>
                  <a:srgbClr val="4C4C4C"/>
                </a:solidFill>
              </a:rPr>
              <a:t>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2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042797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a:t>
            </a:r>
            <a:r>
              <a:rPr sz="4800" spc="375" dirty="0">
                <a:solidFill>
                  <a:srgbClr val="FFFFFF"/>
                </a:solidFill>
                <a:latin typeface="HelveticaNeueLTStd-Roman"/>
                <a:cs typeface="HelveticaNeueLTStd-Roman"/>
              </a:rPr>
              <a:t> </a:t>
            </a:r>
            <a:r>
              <a:rPr sz="4800" spc="45" dirty="0">
                <a:solidFill>
                  <a:srgbClr val="FFFFFF"/>
                </a:solidFill>
                <a:latin typeface="HelveticaNeueLTStd-Roman"/>
                <a:cs typeface="HelveticaNeueLTStd-Roman"/>
              </a:rPr>
              <a:t>Bleeding</a:t>
            </a:r>
            <a:endParaRPr sz="4800">
              <a:latin typeface="HelveticaNeueLTStd-Roman"/>
              <a:cs typeface="HelveticaNeueLTStd-Roman"/>
            </a:endParaRPr>
          </a:p>
        </p:txBody>
      </p:sp>
      <p:sp>
        <p:nvSpPr>
          <p:cNvPr id="9" name="object 9"/>
          <p:cNvSpPr/>
          <p:nvPr/>
        </p:nvSpPr>
        <p:spPr>
          <a:xfrm>
            <a:off x="3344333" y="6367624"/>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1270000"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1" name="object 11"/>
          <p:cNvSpPr/>
          <p:nvPr/>
        </p:nvSpPr>
        <p:spPr>
          <a:xfrm>
            <a:off x="5926666"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2" name="object 12"/>
          <p:cNvSpPr/>
          <p:nvPr/>
        </p:nvSpPr>
        <p:spPr>
          <a:xfrm>
            <a:off x="3598333"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3" name="object 13"/>
          <p:cNvSpPr txBox="1"/>
          <p:nvPr/>
        </p:nvSpPr>
        <p:spPr>
          <a:xfrm>
            <a:off x="1486904" y="6425034"/>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14" name="object 14"/>
          <p:cNvSpPr txBox="1"/>
          <p:nvPr/>
        </p:nvSpPr>
        <p:spPr>
          <a:xfrm>
            <a:off x="3714382" y="6257699"/>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15" name="object 15"/>
          <p:cNvSpPr txBox="1"/>
          <p:nvPr/>
        </p:nvSpPr>
        <p:spPr>
          <a:xfrm>
            <a:off x="3759188" y="6623459"/>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16" name="object 16"/>
          <p:cNvSpPr txBox="1"/>
          <p:nvPr/>
        </p:nvSpPr>
        <p:spPr>
          <a:xfrm>
            <a:off x="6102795" y="6257699"/>
            <a:ext cx="1713864" cy="1106805"/>
          </a:xfrm>
          <a:prstGeom prst="rect">
            <a:avLst/>
          </a:prstGeom>
        </p:spPr>
        <p:txBody>
          <a:bodyPr vert="horz" wrap="square" lIns="0" tIns="0" rIns="0" bIns="0" rtlCol="0">
            <a:spAutoFit/>
          </a:bodyPr>
          <a:lstStyle/>
          <a:p>
            <a:pPr marL="12700" marR="5080" indent="10795" algn="just">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  </a:t>
            </a:r>
            <a:r>
              <a:rPr sz="2400" dirty="0">
                <a:latin typeface="HelveticaNeueLTStd-Md"/>
                <a:cs typeface="HelveticaNeueLTStd-Md"/>
              </a:rPr>
              <a:t>available?</a:t>
            </a:r>
            <a:endParaRPr sz="2400">
              <a:latin typeface="HelveticaNeueLTStd-Md"/>
              <a:cs typeface="HelveticaNeueLTStd-Md"/>
            </a:endParaRPr>
          </a:p>
        </p:txBody>
      </p:sp>
      <p:sp>
        <p:nvSpPr>
          <p:cNvPr id="17" name="object 17"/>
          <p:cNvSpPr/>
          <p:nvPr/>
        </p:nvSpPr>
        <p:spPr>
          <a:xfrm>
            <a:off x="1999128" y="5304433"/>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18" name="object 18"/>
          <p:cNvSpPr/>
          <p:nvPr/>
        </p:nvSpPr>
        <p:spPr>
          <a:xfrm>
            <a:off x="2220930" y="5402286"/>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78"/>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19" name="object 19"/>
          <p:cNvSpPr/>
          <p:nvPr/>
        </p:nvSpPr>
        <p:spPr>
          <a:xfrm>
            <a:off x="2107533" y="5583442"/>
            <a:ext cx="97790" cy="179705"/>
          </a:xfrm>
          <a:custGeom>
            <a:avLst/>
            <a:gdLst/>
            <a:ahLst/>
            <a:cxnLst/>
            <a:rect l="l" t="t" r="r" b="b"/>
            <a:pathLst>
              <a:path w="97789"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6"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89"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20" name="object 20"/>
          <p:cNvSpPr/>
          <p:nvPr/>
        </p:nvSpPr>
        <p:spPr>
          <a:xfrm>
            <a:off x="4438853" y="5272060"/>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21" name="object 21"/>
          <p:cNvSpPr/>
          <p:nvPr/>
        </p:nvSpPr>
        <p:spPr>
          <a:xfrm>
            <a:off x="4472698" y="5743685"/>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22" name="object 22"/>
          <p:cNvSpPr/>
          <p:nvPr/>
        </p:nvSpPr>
        <p:spPr>
          <a:xfrm>
            <a:off x="6651561" y="5383363"/>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3" name="object 23"/>
          <p:cNvSpPr/>
          <p:nvPr/>
        </p:nvSpPr>
        <p:spPr>
          <a:xfrm>
            <a:off x="6777332" y="5602027"/>
            <a:ext cx="365125" cy="215265"/>
          </a:xfrm>
          <a:custGeom>
            <a:avLst/>
            <a:gdLst/>
            <a:ahLst/>
            <a:cxnLst/>
            <a:rect l="l" t="t" r="r" b="b"/>
            <a:pathLst>
              <a:path w="365125" h="215264">
                <a:moveTo>
                  <a:pt x="316356"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6"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6" y="0"/>
                </a:lnTo>
                <a:close/>
              </a:path>
              <a:path w="365125" h="215264">
                <a:moveTo>
                  <a:pt x="364540" y="53505"/>
                </a:moveTo>
                <a:lnTo>
                  <a:pt x="198729" y="53505"/>
                </a:lnTo>
                <a:lnTo>
                  <a:pt x="201091" y="55854"/>
                </a:lnTo>
                <a:lnTo>
                  <a:pt x="201091" y="86512"/>
                </a:lnTo>
                <a:lnTo>
                  <a:pt x="203453" y="88874"/>
                </a:lnTo>
                <a:lnTo>
                  <a:pt x="232752" y="88874"/>
                </a:lnTo>
                <a:lnTo>
                  <a:pt x="235026" y="91147"/>
                </a:lnTo>
                <a:lnTo>
                  <a:pt x="235115" y="123583"/>
                </a:lnTo>
                <a:lnTo>
                  <a:pt x="232752" y="125945"/>
                </a:lnTo>
                <a:lnTo>
                  <a:pt x="203453"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24" name="object 24"/>
          <p:cNvSpPr/>
          <p:nvPr/>
        </p:nvSpPr>
        <p:spPr>
          <a:xfrm>
            <a:off x="6899354" y="5538552"/>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4"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29"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3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042797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a:t>
            </a:r>
            <a:r>
              <a:rPr sz="4800" spc="375" dirty="0">
                <a:solidFill>
                  <a:srgbClr val="FFFFFF"/>
                </a:solidFill>
                <a:latin typeface="HelveticaNeueLTStd-Roman"/>
                <a:cs typeface="HelveticaNeueLTStd-Roman"/>
              </a:rPr>
              <a:t> </a:t>
            </a:r>
            <a:r>
              <a:rPr sz="4800" spc="45" dirty="0">
                <a:solidFill>
                  <a:srgbClr val="FFFFFF"/>
                </a:solidFill>
                <a:latin typeface="HelveticaNeueLTStd-Roman"/>
                <a:cs typeface="HelveticaNeueLTStd-Roman"/>
              </a:rPr>
              <a:t>Bleeding</a:t>
            </a:r>
            <a:endParaRPr sz="4800">
              <a:latin typeface="HelveticaNeueLTStd-Roman"/>
              <a:cs typeface="HelveticaNeueLTStd-Roman"/>
            </a:endParaRPr>
          </a:p>
        </p:txBody>
      </p:sp>
      <p:sp>
        <p:nvSpPr>
          <p:cNvPr id="9" name="object 9"/>
          <p:cNvSpPr/>
          <p:nvPr/>
        </p:nvSpPr>
        <p:spPr>
          <a:xfrm>
            <a:off x="7347443" y="6040405"/>
            <a:ext cx="1561465" cy="127000"/>
          </a:xfrm>
          <a:custGeom>
            <a:avLst/>
            <a:gdLst/>
            <a:ahLst/>
            <a:cxnLst/>
            <a:rect l="l" t="t" r="r" b="b"/>
            <a:pathLst>
              <a:path w="1561465" h="127000">
                <a:moveTo>
                  <a:pt x="0" y="127000"/>
                </a:moveTo>
                <a:lnTo>
                  <a:pt x="1561109" y="127000"/>
                </a:lnTo>
                <a:lnTo>
                  <a:pt x="1561109"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8255001" y="5655429"/>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E22726"/>
          </a:solidFill>
        </p:spPr>
        <p:txBody>
          <a:bodyPr wrap="square" lIns="0" tIns="0" rIns="0" bIns="0" rtlCol="0"/>
          <a:lstStyle/>
          <a:p>
            <a:endParaRPr/>
          </a:p>
        </p:txBody>
      </p:sp>
      <p:sp>
        <p:nvSpPr>
          <p:cNvPr id="11" name="object 11"/>
          <p:cNvSpPr txBox="1"/>
          <p:nvPr/>
        </p:nvSpPr>
        <p:spPr>
          <a:xfrm>
            <a:off x="8743223" y="6062690"/>
            <a:ext cx="437515" cy="377825"/>
          </a:xfrm>
          <a:prstGeom prst="rect">
            <a:avLst/>
          </a:prstGeom>
        </p:spPr>
        <p:txBody>
          <a:bodyPr vert="horz" wrap="square" lIns="0" tIns="0" rIns="0" bIns="0" rtlCol="0">
            <a:spAutoFit/>
          </a:bodyPr>
          <a:lstStyle/>
          <a:p>
            <a:pPr marL="12700">
              <a:lnSpc>
                <a:spcPct val="100000"/>
              </a:lnSpc>
            </a:pPr>
            <a:r>
              <a:rPr sz="2400" b="1" dirty="0">
                <a:solidFill>
                  <a:srgbClr val="FFFFFF"/>
                </a:solidFill>
                <a:latin typeface="HelveticaNeueLTStd-Hv"/>
                <a:cs typeface="HelveticaNeueLTStd-Hv"/>
              </a:rPr>
              <a:t>No</a:t>
            </a:r>
            <a:endParaRPr sz="2400">
              <a:latin typeface="HelveticaNeueLTStd-Hv"/>
              <a:cs typeface="HelveticaNeueLTStd-Hv"/>
            </a:endParaRPr>
          </a:p>
        </p:txBody>
      </p:sp>
      <p:sp>
        <p:nvSpPr>
          <p:cNvPr id="12" name="object 12"/>
          <p:cNvSpPr/>
          <p:nvPr/>
        </p:nvSpPr>
        <p:spPr>
          <a:xfrm>
            <a:off x="8678333" y="534739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13" name="object 13"/>
          <p:cNvSpPr/>
          <p:nvPr/>
        </p:nvSpPr>
        <p:spPr>
          <a:xfrm>
            <a:off x="8855138" y="5524195"/>
            <a:ext cx="262890" cy="262890"/>
          </a:xfrm>
          <a:custGeom>
            <a:avLst/>
            <a:gdLst/>
            <a:ahLst/>
            <a:cxnLst/>
            <a:rect l="l" t="t" r="r" b="b"/>
            <a:pathLst>
              <a:path w="262890" h="262889">
                <a:moveTo>
                  <a:pt x="0" y="0"/>
                </a:moveTo>
                <a:lnTo>
                  <a:pt x="262470" y="262470"/>
                </a:lnTo>
              </a:path>
            </a:pathLst>
          </a:custGeom>
          <a:ln w="50800">
            <a:solidFill>
              <a:srgbClr val="FFFFFF"/>
            </a:solidFill>
          </a:ln>
        </p:spPr>
        <p:txBody>
          <a:bodyPr wrap="square" lIns="0" tIns="0" rIns="0" bIns="0" rtlCol="0"/>
          <a:lstStyle/>
          <a:p>
            <a:endParaRPr/>
          </a:p>
        </p:txBody>
      </p:sp>
      <p:sp>
        <p:nvSpPr>
          <p:cNvPr id="14" name="object 14"/>
          <p:cNvSpPr/>
          <p:nvPr/>
        </p:nvSpPr>
        <p:spPr>
          <a:xfrm>
            <a:off x="8850646" y="5519705"/>
            <a:ext cx="271780" cy="271780"/>
          </a:xfrm>
          <a:custGeom>
            <a:avLst/>
            <a:gdLst/>
            <a:ahLst/>
            <a:cxnLst/>
            <a:rect l="l" t="t" r="r" b="b"/>
            <a:pathLst>
              <a:path w="271779" h="271779">
                <a:moveTo>
                  <a:pt x="271449" y="0"/>
                </a:moveTo>
                <a:lnTo>
                  <a:pt x="0" y="271449"/>
                </a:lnTo>
              </a:path>
            </a:pathLst>
          </a:custGeom>
          <a:ln w="50800">
            <a:solidFill>
              <a:srgbClr val="FFFFFF"/>
            </a:solidFill>
          </a:ln>
        </p:spPr>
        <p:txBody>
          <a:bodyPr wrap="square" lIns="0" tIns="0" rIns="0" bIns="0" rtlCol="0"/>
          <a:lstStyle/>
          <a:p>
            <a:endParaRPr/>
          </a:p>
        </p:txBody>
      </p:sp>
      <p:sp>
        <p:nvSpPr>
          <p:cNvPr id="15" name="object 15"/>
          <p:cNvSpPr/>
          <p:nvPr/>
        </p:nvSpPr>
        <p:spPr>
          <a:xfrm>
            <a:off x="3344333" y="6367624"/>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6" name="object 16"/>
          <p:cNvSpPr/>
          <p:nvPr/>
        </p:nvSpPr>
        <p:spPr>
          <a:xfrm>
            <a:off x="1270000"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7" name="object 17"/>
          <p:cNvSpPr/>
          <p:nvPr/>
        </p:nvSpPr>
        <p:spPr>
          <a:xfrm>
            <a:off x="5926666"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8" name="object 18"/>
          <p:cNvSpPr/>
          <p:nvPr/>
        </p:nvSpPr>
        <p:spPr>
          <a:xfrm>
            <a:off x="3598333"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9" name="object 19"/>
          <p:cNvSpPr txBox="1"/>
          <p:nvPr/>
        </p:nvSpPr>
        <p:spPr>
          <a:xfrm>
            <a:off x="1486904" y="6425034"/>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20" name="object 20"/>
          <p:cNvSpPr txBox="1"/>
          <p:nvPr/>
        </p:nvSpPr>
        <p:spPr>
          <a:xfrm>
            <a:off x="3714382" y="6257699"/>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21" name="object 21"/>
          <p:cNvSpPr txBox="1"/>
          <p:nvPr/>
        </p:nvSpPr>
        <p:spPr>
          <a:xfrm>
            <a:off x="3759188" y="6623459"/>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22" name="object 22"/>
          <p:cNvSpPr txBox="1"/>
          <p:nvPr/>
        </p:nvSpPr>
        <p:spPr>
          <a:xfrm>
            <a:off x="6102795" y="6257699"/>
            <a:ext cx="1713864" cy="1106805"/>
          </a:xfrm>
          <a:prstGeom prst="rect">
            <a:avLst/>
          </a:prstGeom>
        </p:spPr>
        <p:txBody>
          <a:bodyPr vert="horz" wrap="square" lIns="0" tIns="0" rIns="0" bIns="0" rtlCol="0">
            <a:spAutoFit/>
          </a:bodyPr>
          <a:lstStyle/>
          <a:p>
            <a:pPr marL="12700" marR="5080" indent="10795" algn="just">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  </a:t>
            </a:r>
            <a:r>
              <a:rPr sz="2400" dirty="0">
                <a:latin typeface="HelveticaNeueLTStd-Md"/>
                <a:cs typeface="HelveticaNeueLTStd-Md"/>
              </a:rPr>
              <a:t>available?</a:t>
            </a:r>
            <a:endParaRPr sz="2400">
              <a:latin typeface="HelveticaNeueLTStd-Md"/>
              <a:cs typeface="HelveticaNeueLTStd-Md"/>
            </a:endParaRPr>
          </a:p>
        </p:txBody>
      </p:sp>
      <p:sp>
        <p:nvSpPr>
          <p:cNvPr id="23" name="object 23"/>
          <p:cNvSpPr/>
          <p:nvPr/>
        </p:nvSpPr>
        <p:spPr>
          <a:xfrm>
            <a:off x="1999128" y="5304433"/>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4" name="object 24"/>
          <p:cNvSpPr/>
          <p:nvPr/>
        </p:nvSpPr>
        <p:spPr>
          <a:xfrm>
            <a:off x="2220930" y="5402286"/>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78"/>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25" name="object 25"/>
          <p:cNvSpPr/>
          <p:nvPr/>
        </p:nvSpPr>
        <p:spPr>
          <a:xfrm>
            <a:off x="2107533" y="5583442"/>
            <a:ext cx="97790" cy="179705"/>
          </a:xfrm>
          <a:custGeom>
            <a:avLst/>
            <a:gdLst/>
            <a:ahLst/>
            <a:cxnLst/>
            <a:rect l="l" t="t" r="r" b="b"/>
            <a:pathLst>
              <a:path w="97789"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6"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89"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26" name="object 26"/>
          <p:cNvSpPr/>
          <p:nvPr/>
        </p:nvSpPr>
        <p:spPr>
          <a:xfrm>
            <a:off x="4438853" y="5272060"/>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27" name="object 27"/>
          <p:cNvSpPr/>
          <p:nvPr/>
        </p:nvSpPr>
        <p:spPr>
          <a:xfrm>
            <a:off x="4472698" y="5743685"/>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28" name="object 28"/>
          <p:cNvSpPr/>
          <p:nvPr/>
        </p:nvSpPr>
        <p:spPr>
          <a:xfrm>
            <a:off x="6651561" y="5383363"/>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9" name="object 29"/>
          <p:cNvSpPr/>
          <p:nvPr/>
        </p:nvSpPr>
        <p:spPr>
          <a:xfrm>
            <a:off x="6777332" y="5602027"/>
            <a:ext cx="365125" cy="215265"/>
          </a:xfrm>
          <a:custGeom>
            <a:avLst/>
            <a:gdLst/>
            <a:ahLst/>
            <a:cxnLst/>
            <a:rect l="l" t="t" r="r" b="b"/>
            <a:pathLst>
              <a:path w="365125" h="215264">
                <a:moveTo>
                  <a:pt x="316356"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6"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6" y="0"/>
                </a:lnTo>
                <a:close/>
              </a:path>
              <a:path w="365125" h="215264">
                <a:moveTo>
                  <a:pt x="364540" y="53505"/>
                </a:moveTo>
                <a:lnTo>
                  <a:pt x="198729" y="53505"/>
                </a:lnTo>
                <a:lnTo>
                  <a:pt x="201091" y="55854"/>
                </a:lnTo>
                <a:lnTo>
                  <a:pt x="201091" y="86512"/>
                </a:lnTo>
                <a:lnTo>
                  <a:pt x="203453" y="88874"/>
                </a:lnTo>
                <a:lnTo>
                  <a:pt x="232752" y="88874"/>
                </a:lnTo>
                <a:lnTo>
                  <a:pt x="235026" y="91147"/>
                </a:lnTo>
                <a:lnTo>
                  <a:pt x="235115" y="123583"/>
                </a:lnTo>
                <a:lnTo>
                  <a:pt x="232752" y="125945"/>
                </a:lnTo>
                <a:lnTo>
                  <a:pt x="203453"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30" name="object 30"/>
          <p:cNvSpPr/>
          <p:nvPr/>
        </p:nvSpPr>
        <p:spPr>
          <a:xfrm>
            <a:off x="6899354" y="5538552"/>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4"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35" name="object 64"/>
          <p:cNvSpPr txBox="1">
            <a:spLocks/>
          </p:cNvSpPr>
          <p:nvPr/>
        </p:nvSpPr>
        <p:spPr>
          <a:xfrm>
            <a:off x="9271000" y="9670392"/>
            <a:ext cx="6566193" cy="218008"/>
          </a:xfrm>
          <a:prstGeom prst="rect">
            <a:avLst/>
          </a:prstGeom>
        </p:spPr>
        <p:txBody>
          <a:bodyPr vert="horz" wrap="square" lIns="0" tIns="0" rIns="0" bIns="0" rtlCol="0">
            <a:spAutoFit/>
          </a:bodyPr>
          <a:lstStyle>
            <a:defPPr>
              <a:defRPr lang="en-US"/>
            </a:defPPr>
            <a:lvl1pPr marL="0" algn="l" defTabSz="457200" rtl="0" eaLnBrk="1" latinLnBrk="0" hangingPunct="1">
              <a:defRPr sz="1600" b="0" i="0" kern="1200">
                <a:solidFill>
                  <a:srgbClr val="27306B"/>
                </a:solidFill>
                <a:latin typeface="HelveticaNeueLTStd-Cn"/>
                <a:ea typeface="+mn-ea"/>
                <a:cs typeface="HelveticaNeueLTStd-Cn"/>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725"/>
              </a:lnSpc>
            </a:pPr>
            <a:r>
              <a:rPr lang="en-US" spc="10" smtClean="0">
                <a:solidFill>
                  <a:srgbClr val="4C4C4C"/>
                </a:solidFill>
                <a:latin typeface="HelveticaNeueLTStd-HvCn"/>
                <a:cs typeface="HelveticaNeueLTStd-HvCn"/>
              </a:rPr>
              <a:t>Introduction</a:t>
            </a:r>
            <a:r>
              <a:rPr lang="en-US" b="1" spc="10" smtClean="0">
                <a:solidFill>
                  <a:srgbClr val="4C4C4C"/>
                </a:solidFill>
                <a:latin typeface="HelveticaNeueLTStd-HvCn"/>
                <a:cs typeface="HelveticaNeueLTStd-HvCn"/>
              </a:rPr>
              <a:t>  </a:t>
            </a:r>
            <a:r>
              <a:rPr lang="en-US" smtClean="0">
                <a:solidFill>
                  <a:srgbClr val="4C4C4C"/>
                </a:solidFill>
              </a:rPr>
              <a:t>|  </a:t>
            </a:r>
            <a:r>
              <a:rPr lang="en-US" spc="10" smtClean="0">
                <a:solidFill>
                  <a:srgbClr val="4C4C4C"/>
                </a:solidFill>
              </a:rPr>
              <a:t>Principles  </a:t>
            </a:r>
            <a:r>
              <a:rPr lang="en-US" smtClean="0">
                <a:solidFill>
                  <a:srgbClr val="4C4C4C"/>
                </a:solidFill>
              </a:rPr>
              <a:t>|  </a:t>
            </a:r>
            <a:r>
              <a:rPr lang="en-US" spc="10" smtClean="0">
                <a:solidFill>
                  <a:srgbClr val="4C4C4C"/>
                </a:solidFill>
              </a:rPr>
              <a:t>A-Alert  </a:t>
            </a:r>
            <a:r>
              <a:rPr lang="en-US" smtClean="0">
                <a:solidFill>
                  <a:srgbClr val="4C4C4C"/>
                </a:solidFill>
              </a:rPr>
              <a:t>|  </a:t>
            </a:r>
            <a:r>
              <a:rPr lang="en-US" spc="10" smtClean="0">
                <a:solidFill>
                  <a:srgbClr val="4C4C4C"/>
                </a:solidFill>
              </a:rPr>
              <a:t>B-Bleeding  </a:t>
            </a:r>
            <a:r>
              <a:rPr lang="en-US" smtClean="0">
                <a:solidFill>
                  <a:srgbClr val="4C4C4C"/>
                </a:solidFill>
              </a:rPr>
              <a:t>|  </a:t>
            </a:r>
            <a:r>
              <a:rPr lang="en-US" b="1" spc="10" smtClean="0">
                <a:solidFill>
                  <a:srgbClr val="4C4C4C"/>
                </a:solidFill>
              </a:rPr>
              <a:t>C-Compression</a:t>
            </a:r>
            <a:r>
              <a:rPr lang="en-US" spc="10" smtClean="0">
                <a:solidFill>
                  <a:srgbClr val="4C4C4C"/>
                </a:solidFill>
              </a:rPr>
              <a:t> </a:t>
            </a:r>
            <a:r>
              <a:rPr lang="en-US" spc="250" smtClean="0">
                <a:solidFill>
                  <a:srgbClr val="4C4C4C"/>
                </a:solidFill>
              </a:rPr>
              <a:t> </a:t>
            </a:r>
            <a:r>
              <a:rPr lang="en-US" smtClean="0">
                <a:solidFill>
                  <a:srgbClr val="4C4C4C"/>
                </a:solidFill>
              </a:rPr>
              <a:t>|</a:t>
            </a:r>
            <a:endParaRPr lang="en-US" dirty="0">
              <a:solidFill>
                <a:srgbClr val="4C4C4C"/>
              </a:solidFill>
            </a:endParaRPr>
          </a:p>
        </p:txBody>
      </p:sp>
      <p:sp>
        <p:nvSpPr>
          <p:cNvPr id="36"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042797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a:t>
            </a:r>
            <a:r>
              <a:rPr sz="4800" spc="375" dirty="0">
                <a:solidFill>
                  <a:srgbClr val="FFFFFF"/>
                </a:solidFill>
                <a:latin typeface="HelveticaNeueLTStd-Roman"/>
                <a:cs typeface="HelveticaNeueLTStd-Roman"/>
              </a:rPr>
              <a:t> </a:t>
            </a:r>
            <a:r>
              <a:rPr sz="4800" spc="45" dirty="0">
                <a:solidFill>
                  <a:srgbClr val="FFFFFF"/>
                </a:solidFill>
                <a:latin typeface="HelveticaNeueLTStd-Roman"/>
                <a:cs typeface="HelveticaNeueLTStd-Roman"/>
              </a:rPr>
              <a:t>Bleeding</a:t>
            </a:r>
            <a:endParaRPr sz="4800">
              <a:latin typeface="HelveticaNeueLTStd-Roman"/>
              <a:cs typeface="HelveticaNeueLTStd-Roman"/>
            </a:endParaRPr>
          </a:p>
        </p:txBody>
      </p:sp>
      <p:sp>
        <p:nvSpPr>
          <p:cNvPr id="9" name="object 9"/>
          <p:cNvSpPr/>
          <p:nvPr/>
        </p:nvSpPr>
        <p:spPr>
          <a:xfrm>
            <a:off x="7347443" y="6040405"/>
            <a:ext cx="1561465" cy="127000"/>
          </a:xfrm>
          <a:custGeom>
            <a:avLst/>
            <a:gdLst/>
            <a:ahLst/>
            <a:cxnLst/>
            <a:rect l="l" t="t" r="r" b="b"/>
            <a:pathLst>
              <a:path w="1561465" h="127000">
                <a:moveTo>
                  <a:pt x="0" y="127000"/>
                </a:moveTo>
                <a:lnTo>
                  <a:pt x="1561109" y="127000"/>
                </a:lnTo>
                <a:lnTo>
                  <a:pt x="1561109"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9651996" y="5999440"/>
            <a:ext cx="695325" cy="127000"/>
          </a:xfrm>
          <a:custGeom>
            <a:avLst/>
            <a:gdLst/>
            <a:ahLst/>
            <a:cxnLst/>
            <a:rect l="l" t="t" r="r" b="b"/>
            <a:pathLst>
              <a:path w="695325" h="127000">
                <a:moveTo>
                  <a:pt x="0" y="127000"/>
                </a:moveTo>
                <a:lnTo>
                  <a:pt x="694842" y="127000"/>
                </a:lnTo>
                <a:lnTo>
                  <a:pt x="694842" y="0"/>
                </a:lnTo>
                <a:lnTo>
                  <a:pt x="0" y="0"/>
                </a:lnTo>
                <a:lnTo>
                  <a:pt x="0" y="127000"/>
                </a:lnTo>
                <a:close/>
              </a:path>
            </a:pathLst>
          </a:custGeom>
          <a:solidFill>
            <a:srgbClr val="E22726"/>
          </a:solidFill>
        </p:spPr>
        <p:txBody>
          <a:bodyPr wrap="square" lIns="0" tIns="0" rIns="0" bIns="0" rtlCol="0"/>
          <a:lstStyle/>
          <a:p>
            <a:endParaRPr/>
          </a:p>
        </p:txBody>
      </p:sp>
      <p:sp>
        <p:nvSpPr>
          <p:cNvPr id="11" name="object 11"/>
          <p:cNvSpPr/>
          <p:nvPr/>
        </p:nvSpPr>
        <p:spPr>
          <a:xfrm>
            <a:off x="10182393" y="5917043"/>
            <a:ext cx="401320" cy="292100"/>
          </a:xfrm>
          <a:custGeom>
            <a:avLst/>
            <a:gdLst/>
            <a:ahLst/>
            <a:cxnLst/>
            <a:rect l="l" t="t" r="r" b="b"/>
            <a:pathLst>
              <a:path w="401320" h="292100">
                <a:moveTo>
                  <a:pt x="0" y="0"/>
                </a:moveTo>
                <a:lnTo>
                  <a:pt x="164439" y="145897"/>
                </a:lnTo>
                <a:lnTo>
                  <a:pt x="0" y="291795"/>
                </a:lnTo>
                <a:lnTo>
                  <a:pt x="400939" y="145897"/>
                </a:lnTo>
                <a:lnTo>
                  <a:pt x="0" y="0"/>
                </a:lnTo>
                <a:close/>
              </a:path>
            </a:pathLst>
          </a:custGeom>
          <a:solidFill>
            <a:srgbClr val="E22726"/>
          </a:solidFill>
        </p:spPr>
        <p:txBody>
          <a:bodyPr wrap="square" lIns="0" tIns="0" rIns="0" bIns="0" rtlCol="0"/>
          <a:lstStyle/>
          <a:p>
            <a:endParaRPr/>
          </a:p>
        </p:txBody>
      </p:sp>
      <p:sp>
        <p:nvSpPr>
          <p:cNvPr id="12" name="object 12"/>
          <p:cNvSpPr/>
          <p:nvPr/>
        </p:nvSpPr>
        <p:spPr>
          <a:xfrm>
            <a:off x="10583333" y="4792940"/>
            <a:ext cx="4784090" cy="2540000"/>
          </a:xfrm>
          <a:custGeom>
            <a:avLst/>
            <a:gdLst/>
            <a:ahLst/>
            <a:cxnLst/>
            <a:rect l="l" t="t" r="r" b="b"/>
            <a:pathLst>
              <a:path w="4784090" h="2540000">
                <a:moveTo>
                  <a:pt x="4669370" y="0"/>
                </a:moveTo>
                <a:lnTo>
                  <a:pt x="114300" y="0"/>
                </a:lnTo>
                <a:lnTo>
                  <a:pt x="58521" y="914"/>
                </a:lnTo>
                <a:lnTo>
                  <a:pt x="24688" y="7315"/>
                </a:lnTo>
                <a:lnTo>
                  <a:pt x="7315" y="24688"/>
                </a:lnTo>
                <a:lnTo>
                  <a:pt x="914" y="58521"/>
                </a:lnTo>
                <a:lnTo>
                  <a:pt x="0" y="114300"/>
                </a:lnTo>
                <a:lnTo>
                  <a:pt x="0" y="2425700"/>
                </a:lnTo>
                <a:lnTo>
                  <a:pt x="914" y="2481478"/>
                </a:lnTo>
                <a:lnTo>
                  <a:pt x="24688" y="2532684"/>
                </a:lnTo>
                <a:lnTo>
                  <a:pt x="114300" y="2540000"/>
                </a:lnTo>
                <a:lnTo>
                  <a:pt x="4669370" y="2540000"/>
                </a:lnTo>
                <a:lnTo>
                  <a:pt x="4725149" y="2539085"/>
                </a:lnTo>
                <a:lnTo>
                  <a:pt x="4776355" y="2515311"/>
                </a:lnTo>
                <a:lnTo>
                  <a:pt x="4783670" y="2425700"/>
                </a:lnTo>
                <a:lnTo>
                  <a:pt x="4783670" y="114300"/>
                </a:lnTo>
                <a:lnTo>
                  <a:pt x="4782756" y="58521"/>
                </a:lnTo>
                <a:lnTo>
                  <a:pt x="4758982" y="7315"/>
                </a:lnTo>
                <a:lnTo>
                  <a:pt x="4669370" y="0"/>
                </a:lnTo>
                <a:close/>
              </a:path>
            </a:pathLst>
          </a:custGeom>
          <a:solidFill>
            <a:srgbClr val="E22726"/>
          </a:solidFill>
        </p:spPr>
        <p:txBody>
          <a:bodyPr wrap="square" lIns="0" tIns="0" rIns="0" bIns="0" rtlCol="0"/>
          <a:lstStyle/>
          <a:p>
            <a:endParaRPr/>
          </a:p>
        </p:txBody>
      </p:sp>
      <p:sp>
        <p:nvSpPr>
          <p:cNvPr id="13" name="object 13"/>
          <p:cNvSpPr txBox="1"/>
          <p:nvPr/>
        </p:nvSpPr>
        <p:spPr>
          <a:xfrm>
            <a:off x="10752811" y="4892721"/>
            <a:ext cx="4475480" cy="1838325"/>
          </a:xfrm>
          <a:prstGeom prst="rect">
            <a:avLst/>
          </a:prstGeom>
        </p:spPr>
        <p:txBody>
          <a:bodyPr vert="horz" wrap="square" lIns="0" tIns="0" rIns="0" bIns="0" rtlCol="0">
            <a:spAutoFit/>
          </a:bodyPr>
          <a:lstStyle/>
          <a:p>
            <a:pPr marL="12700">
              <a:lnSpc>
                <a:spcPct val="100000"/>
              </a:lnSpc>
            </a:pPr>
            <a:r>
              <a:rPr sz="2400" spc="-5" dirty="0">
                <a:solidFill>
                  <a:srgbClr val="FFFFFF"/>
                </a:solidFill>
                <a:latin typeface="Wingdings 3"/>
                <a:cs typeface="Wingdings 3"/>
              </a:rPr>
              <a:t></a:t>
            </a:r>
            <a:endParaRPr sz="2400">
              <a:latin typeface="Wingdings 3"/>
              <a:cs typeface="Wingdings 3"/>
            </a:endParaRPr>
          </a:p>
          <a:p>
            <a:pPr marL="12700">
              <a:lnSpc>
                <a:spcPct val="100000"/>
              </a:lnSpc>
            </a:pPr>
            <a:r>
              <a:rPr sz="2400" dirty="0">
                <a:solidFill>
                  <a:srgbClr val="FFFFFF"/>
                </a:solidFill>
                <a:latin typeface="HelveticaNeueLTStd-Md"/>
                <a:cs typeface="HelveticaNeueLTStd-Md"/>
              </a:rPr>
              <a:t>Use any </a:t>
            </a:r>
            <a:r>
              <a:rPr sz="2400" b="1" dirty="0">
                <a:solidFill>
                  <a:srgbClr val="FFFFFF"/>
                </a:solidFill>
                <a:latin typeface="HelveticaNeueLTStd-Hv"/>
                <a:cs typeface="HelveticaNeueLTStd-Hv"/>
              </a:rPr>
              <a:t>clean cloth or</a:t>
            </a:r>
            <a:r>
              <a:rPr sz="2400" b="1" spc="-100" dirty="0">
                <a:solidFill>
                  <a:srgbClr val="FFFFFF"/>
                </a:solidFill>
                <a:latin typeface="HelveticaNeueLTStd-Hv"/>
                <a:cs typeface="HelveticaNeueLTStd-Hv"/>
              </a:rPr>
              <a:t> </a:t>
            </a:r>
            <a:r>
              <a:rPr sz="2400" b="1" dirty="0">
                <a:solidFill>
                  <a:srgbClr val="FFFFFF"/>
                </a:solidFill>
                <a:latin typeface="HelveticaNeueLTStd-Hv"/>
                <a:cs typeface="HelveticaNeueLTStd-Hv"/>
              </a:rPr>
              <a:t>gauze.</a:t>
            </a:r>
            <a:endParaRPr sz="2400">
              <a:latin typeface="HelveticaNeueLTStd-Hv"/>
              <a:cs typeface="HelveticaNeueLTStd-Hv"/>
            </a:endParaRPr>
          </a:p>
          <a:p>
            <a:pPr marL="12700">
              <a:lnSpc>
                <a:spcPct val="100000"/>
              </a:lnSpc>
            </a:pPr>
            <a:r>
              <a:rPr sz="2400" spc="-5" dirty="0">
                <a:solidFill>
                  <a:srgbClr val="FFFFFF"/>
                </a:solidFill>
                <a:latin typeface="Wingdings 3"/>
                <a:cs typeface="Wingdings 3"/>
              </a:rPr>
              <a:t></a:t>
            </a:r>
            <a:endParaRPr sz="2400">
              <a:latin typeface="Wingdings 3"/>
              <a:cs typeface="Wingdings 3"/>
            </a:endParaRPr>
          </a:p>
          <a:p>
            <a:pPr marL="12700" marR="5080">
              <a:lnSpc>
                <a:spcPct val="100000"/>
              </a:lnSpc>
            </a:pPr>
            <a:r>
              <a:rPr sz="2400" dirty="0">
                <a:solidFill>
                  <a:srgbClr val="FFFFFF"/>
                </a:solidFill>
                <a:latin typeface="HelveticaNeueLTStd-Md"/>
                <a:cs typeface="HelveticaNeueLTStd-Md"/>
              </a:rPr>
              <a:t>Apply </a:t>
            </a:r>
            <a:r>
              <a:rPr sz="2400" b="1" dirty="0">
                <a:solidFill>
                  <a:srgbClr val="FFFFFF"/>
                </a:solidFill>
                <a:latin typeface="HelveticaNeueLTStd-Hv"/>
                <a:cs typeface="HelveticaNeueLTStd-Hv"/>
              </a:rPr>
              <a:t>steady </a:t>
            </a:r>
            <a:r>
              <a:rPr sz="2400" b="1" spc="-15" dirty="0">
                <a:solidFill>
                  <a:srgbClr val="FFFFFF"/>
                </a:solidFill>
                <a:latin typeface="HelveticaNeueLTStd-Hv"/>
                <a:cs typeface="HelveticaNeueLTStd-Hv"/>
              </a:rPr>
              <a:t>pressure</a:t>
            </a:r>
            <a:r>
              <a:rPr sz="2400" b="1" spc="-215" dirty="0">
                <a:solidFill>
                  <a:srgbClr val="FFFFFF"/>
                </a:solidFill>
                <a:latin typeface="HelveticaNeueLTStd-Hv"/>
                <a:cs typeface="HelveticaNeueLTStd-Hv"/>
              </a:rPr>
              <a:t> </a:t>
            </a:r>
            <a:r>
              <a:rPr sz="2400" spc="-10" dirty="0">
                <a:solidFill>
                  <a:srgbClr val="FFFFFF"/>
                </a:solidFill>
                <a:latin typeface="HelveticaNeueLTStd-Md"/>
                <a:cs typeface="HelveticaNeueLTStd-Md"/>
              </a:rPr>
              <a:t>directly  </a:t>
            </a:r>
            <a:r>
              <a:rPr sz="2400" dirty="0">
                <a:solidFill>
                  <a:srgbClr val="FFFFFF"/>
                </a:solidFill>
                <a:latin typeface="HelveticaNeueLTStd-Md"/>
                <a:cs typeface="HelveticaNeueLTStd-Md"/>
              </a:rPr>
              <a:t>on the</a:t>
            </a:r>
            <a:r>
              <a:rPr sz="2400" spc="-100" dirty="0">
                <a:solidFill>
                  <a:srgbClr val="FFFFFF"/>
                </a:solidFill>
                <a:latin typeface="HelveticaNeueLTStd-Md"/>
                <a:cs typeface="HelveticaNeueLTStd-Md"/>
              </a:rPr>
              <a:t> </a:t>
            </a:r>
            <a:r>
              <a:rPr sz="2400" dirty="0">
                <a:solidFill>
                  <a:srgbClr val="FFFFFF"/>
                </a:solidFill>
                <a:latin typeface="HelveticaNeueLTStd-Md"/>
                <a:cs typeface="HelveticaNeueLTStd-Md"/>
              </a:rPr>
              <a:t>wound.</a:t>
            </a:r>
            <a:endParaRPr sz="2400">
              <a:latin typeface="HelveticaNeueLTStd-Md"/>
              <a:cs typeface="HelveticaNeueLTStd-Md"/>
            </a:endParaRPr>
          </a:p>
        </p:txBody>
      </p:sp>
      <p:sp>
        <p:nvSpPr>
          <p:cNvPr id="14" name="object 14"/>
          <p:cNvSpPr/>
          <p:nvPr/>
        </p:nvSpPr>
        <p:spPr>
          <a:xfrm>
            <a:off x="8255001" y="5655429"/>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E22726"/>
          </a:solidFill>
        </p:spPr>
        <p:txBody>
          <a:bodyPr wrap="square" lIns="0" tIns="0" rIns="0" bIns="0" rtlCol="0"/>
          <a:lstStyle/>
          <a:p>
            <a:endParaRPr/>
          </a:p>
        </p:txBody>
      </p:sp>
      <p:sp>
        <p:nvSpPr>
          <p:cNvPr id="15" name="object 15"/>
          <p:cNvSpPr txBox="1"/>
          <p:nvPr/>
        </p:nvSpPr>
        <p:spPr>
          <a:xfrm>
            <a:off x="8743223" y="6062690"/>
            <a:ext cx="437515" cy="377825"/>
          </a:xfrm>
          <a:prstGeom prst="rect">
            <a:avLst/>
          </a:prstGeom>
        </p:spPr>
        <p:txBody>
          <a:bodyPr vert="horz" wrap="square" lIns="0" tIns="0" rIns="0" bIns="0" rtlCol="0">
            <a:spAutoFit/>
          </a:bodyPr>
          <a:lstStyle/>
          <a:p>
            <a:pPr marL="12700">
              <a:lnSpc>
                <a:spcPct val="100000"/>
              </a:lnSpc>
            </a:pPr>
            <a:r>
              <a:rPr sz="2400" b="1" dirty="0">
                <a:solidFill>
                  <a:srgbClr val="FFFFFF"/>
                </a:solidFill>
                <a:latin typeface="HelveticaNeueLTStd-Hv"/>
                <a:cs typeface="HelveticaNeueLTStd-Hv"/>
              </a:rPr>
              <a:t>No</a:t>
            </a:r>
            <a:endParaRPr sz="2400">
              <a:latin typeface="HelveticaNeueLTStd-Hv"/>
              <a:cs typeface="HelveticaNeueLTStd-Hv"/>
            </a:endParaRPr>
          </a:p>
        </p:txBody>
      </p:sp>
      <p:sp>
        <p:nvSpPr>
          <p:cNvPr id="16" name="object 16"/>
          <p:cNvSpPr/>
          <p:nvPr/>
        </p:nvSpPr>
        <p:spPr>
          <a:xfrm>
            <a:off x="8678333" y="534739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17" name="object 17"/>
          <p:cNvSpPr/>
          <p:nvPr/>
        </p:nvSpPr>
        <p:spPr>
          <a:xfrm>
            <a:off x="8855138" y="5524195"/>
            <a:ext cx="262890" cy="262890"/>
          </a:xfrm>
          <a:custGeom>
            <a:avLst/>
            <a:gdLst/>
            <a:ahLst/>
            <a:cxnLst/>
            <a:rect l="l" t="t" r="r" b="b"/>
            <a:pathLst>
              <a:path w="262890" h="262889">
                <a:moveTo>
                  <a:pt x="0" y="0"/>
                </a:moveTo>
                <a:lnTo>
                  <a:pt x="262470" y="262470"/>
                </a:lnTo>
              </a:path>
            </a:pathLst>
          </a:custGeom>
          <a:ln w="50800">
            <a:solidFill>
              <a:srgbClr val="FFFFFF"/>
            </a:solidFill>
          </a:ln>
        </p:spPr>
        <p:txBody>
          <a:bodyPr wrap="square" lIns="0" tIns="0" rIns="0" bIns="0" rtlCol="0"/>
          <a:lstStyle/>
          <a:p>
            <a:endParaRPr/>
          </a:p>
        </p:txBody>
      </p:sp>
      <p:sp>
        <p:nvSpPr>
          <p:cNvPr id="18" name="object 18"/>
          <p:cNvSpPr/>
          <p:nvPr/>
        </p:nvSpPr>
        <p:spPr>
          <a:xfrm>
            <a:off x="8850646" y="5519705"/>
            <a:ext cx="271780" cy="271780"/>
          </a:xfrm>
          <a:custGeom>
            <a:avLst/>
            <a:gdLst/>
            <a:ahLst/>
            <a:cxnLst/>
            <a:rect l="l" t="t" r="r" b="b"/>
            <a:pathLst>
              <a:path w="271779" h="271779">
                <a:moveTo>
                  <a:pt x="271449" y="0"/>
                </a:moveTo>
                <a:lnTo>
                  <a:pt x="0" y="271449"/>
                </a:lnTo>
              </a:path>
            </a:pathLst>
          </a:custGeom>
          <a:ln w="50800">
            <a:solidFill>
              <a:srgbClr val="FFFFFF"/>
            </a:solidFill>
          </a:ln>
        </p:spPr>
        <p:txBody>
          <a:bodyPr wrap="square" lIns="0" tIns="0" rIns="0" bIns="0" rtlCol="0"/>
          <a:lstStyle/>
          <a:p>
            <a:endParaRPr/>
          </a:p>
        </p:txBody>
      </p:sp>
      <p:sp>
        <p:nvSpPr>
          <p:cNvPr id="19" name="object 19"/>
          <p:cNvSpPr/>
          <p:nvPr/>
        </p:nvSpPr>
        <p:spPr>
          <a:xfrm>
            <a:off x="3344333" y="6367624"/>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20" name="object 20"/>
          <p:cNvSpPr/>
          <p:nvPr/>
        </p:nvSpPr>
        <p:spPr>
          <a:xfrm>
            <a:off x="1270000"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1" name="object 21"/>
          <p:cNvSpPr/>
          <p:nvPr/>
        </p:nvSpPr>
        <p:spPr>
          <a:xfrm>
            <a:off x="5926666"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2" name="object 22"/>
          <p:cNvSpPr/>
          <p:nvPr/>
        </p:nvSpPr>
        <p:spPr>
          <a:xfrm>
            <a:off x="3598333"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3" name="object 23"/>
          <p:cNvSpPr txBox="1"/>
          <p:nvPr/>
        </p:nvSpPr>
        <p:spPr>
          <a:xfrm>
            <a:off x="1486904" y="6425034"/>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24" name="object 24"/>
          <p:cNvSpPr txBox="1"/>
          <p:nvPr/>
        </p:nvSpPr>
        <p:spPr>
          <a:xfrm>
            <a:off x="3714382" y="6257699"/>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25" name="object 25"/>
          <p:cNvSpPr txBox="1"/>
          <p:nvPr/>
        </p:nvSpPr>
        <p:spPr>
          <a:xfrm>
            <a:off x="3759188" y="6623459"/>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26" name="object 26"/>
          <p:cNvSpPr txBox="1"/>
          <p:nvPr/>
        </p:nvSpPr>
        <p:spPr>
          <a:xfrm>
            <a:off x="6102795" y="6257699"/>
            <a:ext cx="1713864" cy="1106805"/>
          </a:xfrm>
          <a:prstGeom prst="rect">
            <a:avLst/>
          </a:prstGeom>
        </p:spPr>
        <p:txBody>
          <a:bodyPr vert="horz" wrap="square" lIns="0" tIns="0" rIns="0" bIns="0" rtlCol="0">
            <a:spAutoFit/>
          </a:bodyPr>
          <a:lstStyle/>
          <a:p>
            <a:pPr marL="12700" marR="5080" indent="10795" algn="just">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  </a:t>
            </a:r>
            <a:r>
              <a:rPr sz="2400" dirty="0">
                <a:latin typeface="HelveticaNeueLTStd-Md"/>
                <a:cs typeface="HelveticaNeueLTStd-Md"/>
              </a:rPr>
              <a:t>available?</a:t>
            </a:r>
            <a:endParaRPr sz="2400">
              <a:latin typeface="HelveticaNeueLTStd-Md"/>
              <a:cs typeface="HelveticaNeueLTStd-Md"/>
            </a:endParaRPr>
          </a:p>
        </p:txBody>
      </p:sp>
      <p:sp>
        <p:nvSpPr>
          <p:cNvPr id="27" name="object 27"/>
          <p:cNvSpPr/>
          <p:nvPr/>
        </p:nvSpPr>
        <p:spPr>
          <a:xfrm>
            <a:off x="1999128" y="5304433"/>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8" name="object 28"/>
          <p:cNvSpPr/>
          <p:nvPr/>
        </p:nvSpPr>
        <p:spPr>
          <a:xfrm>
            <a:off x="2220930" y="5402286"/>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78"/>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29" name="object 29"/>
          <p:cNvSpPr/>
          <p:nvPr/>
        </p:nvSpPr>
        <p:spPr>
          <a:xfrm>
            <a:off x="2107533" y="5583442"/>
            <a:ext cx="97790" cy="179705"/>
          </a:xfrm>
          <a:custGeom>
            <a:avLst/>
            <a:gdLst/>
            <a:ahLst/>
            <a:cxnLst/>
            <a:rect l="l" t="t" r="r" b="b"/>
            <a:pathLst>
              <a:path w="97789"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6"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89"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30" name="object 30"/>
          <p:cNvSpPr/>
          <p:nvPr/>
        </p:nvSpPr>
        <p:spPr>
          <a:xfrm>
            <a:off x="4438853" y="5272060"/>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31" name="object 31"/>
          <p:cNvSpPr/>
          <p:nvPr/>
        </p:nvSpPr>
        <p:spPr>
          <a:xfrm>
            <a:off x="4472698" y="5743685"/>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32" name="object 32"/>
          <p:cNvSpPr/>
          <p:nvPr/>
        </p:nvSpPr>
        <p:spPr>
          <a:xfrm>
            <a:off x="6651561" y="5383363"/>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3" name="object 33"/>
          <p:cNvSpPr/>
          <p:nvPr/>
        </p:nvSpPr>
        <p:spPr>
          <a:xfrm>
            <a:off x="6777332" y="5602027"/>
            <a:ext cx="365125" cy="215265"/>
          </a:xfrm>
          <a:custGeom>
            <a:avLst/>
            <a:gdLst/>
            <a:ahLst/>
            <a:cxnLst/>
            <a:rect l="l" t="t" r="r" b="b"/>
            <a:pathLst>
              <a:path w="365125" h="215264">
                <a:moveTo>
                  <a:pt x="316356"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6"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6" y="0"/>
                </a:lnTo>
                <a:close/>
              </a:path>
              <a:path w="365125" h="215264">
                <a:moveTo>
                  <a:pt x="364540" y="53505"/>
                </a:moveTo>
                <a:lnTo>
                  <a:pt x="198729" y="53505"/>
                </a:lnTo>
                <a:lnTo>
                  <a:pt x="201091" y="55854"/>
                </a:lnTo>
                <a:lnTo>
                  <a:pt x="201091" y="86512"/>
                </a:lnTo>
                <a:lnTo>
                  <a:pt x="203453" y="88874"/>
                </a:lnTo>
                <a:lnTo>
                  <a:pt x="232752" y="88874"/>
                </a:lnTo>
                <a:lnTo>
                  <a:pt x="235026" y="91147"/>
                </a:lnTo>
                <a:lnTo>
                  <a:pt x="235115" y="123583"/>
                </a:lnTo>
                <a:lnTo>
                  <a:pt x="232752" y="125945"/>
                </a:lnTo>
                <a:lnTo>
                  <a:pt x="203453"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34" name="object 34"/>
          <p:cNvSpPr/>
          <p:nvPr/>
        </p:nvSpPr>
        <p:spPr>
          <a:xfrm>
            <a:off x="6899354" y="5538552"/>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4"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39"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4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p:txBody>
      </p:sp>
      <p:sp>
        <p:nvSpPr>
          <p:cNvPr id="9" name="object 9"/>
          <p:cNvSpPr txBox="1"/>
          <p:nvPr/>
        </p:nvSpPr>
        <p:spPr>
          <a:xfrm>
            <a:off x="1257300" y="3347206"/>
            <a:ext cx="13500100" cy="5840730"/>
          </a:xfrm>
          <a:prstGeom prst="rect">
            <a:avLst/>
          </a:prstGeom>
        </p:spPr>
        <p:txBody>
          <a:bodyPr vert="horz" wrap="square" lIns="0" tIns="0" rIns="0" bIns="0" rtlCol="0">
            <a:spAutoFit/>
          </a:bodyPr>
          <a:lstStyle/>
          <a:p>
            <a:pPr marL="12700">
              <a:lnSpc>
                <a:spcPct val="100000"/>
              </a:lnSpc>
            </a:pPr>
            <a:r>
              <a:rPr sz="4000" b="1" spc="20" dirty="0">
                <a:solidFill>
                  <a:srgbClr val="1D2258"/>
                </a:solidFill>
                <a:latin typeface="HelveticaNeueLTStd-Bd"/>
                <a:cs typeface="HelveticaNeueLTStd-Bd"/>
              </a:rPr>
              <a:t>Direct </a:t>
            </a:r>
            <a:r>
              <a:rPr sz="4000" b="1" spc="15" dirty="0">
                <a:solidFill>
                  <a:srgbClr val="1D2258"/>
                </a:solidFill>
                <a:latin typeface="HelveticaNeueLTStd-Bd"/>
                <a:cs typeface="HelveticaNeueLTStd-Bd"/>
              </a:rPr>
              <a:t>Pressure </a:t>
            </a:r>
            <a:r>
              <a:rPr sz="2400" dirty="0">
                <a:solidFill>
                  <a:srgbClr val="1D2258"/>
                </a:solidFill>
                <a:latin typeface="HelveticaNeueLTStd-Roman"/>
                <a:cs typeface="HelveticaNeueLTStd-Roman"/>
              </a:rPr>
              <a:t>(1 of</a:t>
            </a:r>
            <a:r>
              <a:rPr sz="2400" spc="-25" dirty="0">
                <a:solidFill>
                  <a:srgbClr val="1D2258"/>
                </a:solidFill>
                <a:latin typeface="HelveticaNeueLTStd-Roman"/>
                <a:cs typeface="HelveticaNeueLTStd-Roman"/>
              </a:rPr>
              <a:t> </a:t>
            </a:r>
            <a:r>
              <a:rPr sz="2400" dirty="0">
                <a:solidFill>
                  <a:srgbClr val="1D2258"/>
                </a:solidFill>
                <a:latin typeface="HelveticaNeueLTStd-Roman"/>
                <a:cs typeface="HelveticaNeueLTStd-Roman"/>
              </a:rPr>
              <a:t>3)</a:t>
            </a:r>
          </a:p>
          <a:p>
            <a:pPr marL="393700" indent="-381000">
              <a:lnSpc>
                <a:spcPct val="100000"/>
              </a:lnSpc>
              <a:spcBef>
                <a:spcPts val="2135"/>
              </a:spcBef>
              <a:buChar char="•"/>
              <a:tabLst>
                <a:tab pos="393700" algn="l"/>
              </a:tabLst>
            </a:pPr>
            <a:r>
              <a:rPr sz="3000" b="1" spc="20" dirty="0">
                <a:solidFill>
                  <a:srgbClr val="1D2258"/>
                </a:solidFill>
                <a:latin typeface="HelveticaNeueLTStd-Bd"/>
                <a:cs typeface="HelveticaNeueLTStd-Bd"/>
              </a:rPr>
              <a:t>Use your hand </a:t>
            </a:r>
            <a:r>
              <a:rPr sz="3000" b="1" spc="15" dirty="0">
                <a:solidFill>
                  <a:srgbClr val="1D2258"/>
                </a:solidFill>
                <a:latin typeface="HelveticaNeueLTStd-Bd"/>
                <a:cs typeface="HelveticaNeueLTStd-Bd"/>
              </a:rPr>
              <a:t>or</a:t>
            </a:r>
            <a:r>
              <a:rPr sz="3000" b="1" spc="12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fingers</a:t>
            </a:r>
            <a:endParaRPr sz="3000" dirty="0">
              <a:solidFill>
                <a:srgbClr val="1D2258"/>
              </a:solidFill>
              <a:latin typeface="HelveticaNeueLTStd-Bd"/>
              <a:cs typeface="HelveticaNeueLTStd-Bd"/>
            </a:endParaRPr>
          </a:p>
          <a:p>
            <a:pPr marL="774065" lvl="1" indent="-304165">
              <a:lnSpc>
                <a:spcPct val="100000"/>
              </a:lnSpc>
              <a:spcBef>
                <a:spcPts val="800"/>
              </a:spcBef>
              <a:buChar char="-"/>
              <a:tabLst>
                <a:tab pos="774700" algn="l"/>
              </a:tabLst>
            </a:pPr>
            <a:r>
              <a:rPr sz="2800" b="1" spc="15" dirty="0">
                <a:solidFill>
                  <a:srgbClr val="1D2258"/>
                </a:solidFill>
                <a:latin typeface="HelveticaNeueLTStd-Bd"/>
                <a:cs typeface="HelveticaNeueLTStd-Bd"/>
              </a:rPr>
              <a:t>Use two </a:t>
            </a:r>
            <a:r>
              <a:rPr sz="2800" b="1" spc="20" dirty="0">
                <a:solidFill>
                  <a:srgbClr val="1D2258"/>
                </a:solidFill>
                <a:latin typeface="HelveticaNeueLTStd-Bd"/>
                <a:cs typeface="HelveticaNeueLTStd-Bd"/>
              </a:rPr>
              <a:t>hands, </a:t>
            </a:r>
            <a:r>
              <a:rPr sz="2800" b="1" spc="10" dirty="0">
                <a:solidFill>
                  <a:srgbClr val="1D2258"/>
                </a:solidFill>
                <a:latin typeface="HelveticaNeueLTStd-Bd"/>
                <a:cs typeface="HelveticaNeueLTStd-Bd"/>
              </a:rPr>
              <a:t>if at </a:t>
            </a:r>
            <a:r>
              <a:rPr sz="2800" b="1" spc="15" dirty="0">
                <a:solidFill>
                  <a:srgbClr val="1D2258"/>
                </a:solidFill>
                <a:latin typeface="HelveticaNeueLTStd-Bd"/>
                <a:cs typeface="HelveticaNeueLTStd-Bd"/>
              </a:rPr>
              <a:t>all</a:t>
            </a:r>
            <a:r>
              <a:rPr sz="2800" b="1" spc="18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possible</a:t>
            </a:r>
            <a:endParaRPr sz="2800" dirty="0">
              <a:solidFill>
                <a:srgbClr val="1D2258"/>
              </a:solidFill>
              <a:latin typeface="HelveticaNeueLTStd-Bd"/>
              <a:cs typeface="HelveticaNeueLTStd-Bd"/>
            </a:endParaRPr>
          </a:p>
          <a:p>
            <a:pPr marL="393700" indent="-381000">
              <a:lnSpc>
                <a:spcPct val="100000"/>
              </a:lnSpc>
              <a:spcBef>
                <a:spcPts val="1540"/>
              </a:spcBef>
              <a:buChar char="•"/>
              <a:tabLst>
                <a:tab pos="393700" algn="l"/>
              </a:tabLst>
            </a:pPr>
            <a:r>
              <a:rPr sz="3000" b="1" spc="20" dirty="0">
                <a:solidFill>
                  <a:srgbClr val="1D2258"/>
                </a:solidFill>
                <a:latin typeface="HelveticaNeueLTStd-Bd"/>
                <a:cs typeface="HelveticaNeueLTStd-Bd"/>
              </a:rPr>
              <a:t>Effective most </a:t>
            </a:r>
            <a:r>
              <a:rPr sz="3000" b="1" spc="15" dirty="0">
                <a:solidFill>
                  <a:srgbClr val="1D2258"/>
                </a:solidFill>
                <a:latin typeface="HelveticaNeueLTStd-Bd"/>
                <a:cs typeface="HelveticaNeueLTStd-Bd"/>
              </a:rPr>
              <a:t>of </a:t>
            </a:r>
            <a:r>
              <a:rPr sz="3000" b="1" spc="20" dirty="0">
                <a:solidFill>
                  <a:srgbClr val="1D2258"/>
                </a:solidFill>
                <a:latin typeface="HelveticaNeueLTStd-Bd"/>
                <a:cs typeface="HelveticaNeueLTStd-Bd"/>
              </a:rPr>
              <a:t>the time for </a:t>
            </a:r>
            <a:r>
              <a:rPr sz="3000" b="1" spc="30" dirty="0">
                <a:solidFill>
                  <a:srgbClr val="1D2258"/>
                </a:solidFill>
                <a:latin typeface="HelveticaNeueLTStd-Bd"/>
                <a:cs typeface="HelveticaNeueLTStd-Bd"/>
              </a:rPr>
              <a:t>external</a:t>
            </a:r>
            <a:r>
              <a:rPr sz="3000" b="1" spc="24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bleeding</a:t>
            </a:r>
            <a:endParaRPr sz="3000" dirty="0">
              <a:solidFill>
                <a:srgbClr val="1D2258"/>
              </a:solidFill>
              <a:latin typeface="HelveticaNeueLTStd-Bd"/>
              <a:cs typeface="HelveticaNeueLTStd-Bd"/>
            </a:endParaRPr>
          </a:p>
          <a:p>
            <a:pPr marL="774065" lvl="1" indent="-304165">
              <a:lnSpc>
                <a:spcPct val="100000"/>
              </a:lnSpc>
              <a:spcBef>
                <a:spcPts val="800"/>
              </a:spcBef>
              <a:buChar char="-"/>
              <a:tabLst>
                <a:tab pos="774700" algn="l"/>
              </a:tabLst>
            </a:pPr>
            <a:r>
              <a:rPr sz="2800" b="1" spc="10" dirty="0">
                <a:solidFill>
                  <a:srgbClr val="1D2258"/>
                </a:solidFill>
                <a:latin typeface="HelveticaNeueLTStd-Bd"/>
                <a:cs typeface="HelveticaNeueLTStd-Bd"/>
              </a:rPr>
              <a:t>Direct </a:t>
            </a:r>
            <a:r>
              <a:rPr sz="2800" b="1" spc="5" dirty="0">
                <a:solidFill>
                  <a:srgbClr val="1D2258"/>
                </a:solidFill>
                <a:latin typeface="HelveticaNeueLTStd-Bd"/>
                <a:cs typeface="HelveticaNeueLTStd-Bd"/>
              </a:rPr>
              <a:t>pressure </a:t>
            </a:r>
            <a:r>
              <a:rPr sz="2800" b="1" spc="15" dirty="0">
                <a:solidFill>
                  <a:srgbClr val="1D2258"/>
                </a:solidFill>
                <a:latin typeface="HelveticaNeueLTStd-Bd"/>
                <a:cs typeface="HelveticaNeueLTStd-Bd"/>
              </a:rPr>
              <a:t>can stop even </a:t>
            </a:r>
            <a:r>
              <a:rPr sz="2800" b="1" spc="20" dirty="0">
                <a:solidFill>
                  <a:srgbClr val="1D2258"/>
                </a:solidFill>
                <a:latin typeface="HelveticaNeueLTStd-Bd"/>
                <a:cs typeface="HelveticaNeueLTStd-Bd"/>
              </a:rPr>
              <a:t>major arterial</a:t>
            </a:r>
            <a:r>
              <a:rPr sz="2800" b="1" spc="30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bleeding</a:t>
            </a:r>
            <a:endParaRPr sz="2800" dirty="0">
              <a:solidFill>
                <a:srgbClr val="1D2258"/>
              </a:solidFill>
              <a:latin typeface="HelveticaNeueLTStd-Bd"/>
              <a:cs typeface="HelveticaNeueLTStd-Bd"/>
            </a:endParaRPr>
          </a:p>
          <a:p>
            <a:pPr marL="393700" marR="5080" indent="-381000">
              <a:lnSpc>
                <a:spcPts val="3300"/>
              </a:lnSpc>
              <a:spcBef>
                <a:spcPts val="1900"/>
              </a:spcBef>
              <a:buChar char="•"/>
              <a:tabLst>
                <a:tab pos="393700" algn="l"/>
              </a:tabLst>
            </a:pPr>
            <a:r>
              <a:rPr sz="3000" b="1" spc="25" dirty="0">
                <a:solidFill>
                  <a:srgbClr val="1D2258"/>
                </a:solidFill>
                <a:latin typeface="HelveticaNeueLTStd-Bd"/>
                <a:cs typeface="HelveticaNeueLTStd-Bd"/>
              </a:rPr>
              <a:t>Bleeding </a:t>
            </a:r>
            <a:r>
              <a:rPr sz="3000" b="1" spc="15" dirty="0">
                <a:solidFill>
                  <a:srgbClr val="1D2258"/>
                </a:solidFill>
                <a:latin typeface="HelveticaNeueLTStd-Bd"/>
                <a:cs typeface="HelveticaNeueLTStd-Bd"/>
              </a:rPr>
              <a:t>control </a:t>
            </a:r>
            <a:r>
              <a:rPr sz="3000" b="1" spc="10" dirty="0">
                <a:solidFill>
                  <a:srgbClr val="1D2258"/>
                </a:solidFill>
                <a:latin typeface="HelveticaNeueLTStd-Bd"/>
                <a:cs typeface="HelveticaNeueLTStd-Bd"/>
              </a:rPr>
              <a:t>requires </a:t>
            </a:r>
            <a:r>
              <a:rPr sz="3000" b="1" spc="20" dirty="0">
                <a:solidFill>
                  <a:srgbClr val="1D2258"/>
                </a:solidFill>
                <a:latin typeface="HelveticaNeueLTStd-Bd"/>
                <a:cs typeface="HelveticaNeueLTStd-Bd"/>
              </a:rPr>
              <a:t>very </a:t>
            </a:r>
            <a:r>
              <a:rPr sz="3000" b="1" spc="30" dirty="0">
                <a:solidFill>
                  <a:srgbClr val="1D2258"/>
                </a:solidFill>
                <a:latin typeface="HelveticaNeueLTStd-Bd"/>
                <a:cs typeface="HelveticaNeueLTStd-Bd"/>
              </a:rPr>
              <a:t>firm, </a:t>
            </a:r>
            <a:r>
              <a:rPr sz="3000" b="1" spc="25" dirty="0">
                <a:solidFill>
                  <a:srgbClr val="1D2258"/>
                </a:solidFill>
                <a:latin typeface="HelveticaNeueLTStd-Bd"/>
                <a:cs typeface="HelveticaNeueLTStd-Bd"/>
              </a:rPr>
              <a:t>continuous </a:t>
            </a:r>
            <a:r>
              <a:rPr sz="3000" b="1" spc="10" dirty="0">
                <a:solidFill>
                  <a:srgbClr val="1D2258"/>
                </a:solidFill>
                <a:latin typeface="HelveticaNeueLTStd-Bd"/>
                <a:cs typeface="HelveticaNeueLTStd-Bd"/>
              </a:rPr>
              <a:t>pressure </a:t>
            </a:r>
            <a:r>
              <a:rPr sz="3000" b="1" spc="20" dirty="0">
                <a:solidFill>
                  <a:srgbClr val="1D2258"/>
                </a:solidFill>
                <a:latin typeface="HelveticaNeueLTStd-Bd"/>
                <a:cs typeface="HelveticaNeueLTStd-Bd"/>
              </a:rPr>
              <a:t>until relieved  </a:t>
            </a:r>
            <a:r>
              <a:rPr sz="3000" b="1" spc="15" dirty="0">
                <a:solidFill>
                  <a:srgbClr val="1D2258"/>
                </a:solidFill>
                <a:latin typeface="HelveticaNeueLTStd-Bd"/>
                <a:cs typeface="HelveticaNeueLTStd-Bd"/>
              </a:rPr>
              <a:t>by </a:t>
            </a:r>
            <a:r>
              <a:rPr sz="3000" b="1" spc="25" dirty="0">
                <a:solidFill>
                  <a:srgbClr val="1D2258"/>
                </a:solidFill>
                <a:latin typeface="HelveticaNeueLTStd-Bd"/>
                <a:cs typeface="HelveticaNeueLTStd-Bd"/>
              </a:rPr>
              <a:t>medical</a:t>
            </a:r>
            <a:r>
              <a:rPr sz="3000" b="1" spc="50" dirty="0">
                <a:solidFill>
                  <a:srgbClr val="1D2258"/>
                </a:solidFill>
                <a:latin typeface="HelveticaNeueLTStd-Bd"/>
                <a:cs typeface="HelveticaNeueLTStd-Bd"/>
              </a:rPr>
              <a:t> </a:t>
            </a:r>
            <a:r>
              <a:rPr sz="3000" b="1" spc="20" dirty="0">
                <a:solidFill>
                  <a:srgbClr val="1D2258"/>
                </a:solidFill>
                <a:latin typeface="HelveticaNeueLTStd-Bd"/>
                <a:cs typeface="HelveticaNeueLTStd-Bd"/>
              </a:rPr>
              <a:t>responders</a:t>
            </a:r>
            <a:endParaRPr sz="3000" dirty="0">
              <a:solidFill>
                <a:srgbClr val="1D2258"/>
              </a:solidFill>
              <a:latin typeface="HelveticaNeueLTStd-Bd"/>
              <a:cs typeface="HelveticaNeueLTStd-Bd"/>
            </a:endParaRPr>
          </a:p>
          <a:p>
            <a:pPr marL="393700" marR="694055" indent="-381000">
              <a:lnSpc>
                <a:spcPts val="3300"/>
              </a:lnSpc>
              <a:spcBef>
                <a:spcPts val="1800"/>
              </a:spcBef>
              <a:buChar char="•"/>
              <a:tabLst>
                <a:tab pos="393700" algn="l"/>
              </a:tabLst>
            </a:pPr>
            <a:r>
              <a:rPr sz="3000" b="1" spc="-155" dirty="0">
                <a:solidFill>
                  <a:srgbClr val="1D2258"/>
                </a:solidFill>
                <a:latin typeface="HelveticaNeueLTStd-Bd"/>
                <a:cs typeface="HelveticaNeueLTStd-Bd"/>
              </a:rPr>
              <a:t>To </a:t>
            </a:r>
            <a:r>
              <a:rPr sz="3000" b="1" spc="15" dirty="0">
                <a:solidFill>
                  <a:srgbClr val="1D2258"/>
                </a:solidFill>
                <a:latin typeface="HelveticaNeueLTStd-Bd"/>
                <a:cs typeface="HelveticaNeueLTStd-Bd"/>
              </a:rPr>
              <a:t>be </a:t>
            </a:r>
            <a:r>
              <a:rPr sz="3000" b="1" spc="20" dirty="0">
                <a:solidFill>
                  <a:srgbClr val="1D2258"/>
                </a:solidFill>
                <a:latin typeface="HelveticaNeueLTStd-Bd"/>
                <a:cs typeface="HelveticaNeueLTStd-Bd"/>
              </a:rPr>
              <a:t>effective, apply </a:t>
            </a:r>
            <a:r>
              <a:rPr sz="3000" b="1" spc="10" dirty="0">
                <a:solidFill>
                  <a:srgbClr val="1D2258"/>
                </a:solidFill>
                <a:latin typeface="HelveticaNeueLTStd-Bd"/>
                <a:cs typeface="HelveticaNeueLTStd-Bd"/>
              </a:rPr>
              <a:t>pressure </a:t>
            </a:r>
            <a:r>
              <a:rPr sz="3000" b="1" spc="20" dirty="0">
                <a:solidFill>
                  <a:srgbClr val="1D2258"/>
                </a:solidFill>
                <a:latin typeface="HelveticaNeueLTStd-Bd"/>
                <a:cs typeface="HelveticaNeueLTStd-Bd"/>
              </a:rPr>
              <a:t>with the </a:t>
            </a:r>
            <a:r>
              <a:rPr sz="3000" b="1" spc="25" dirty="0">
                <a:solidFill>
                  <a:srgbClr val="1D2258"/>
                </a:solidFill>
                <a:latin typeface="HelveticaNeueLTStd-Bd"/>
                <a:cs typeface="HelveticaNeueLTStd-Bd"/>
              </a:rPr>
              <a:t>victim </a:t>
            </a:r>
            <a:r>
              <a:rPr sz="3000" b="1" spc="15" dirty="0">
                <a:solidFill>
                  <a:srgbClr val="1D2258"/>
                </a:solidFill>
                <a:latin typeface="HelveticaNeueLTStd-Bd"/>
                <a:cs typeface="HelveticaNeueLTStd-Bd"/>
              </a:rPr>
              <a:t>on </a:t>
            </a:r>
            <a:r>
              <a:rPr sz="3000" b="1" dirty="0">
                <a:solidFill>
                  <a:srgbClr val="1D2258"/>
                </a:solidFill>
                <a:latin typeface="HelveticaNeueLTStd-Bd"/>
                <a:cs typeface="HelveticaNeueLTStd-Bd"/>
              </a:rPr>
              <a:t>a </a:t>
            </a:r>
            <a:r>
              <a:rPr sz="3000" b="1" spc="30" dirty="0">
                <a:solidFill>
                  <a:srgbClr val="1D2258"/>
                </a:solidFill>
                <a:latin typeface="HelveticaNeueLTStd-Bd"/>
                <a:cs typeface="HelveticaNeueLTStd-Bd"/>
              </a:rPr>
              <a:t>firm </a:t>
            </a:r>
            <a:r>
              <a:rPr sz="3000" b="1" spc="25" dirty="0">
                <a:solidFill>
                  <a:srgbClr val="1D2258"/>
                </a:solidFill>
                <a:latin typeface="HelveticaNeueLTStd-Bd"/>
                <a:cs typeface="HelveticaNeueLTStd-Bd"/>
              </a:rPr>
              <a:t>surface </a:t>
            </a:r>
            <a:r>
              <a:rPr sz="3000" b="1" spc="30" dirty="0">
                <a:solidFill>
                  <a:srgbClr val="1D2258"/>
                </a:solidFill>
                <a:latin typeface="HelveticaNeueLTStd-Bd"/>
                <a:cs typeface="HelveticaNeueLTStd-Bd"/>
              </a:rPr>
              <a:t>to  </a:t>
            </a:r>
            <a:r>
              <a:rPr sz="3000" b="1" spc="15" dirty="0">
                <a:solidFill>
                  <a:srgbClr val="1D2258"/>
                </a:solidFill>
                <a:latin typeface="HelveticaNeueLTStd-Bd"/>
                <a:cs typeface="HelveticaNeueLTStd-Bd"/>
              </a:rPr>
              <a:t>provide</a:t>
            </a:r>
            <a:r>
              <a:rPr sz="3000" b="1" spc="-2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support</a:t>
            </a:r>
            <a:endParaRPr sz="3000" dirty="0">
              <a:solidFill>
                <a:srgbClr val="1D2258"/>
              </a:solidFill>
              <a:latin typeface="HelveticaNeueLTStd-Bd"/>
              <a:cs typeface="HelveticaNeueLTStd-Bd"/>
            </a:endParaRPr>
          </a:p>
          <a:p>
            <a:pPr marL="393700" indent="-381000">
              <a:lnSpc>
                <a:spcPct val="100000"/>
              </a:lnSpc>
              <a:spcBef>
                <a:spcPts val="1440"/>
              </a:spcBef>
              <a:buChar char="•"/>
              <a:tabLst>
                <a:tab pos="393700" algn="l"/>
              </a:tabLst>
            </a:pPr>
            <a:r>
              <a:rPr sz="3000" b="1" spc="10" dirty="0">
                <a:solidFill>
                  <a:srgbClr val="1D2258"/>
                </a:solidFill>
                <a:latin typeface="HelveticaNeueLTStd-Bd"/>
                <a:cs typeface="HelveticaNeueLTStd-Bd"/>
              </a:rPr>
              <a:t>Don’t </a:t>
            </a:r>
            <a:r>
              <a:rPr sz="3000" b="1" spc="15" dirty="0">
                <a:solidFill>
                  <a:srgbClr val="1D2258"/>
                </a:solidFill>
                <a:latin typeface="HelveticaNeueLTStd-Bd"/>
                <a:cs typeface="HelveticaNeueLTStd-Bd"/>
              </a:rPr>
              <a:t>release </a:t>
            </a:r>
            <a:r>
              <a:rPr sz="3000" b="1" spc="10" dirty="0">
                <a:solidFill>
                  <a:srgbClr val="1D2258"/>
                </a:solidFill>
                <a:latin typeface="HelveticaNeueLTStd-Bd"/>
                <a:cs typeface="HelveticaNeueLTStd-Bd"/>
              </a:rPr>
              <a:t>pressure </a:t>
            </a:r>
            <a:r>
              <a:rPr sz="3000" b="1" spc="15" dirty="0">
                <a:solidFill>
                  <a:srgbClr val="1D2258"/>
                </a:solidFill>
                <a:latin typeface="HelveticaNeueLTStd-Bd"/>
                <a:cs typeface="HelveticaNeueLTStd-Bd"/>
              </a:rPr>
              <a:t>to </a:t>
            </a:r>
            <a:r>
              <a:rPr sz="3000" b="1" spc="20" dirty="0">
                <a:solidFill>
                  <a:srgbClr val="1D2258"/>
                </a:solidFill>
                <a:latin typeface="HelveticaNeueLTStd-Bd"/>
                <a:cs typeface="HelveticaNeueLTStd-Bd"/>
              </a:rPr>
              <a:t>check the</a:t>
            </a:r>
            <a:r>
              <a:rPr sz="3000" b="1" spc="26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wound</a:t>
            </a:r>
            <a:endParaRPr sz="3000" dirty="0">
              <a:solidFill>
                <a:srgbClr val="1D2258"/>
              </a:solidFill>
              <a:latin typeface="HelveticaNeueLTStd-Bd"/>
              <a:cs typeface="HelveticaNeueLTStd-Bd"/>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4235430" cy="310578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4004"/>
              </a:spcBef>
            </a:pPr>
            <a:r>
              <a:rPr sz="4000" b="1" spc="20" dirty="0">
                <a:solidFill>
                  <a:srgbClr val="1D2258"/>
                </a:solidFill>
                <a:latin typeface="HelveticaNeueLTStd-Bd"/>
                <a:cs typeface="HelveticaNeueLTStd-Bd"/>
              </a:rPr>
              <a:t>Direct </a:t>
            </a:r>
            <a:r>
              <a:rPr sz="4000" b="1" spc="15" dirty="0">
                <a:solidFill>
                  <a:srgbClr val="1D2258"/>
                </a:solidFill>
                <a:latin typeface="HelveticaNeueLTStd-Bd"/>
                <a:cs typeface="HelveticaNeueLTStd-Bd"/>
              </a:rPr>
              <a:t>Pressure </a:t>
            </a:r>
            <a:r>
              <a:rPr sz="2400" dirty="0">
                <a:solidFill>
                  <a:srgbClr val="1D2258"/>
                </a:solidFill>
                <a:latin typeface="HelveticaNeueLTStd-Roman"/>
                <a:cs typeface="HelveticaNeueLTStd-Roman"/>
              </a:rPr>
              <a:t>(2 of</a:t>
            </a:r>
            <a:r>
              <a:rPr sz="2400" spc="-25" dirty="0">
                <a:solidFill>
                  <a:srgbClr val="1D2258"/>
                </a:solidFill>
                <a:latin typeface="HelveticaNeueLTStd-Roman"/>
                <a:cs typeface="HelveticaNeueLTStd-Roman"/>
              </a:rPr>
              <a:t> </a:t>
            </a:r>
            <a:r>
              <a:rPr sz="2400" dirty="0">
                <a:solidFill>
                  <a:srgbClr val="1D2258"/>
                </a:solidFill>
                <a:latin typeface="HelveticaNeueLTStd-Roman"/>
                <a:cs typeface="HelveticaNeueLTStd-Roman"/>
              </a:rPr>
              <a:t>3)</a:t>
            </a:r>
          </a:p>
          <a:p>
            <a:pPr marL="393700" indent="-381000">
              <a:lnSpc>
                <a:spcPct val="100000"/>
              </a:lnSpc>
              <a:spcBef>
                <a:spcPts val="1435"/>
              </a:spcBef>
              <a:buChar char="•"/>
              <a:tabLst>
                <a:tab pos="393700" algn="l"/>
              </a:tabLst>
            </a:pPr>
            <a:r>
              <a:rPr sz="3000" b="1" spc="20" dirty="0">
                <a:solidFill>
                  <a:srgbClr val="1D2258"/>
                </a:solidFill>
                <a:latin typeface="HelveticaNeueLTStd-Bd"/>
                <a:cs typeface="HelveticaNeueLTStd-Bd"/>
              </a:rPr>
              <a:t>Use any clean cloth (for </a:t>
            </a:r>
            <a:r>
              <a:rPr sz="3000" b="1" spc="25" dirty="0">
                <a:solidFill>
                  <a:srgbClr val="1D2258"/>
                </a:solidFill>
                <a:latin typeface="HelveticaNeueLTStd-Bd"/>
                <a:cs typeface="HelveticaNeueLTStd-Bd"/>
              </a:rPr>
              <a:t>example, </a:t>
            </a:r>
            <a:r>
              <a:rPr sz="3000" b="1" dirty="0">
                <a:solidFill>
                  <a:srgbClr val="1D2258"/>
                </a:solidFill>
                <a:latin typeface="HelveticaNeueLTStd-Bd"/>
                <a:cs typeface="HelveticaNeueLTStd-Bd"/>
              </a:rPr>
              <a:t>a </a:t>
            </a:r>
            <a:r>
              <a:rPr sz="3000" b="1" spc="25" dirty="0">
                <a:solidFill>
                  <a:srgbClr val="1D2258"/>
                </a:solidFill>
                <a:latin typeface="HelveticaNeueLTStd-Bd"/>
                <a:cs typeface="HelveticaNeueLTStd-Bd"/>
              </a:rPr>
              <a:t>shirt) </a:t>
            </a:r>
            <a:r>
              <a:rPr sz="3000" b="1" spc="15" dirty="0">
                <a:solidFill>
                  <a:srgbClr val="1D2258"/>
                </a:solidFill>
                <a:latin typeface="HelveticaNeueLTStd-Bd"/>
                <a:cs typeface="HelveticaNeueLTStd-Bd"/>
              </a:rPr>
              <a:t>to </a:t>
            </a:r>
            <a:r>
              <a:rPr sz="3000" b="1" spc="20" dirty="0">
                <a:solidFill>
                  <a:srgbClr val="1D2258"/>
                </a:solidFill>
                <a:latin typeface="HelveticaNeueLTStd-Bd"/>
                <a:cs typeface="HelveticaNeueLTStd-Bd"/>
              </a:rPr>
              <a:t>cover the</a:t>
            </a:r>
            <a:r>
              <a:rPr sz="3000" b="1" spc="45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wound</a:t>
            </a:r>
            <a:endParaRPr sz="3000" dirty="0">
              <a:solidFill>
                <a:srgbClr val="1D2258"/>
              </a:solidFill>
              <a:latin typeface="HelveticaNeueLTStd-Bd"/>
              <a:cs typeface="HelveticaNeueLTStd-Bd"/>
            </a:endParaRPr>
          </a:p>
          <a:p>
            <a:pPr marL="393700" indent="-381000">
              <a:lnSpc>
                <a:spcPct val="100000"/>
              </a:lnSpc>
              <a:spcBef>
                <a:spcPts val="1200"/>
              </a:spcBef>
              <a:buChar char="•"/>
              <a:tabLst>
                <a:tab pos="393700" algn="l"/>
              </a:tabLst>
            </a:pPr>
            <a:r>
              <a:rPr sz="3000" b="1" spc="15" dirty="0">
                <a:solidFill>
                  <a:srgbClr val="1D2258"/>
                </a:solidFill>
                <a:latin typeface="HelveticaNeueLTStd-Bd"/>
                <a:cs typeface="HelveticaNeueLTStd-Bd"/>
              </a:rPr>
              <a:t>If </a:t>
            </a:r>
            <a:r>
              <a:rPr sz="3000" b="1" spc="20" dirty="0">
                <a:solidFill>
                  <a:srgbClr val="1D2258"/>
                </a:solidFill>
                <a:latin typeface="HelveticaNeueLTStd-Bd"/>
                <a:cs typeface="HelveticaNeueLTStd-Bd"/>
              </a:rPr>
              <a:t>the wound </a:t>
            </a:r>
            <a:r>
              <a:rPr sz="3000" b="1" spc="15" dirty="0">
                <a:solidFill>
                  <a:srgbClr val="1D2258"/>
                </a:solidFill>
                <a:latin typeface="HelveticaNeueLTStd-Bd"/>
                <a:cs typeface="HelveticaNeueLTStd-Bd"/>
              </a:rPr>
              <a:t>is </a:t>
            </a:r>
            <a:r>
              <a:rPr sz="3000" b="1" spc="20" dirty="0">
                <a:solidFill>
                  <a:srgbClr val="1D2258"/>
                </a:solidFill>
                <a:latin typeface="HelveticaNeueLTStd-Bd"/>
                <a:cs typeface="HelveticaNeueLTStd-Bd"/>
              </a:rPr>
              <a:t>large and deep, try </a:t>
            </a:r>
            <a:r>
              <a:rPr sz="3000" b="1" spc="15" dirty="0">
                <a:solidFill>
                  <a:srgbClr val="1D2258"/>
                </a:solidFill>
                <a:latin typeface="HelveticaNeueLTStd-Bd"/>
                <a:cs typeface="HelveticaNeueLTStd-Bd"/>
              </a:rPr>
              <a:t>to “stuff” </a:t>
            </a:r>
            <a:r>
              <a:rPr sz="3000" b="1" spc="20" dirty="0">
                <a:solidFill>
                  <a:srgbClr val="1D2258"/>
                </a:solidFill>
                <a:latin typeface="HelveticaNeueLTStd-Bd"/>
                <a:cs typeface="HelveticaNeueLTStd-Bd"/>
              </a:rPr>
              <a:t>the cloth down into the</a:t>
            </a:r>
            <a:r>
              <a:rPr sz="3000" b="1" spc="65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wound</a:t>
            </a:r>
            <a:endParaRPr sz="3000" dirty="0">
              <a:solidFill>
                <a:srgbClr val="1D2258"/>
              </a:solidFill>
              <a:latin typeface="HelveticaNeueLTStd-Bd"/>
              <a:cs typeface="HelveticaNeueLTStd-Bd"/>
            </a:endParaRPr>
          </a:p>
        </p:txBody>
      </p:sp>
      <p:sp>
        <p:nvSpPr>
          <p:cNvPr id="9" name="object 9"/>
          <p:cNvSpPr/>
          <p:nvPr/>
        </p:nvSpPr>
        <p:spPr>
          <a:xfrm>
            <a:off x="4030484" y="5422912"/>
            <a:ext cx="2471915" cy="3733787"/>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4017149" y="5422900"/>
            <a:ext cx="2485390" cy="3733800"/>
          </a:xfrm>
          <a:custGeom>
            <a:avLst/>
            <a:gdLst/>
            <a:ahLst/>
            <a:cxnLst/>
            <a:rect l="l" t="t" r="r" b="b"/>
            <a:pathLst>
              <a:path w="2485390" h="3733800">
                <a:moveTo>
                  <a:pt x="0" y="3733800"/>
                </a:moveTo>
                <a:lnTo>
                  <a:pt x="2485250" y="3733800"/>
                </a:lnTo>
                <a:lnTo>
                  <a:pt x="2485250" y="0"/>
                </a:lnTo>
                <a:lnTo>
                  <a:pt x="0" y="0"/>
                </a:lnTo>
                <a:lnTo>
                  <a:pt x="0" y="3733800"/>
                </a:lnTo>
                <a:close/>
              </a:path>
            </a:pathLst>
          </a:custGeom>
          <a:ln w="12700">
            <a:solidFill>
              <a:srgbClr val="D72827"/>
            </a:solidFill>
          </a:ln>
        </p:spPr>
        <p:txBody>
          <a:bodyPr wrap="square" lIns="0" tIns="0" rIns="0" bIns="0" rtlCol="0"/>
          <a:lstStyle/>
          <a:p>
            <a:endParaRPr/>
          </a:p>
        </p:txBody>
      </p:sp>
      <p:sp>
        <p:nvSpPr>
          <p:cNvPr id="11" name="object 11"/>
          <p:cNvSpPr/>
          <p:nvPr/>
        </p:nvSpPr>
        <p:spPr>
          <a:xfrm>
            <a:off x="7247331" y="5422912"/>
            <a:ext cx="2484253" cy="3733787"/>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7247331" y="5422900"/>
            <a:ext cx="2485390" cy="3733800"/>
          </a:xfrm>
          <a:custGeom>
            <a:avLst/>
            <a:gdLst/>
            <a:ahLst/>
            <a:cxnLst/>
            <a:rect l="l" t="t" r="r" b="b"/>
            <a:pathLst>
              <a:path w="2485390" h="3733800">
                <a:moveTo>
                  <a:pt x="0" y="3733800"/>
                </a:moveTo>
                <a:lnTo>
                  <a:pt x="2485250" y="3733800"/>
                </a:lnTo>
                <a:lnTo>
                  <a:pt x="2485250" y="0"/>
                </a:lnTo>
                <a:lnTo>
                  <a:pt x="0" y="0"/>
                </a:lnTo>
                <a:lnTo>
                  <a:pt x="0" y="3733800"/>
                </a:lnTo>
                <a:close/>
              </a:path>
            </a:pathLst>
          </a:custGeom>
          <a:ln w="12700">
            <a:solidFill>
              <a:srgbClr val="D72827"/>
            </a:solidFill>
          </a:ln>
        </p:spPr>
        <p:txBody>
          <a:bodyPr wrap="square" lIns="0" tIns="0" rIns="0" bIns="0" rtlCol="0"/>
          <a:lstStyle/>
          <a:p>
            <a:endParaRPr/>
          </a:p>
        </p:txBody>
      </p:sp>
      <p:sp>
        <p:nvSpPr>
          <p:cNvPr id="13" name="object 13"/>
          <p:cNvSpPr/>
          <p:nvPr/>
        </p:nvSpPr>
        <p:spPr>
          <a:xfrm>
            <a:off x="10388600" y="5422912"/>
            <a:ext cx="2336798" cy="3733787"/>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10388600" y="5422900"/>
            <a:ext cx="2336800" cy="3733800"/>
          </a:xfrm>
          <a:custGeom>
            <a:avLst/>
            <a:gdLst/>
            <a:ahLst/>
            <a:cxnLst/>
            <a:rect l="l" t="t" r="r" b="b"/>
            <a:pathLst>
              <a:path w="2336800" h="3733800">
                <a:moveTo>
                  <a:pt x="0" y="3733800"/>
                </a:moveTo>
                <a:lnTo>
                  <a:pt x="2336800" y="3733800"/>
                </a:lnTo>
                <a:lnTo>
                  <a:pt x="2336800" y="0"/>
                </a:lnTo>
                <a:lnTo>
                  <a:pt x="0" y="0"/>
                </a:lnTo>
                <a:lnTo>
                  <a:pt x="0" y="3733800"/>
                </a:lnTo>
                <a:close/>
              </a:path>
            </a:pathLst>
          </a:custGeom>
          <a:ln w="12700">
            <a:solidFill>
              <a:srgbClr val="D72827"/>
            </a:solidFill>
          </a:ln>
        </p:spPr>
        <p:txBody>
          <a:bodyPr wrap="square" lIns="0" tIns="0" rIns="0" bIns="0" rtlCol="0"/>
          <a:lstStyle/>
          <a:p>
            <a:endParaRPr/>
          </a:p>
        </p:txBody>
      </p:sp>
      <p:sp>
        <p:nvSpPr>
          <p:cNvPr id="15" name="object 15"/>
          <p:cNvSpPr txBox="1"/>
          <p:nvPr/>
        </p:nvSpPr>
        <p:spPr>
          <a:xfrm>
            <a:off x="4004450" y="9220146"/>
            <a:ext cx="359981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Photos courtesy of Adam </a:t>
            </a:r>
            <a:r>
              <a:rPr sz="1400" spc="-5" dirty="0">
                <a:solidFill>
                  <a:srgbClr val="27306B"/>
                </a:solidFill>
                <a:latin typeface="HelveticaNeueLTStd-Roman"/>
                <a:cs typeface="HelveticaNeueLTStd-Roman"/>
              </a:rPr>
              <a:t>Wehrle,</a:t>
            </a:r>
            <a:r>
              <a:rPr sz="1400" spc="75" dirty="0">
                <a:solidFill>
                  <a:srgbClr val="27306B"/>
                </a:solidFill>
                <a:latin typeface="HelveticaNeueLTStd-Roman"/>
                <a:cs typeface="HelveticaNeueLTStd-Roman"/>
              </a:rPr>
              <a:t> </a:t>
            </a:r>
            <a:r>
              <a:rPr sz="1400" spc="-45" dirty="0">
                <a:solidFill>
                  <a:srgbClr val="27306B"/>
                </a:solidFill>
                <a:latin typeface="HelveticaNeueLTStd-Roman"/>
                <a:cs typeface="HelveticaNeueLTStd-Roman"/>
              </a:rPr>
              <a:t>NREMT-P.</a:t>
            </a:r>
            <a:endParaRPr sz="1400">
              <a:latin typeface="HelveticaNeueLTStd-Roman"/>
              <a:cs typeface="HelveticaNeueLTStd-Roman"/>
            </a:endParaRPr>
          </a:p>
        </p:txBody>
      </p:sp>
      <p:sp>
        <p:nvSpPr>
          <p:cNvPr id="20"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21"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98650" y="3600450"/>
            <a:ext cx="12458700" cy="4241800"/>
          </a:xfrm>
          <a:custGeom>
            <a:avLst/>
            <a:gdLst/>
            <a:ahLst/>
            <a:cxnLst/>
            <a:rect l="l" t="t" r="r" b="b"/>
            <a:pathLst>
              <a:path w="12458700" h="4241800">
                <a:moveTo>
                  <a:pt x="122174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4000500"/>
                </a:lnTo>
                <a:lnTo>
                  <a:pt x="241" y="4065892"/>
                </a:lnTo>
                <a:lnTo>
                  <a:pt x="1930" y="4118254"/>
                </a:lnTo>
                <a:lnTo>
                  <a:pt x="6515" y="4159034"/>
                </a:lnTo>
                <a:lnTo>
                  <a:pt x="30162" y="4211637"/>
                </a:lnTo>
                <a:lnTo>
                  <a:pt x="82765" y="4235284"/>
                </a:lnTo>
                <a:lnTo>
                  <a:pt x="123545" y="4239869"/>
                </a:lnTo>
                <a:lnTo>
                  <a:pt x="175907" y="4241558"/>
                </a:lnTo>
                <a:lnTo>
                  <a:pt x="241300" y="4241800"/>
                </a:lnTo>
                <a:lnTo>
                  <a:pt x="12217400" y="4241800"/>
                </a:lnTo>
                <a:lnTo>
                  <a:pt x="12282792" y="4241558"/>
                </a:lnTo>
                <a:lnTo>
                  <a:pt x="12335154" y="4239869"/>
                </a:lnTo>
                <a:lnTo>
                  <a:pt x="12375934" y="4235284"/>
                </a:lnTo>
                <a:lnTo>
                  <a:pt x="12428537" y="4211637"/>
                </a:lnTo>
                <a:lnTo>
                  <a:pt x="12452184" y="4159034"/>
                </a:lnTo>
                <a:lnTo>
                  <a:pt x="12456769" y="4118254"/>
                </a:lnTo>
                <a:lnTo>
                  <a:pt x="12458458" y="4065892"/>
                </a:lnTo>
                <a:lnTo>
                  <a:pt x="12458700" y="4000500"/>
                </a:lnTo>
                <a:lnTo>
                  <a:pt x="12458700" y="241300"/>
                </a:lnTo>
                <a:lnTo>
                  <a:pt x="12458458" y="175907"/>
                </a:lnTo>
                <a:lnTo>
                  <a:pt x="12456769" y="123545"/>
                </a:lnTo>
                <a:lnTo>
                  <a:pt x="12452184" y="82765"/>
                </a:lnTo>
                <a:lnTo>
                  <a:pt x="12428537" y="30162"/>
                </a:lnTo>
                <a:lnTo>
                  <a:pt x="12375934" y="6515"/>
                </a:lnTo>
                <a:lnTo>
                  <a:pt x="12335154" y="1930"/>
                </a:lnTo>
                <a:lnTo>
                  <a:pt x="12282792" y="241"/>
                </a:lnTo>
                <a:lnTo>
                  <a:pt x="12217400" y="0"/>
                </a:lnTo>
                <a:close/>
              </a:path>
            </a:pathLst>
          </a:custGeom>
          <a:solidFill>
            <a:srgbClr val="27306B"/>
          </a:solidFill>
        </p:spPr>
        <p:txBody>
          <a:bodyPr wrap="square" lIns="0" tIns="0" rIns="0" bIns="0" rtlCol="0"/>
          <a:lstStyle/>
          <a:p>
            <a:endParaRPr dirty="0"/>
          </a:p>
        </p:txBody>
      </p:sp>
      <p:sp>
        <p:nvSpPr>
          <p:cNvPr id="3" name="object 3"/>
          <p:cNvSpPr/>
          <p:nvPr/>
        </p:nvSpPr>
        <p:spPr>
          <a:xfrm>
            <a:off x="1898650" y="3600450"/>
            <a:ext cx="12458700" cy="4241800"/>
          </a:xfrm>
          <a:custGeom>
            <a:avLst/>
            <a:gdLst/>
            <a:ahLst/>
            <a:cxnLst/>
            <a:rect l="l" t="t" r="r" b="b"/>
            <a:pathLst>
              <a:path w="12458700" h="424180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4000500"/>
                </a:lnTo>
                <a:lnTo>
                  <a:pt x="241" y="4065892"/>
                </a:lnTo>
                <a:lnTo>
                  <a:pt x="1930" y="4118254"/>
                </a:lnTo>
                <a:lnTo>
                  <a:pt x="6515" y="4159034"/>
                </a:lnTo>
                <a:lnTo>
                  <a:pt x="30162" y="4211637"/>
                </a:lnTo>
                <a:lnTo>
                  <a:pt x="82765" y="4235284"/>
                </a:lnTo>
                <a:lnTo>
                  <a:pt x="123545" y="4239869"/>
                </a:lnTo>
                <a:lnTo>
                  <a:pt x="175907" y="4241558"/>
                </a:lnTo>
                <a:lnTo>
                  <a:pt x="241300" y="4241800"/>
                </a:lnTo>
                <a:lnTo>
                  <a:pt x="12217400" y="4241800"/>
                </a:lnTo>
                <a:lnTo>
                  <a:pt x="12282792" y="4241558"/>
                </a:lnTo>
                <a:lnTo>
                  <a:pt x="12335154" y="4239869"/>
                </a:lnTo>
                <a:lnTo>
                  <a:pt x="12375934" y="4235284"/>
                </a:lnTo>
                <a:lnTo>
                  <a:pt x="12428537" y="4211637"/>
                </a:lnTo>
                <a:lnTo>
                  <a:pt x="12452184" y="4159034"/>
                </a:lnTo>
                <a:lnTo>
                  <a:pt x="12456769" y="4118254"/>
                </a:lnTo>
                <a:lnTo>
                  <a:pt x="12458458" y="4065892"/>
                </a:lnTo>
                <a:lnTo>
                  <a:pt x="12458700" y="4000500"/>
                </a:lnTo>
                <a:lnTo>
                  <a:pt x="12458700" y="241300"/>
                </a:lnTo>
                <a:lnTo>
                  <a:pt x="12458458" y="175907"/>
                </a:lnTo>
                <a:lnTo>
                  <a:pt x="12456769" y="123545"/>
                </a:lnTo>
                <a:lnTo>
                  <a:pt x="12452184" y="82765"/>
                </a:lnTo>
                <a:lnTo>
                  <a:pt x="12428537" y="30162"/>
                </a:lnTo>
                <a:lnTo>
                  <a:pt x="12375934" y="6515"/>
                </a:lnTo>
                <a:lnTo>
                  <a:pt x="12335154" y="1930"/>
                </a:lnTo>
                <a:lnTo>
                  <a:pt x="12282792" y="241"/>
                </a:lnTo>
                <a:lnTo>
                  <a:pt x="12217400" y="0"/>
                </a:lnTo>
                <a:lnTo>
                  <a:pt x="241300" y="0"/>
                </a:lnTo>
                <a:close/>
              </a:path>
            </a:pathLst>
          </a:custGeom>
          <a:ln w="38100">
            <a:solidFill>
              <a:srgbClr val="FFFFFF"/>
            </a:solidFill>
          </a:ln>
        </p:spPr>
        <p:txBody>
          <a:bodyPr wrap="square" lIns="0" tIns="0" rIns="0" bIns="0" rtlCol="0"/>
          <a:lstStyle/>
          <a:p>
            <a:endParaRPr dirty="0"/>
          </a:p>
        </p:txBody>
      </p:sp>
      <p:sp>
        <p:nvSpPr>
          <p:cNvPr id="13" name="object 13"/>
          <p:cNvSpPr txBox="1"/>
          <p:nvPr/>
        </p:nvSpPr>
        <p:spPr>
          <a:xfrm>
            <a:off x="3570320" y="4848573"/>
            <a:ext cx="9122410" cy="1899920"/>
          </a:xfrm>
          <a:prstGeom prst="rect">
            <a:avLst/>
          </a:prstGeom>
        </p:spPr>
        <p:txBody>
          <a:bodyPr vert="horz" wrap="square" lIns="0" tIns="0" rIns="0" bIns="0" rtlCol="0">
            <a:spAutoFit/>
          </a:bodyPr>
          <a:lstStyle/>
          <a:p>
            <a:pPr algn="ctr">
              <a:lnSpc>
                <a:spcPct val="100000"/>
              </a:lnSpc>
            </a:pPr>
            <a:r>
              <a:rPr sz="5050" spc="55" dirty="0">
                <a:solidFill>
                  <a:srgbClr val="FFFFFF"/>
                </a:solidFill>
                <a:latin typeface="HelveticaNeueLTStd-Roman"/>
                <a:cs typeface="HelveticaNeueLTStd-Roman"/>
              </a:rPr>
              <a:t>What everyone should know</a:t>
            </a:r>
            <a:r>
              <a:rPr sz="5050" spc="235" dirty="0">
                <a:solidFill>
                  <a:srgbClr val="FFFFFF"/>
                </a:solidFill>
                <a:latin typeface="HelveticaNeueLTStd-Roman"/>
                <a:cs typeface="HelveticaNeueLTStd-Roman"/>
              </a:rPr>
              <a:t> </a:t>
            </a:r>
            <a:r>
              <a:rPr sz="5050" spc="60" dirty="0">
                <a:solidFill>
                  <a:srgbClr val="FFFFFF"/>
                </a:solidFill>
                <a:latin typeface="HelveticaNeueLTStd-Roman"/>
                <a:cs typeface="HelveticaNeueLTStd-Roman"/>
              </a:rPr>
              <a:t>to</a:t>
            </a:r>
            <a:endParaRPr sz="5050" dirty="0">
              <a:latin typeface="HelveticaNeueLTStd-Roman"/>
              <a:cs typeface="HelveticaNeueLTStd-Roman"/>
            </a:endParaRPr>
          </a:p>
          <a:p>
            <a:pPr algn="ctr">
              <a:lnSpc>
                <a:spcPct val="100000"/>
              </a:lnSpc>
              <a:spcBef>
                <a:spcPts val="434"/>
              </a:spcBef>
            </a:pPr>
            <a:r>
              <a:rPr sz="7050" b="1" spc="-5" dirty="0">
                <a:solidFill>
                  <a:srgbClr val="FFFFFF"/>
                </a:solidFill>
                <a:latin typeface="HelveticaNeueLTStd-Bd"/>
                <a:cs typeface="HelveticaNeueLTStd-Bd"/>
              </a:rPr>
              <a:t>control</a:t>
            </a:r>
            <a:r>
              <a:rPr sz="7050" b="1" spc="-80" dirty="0">
                <a:solidFill>
                  <a:srgbClr val="FFFFFF"/>
                </a:solidFill>
                <a:latin typeface="HelveticaNeueLTStd-Bd"/>
                <a:cs typeface="HelveticaNeueLTStd-Bd"/>
              </a:rPr>
              <a:t> </a:t>
            </a:r>
            <a:r>
              <a:rPr sz="7050" b="1" spc="15" dirty="0">
                <a:solidFill>
                  <a:srgbClr val="FFFFFF"/>
                </a:solidFill>
                <a:latin typeface="HelveticaNeueLTStd-Bd"/>
                <a:cs typeface="HelveticaNeueLTStd-Bd"/>
              </a:rPr>
              <a:t>bleeding</a:t>
            </a:r>
            <a:endParaRPr sz="7050" dirty="0">
              <a:latin typeface="HelveticaNeueLTStd-Bd"/>
              <a:cs typeface="HelveticaNeueLTStd-Bd"/>
            </a:endParaRPr>
          </a:p>
        </p:txBody>
      </p:sp>
      <p:sp>
        <p:nvSpPr>
          <p:cNvPr id="72" name="object 72"/>
          <p:cNvSpPr txBox="1"/>
          <p:nvPr/>
        </p:nvSpPr>
        <p:spPr>
          <a:xfrm>
            <a:off x="6935873" y="7315146"/>
            <a:ext cx="2384425" cy="213360"/>
          </a:xfrm>
          <a:prstGeom prst="rect">
            <a:avLst/>
          </a:prstGeom>
        </p:spPr>
        <p:txBody>
          <a:bodyPr vert="horz" wrap="square" lIns="0" tIns="0" rIns="0" bIns="0" rtlCol="0">
            <a:spAutoFit/>
          </a:bodyPr>
          <a:lstStyle/>
          <a:p>
            <a:pPr marL="12700">
              <a:lnSpc>
                <a:spcPct val="100000"/>
              </a:lnSpc>
            </a:pPr>
            <a:r>
              <a:rPr sz="1400" dirty="0">
                <a:solidFill>
                  <a:srgbClr val="FFFFFF"/>
                </a:solidFill>
                <a:latin typeface="HelveticaNeueLTStd-Md"/>
                <a:cs typeface="HelveticaNeueLTStd-Md"/>
              </a:rPr>
              <a:t>Bleeding </a:t>
            </a:r>
            <a:r>
              <a:rPr sz="1400" spc="-5" dirty="0">
                <a:solidFill>
                  <a:srgbClr val="FFFFFF"/>
                </a:solidFill>
                <a:latin typeface="HelveticaNeueLTStd-Md"/>
                <a:cs typeface="HelveticaNeueLTStd-Md"/>
              </a:rPr>
              <a:t>Control </a:t>
            </a:r>
            <a:r>
              <a:rPr sz="1400" dirty="0">
                <a:solidFill>
                  <a:srgbClr val="FFFFFF"/>
                </a:solidFill>
                <a:latin typeface="HelveticaNeueLTStd-Md"/>
                <a:cs typeface="HelveticaNeueLTStd-Md"/>
              </a:rPr>
              <a:t>Basic </a:t>
            </a:r>
            <a:r>
              <a:rPr sz="1400" spc="-55" dirty="0">
                <a:solidFill>
                  <a:srgbClr val="FFFFFF"/>
                </a:solidFill>
                <a:latin typeface="HelveticaNeueLTStd-Md"/>
                <a:cs typeface="HelveticaNeueLTStd-Md"/>
              </a:rPr>
              <a:t>v.</a:t>
            </a:r>
            <a:r>
              <a:rPr sz="1400" spc="-85" dirty="0">
                <a:solidFill>
                  <a:srgbClr val="FFFFFF"/>
                </a:solidFill>
                <a:latin typeface="HelveticaNeueLTStd-Md"/>
                <a:cs typeface="HelveticaNeueLTStd-Md"/>
              </a:rPr>
              <a:t> </a:t>
            </a:r>
            <a:r>
              <a:rPr sz="1400" dirty="0">
                <a:solidFill>
                  <a:srgbClr val="FFFFFF"/>
                </a:solidFill>
                <a:latin typeface="HelveticaNeueLTStd-Md"/>
                <a:cs typeface="HelveticaNeueLTStd-Md"/>
              </a:rPr>
              <a:t>1.0</a:t>
            </a:r>
            <a:endParaRPr sz="1400" dirty="0">
              <a:latin typeface="HelveticaNeueLTStd-Md"/>
              <a:cs typeface="HelveticaNeueLTStd-Md"/>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1000" y="757382"/>
            <a:ext cx="5347229" cy="3255818"/>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9301" y="8955743"/>
            <a:ext cx="3800475" cy="190500"/>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4915" y="8358371"/>
            <a:ext cx="2833885" cy="1377583"/>
          </a:xfrm>
          <a:prstGeom prst="rect">
            <a:avLst/>
          </a:prstGeom>
        </p:spPr>
      </p:pic>
      <p:sp>
        <p:nvSpPr>
          <p:cNvPr id="32" name="object 7"/>
          <p:cNvSpPr/>
          <p:nvPr/>
        </p:nvSpPr>
        <p:spPr>
          <a:xfrm>
            <a:off x="12469495" y="8870391"/>
            <a:ext cx="2745105" cy="0"/>
          </a:xfrm>
          <a:custGeom>
            <a:avLst/>
            <a:gdLst/>
            <a:ahLst/>
            <a:cxnLst/>
            <a:rect l="l" t="t" r="r" b="b"/>
            <a:pathLst>
              <a:path w="2745105">
                <a:moveTo>
                  <a:pt x="0" y="0"/>
                </a:moveTo>
                <a:lnTo>
                  <a:pt x="2744990" y="0"/>
                </a:lnTo>
              </a:path>
            </a:pathLst>
          </a:custGeom>
          <a:ln w="12725">
            <a:solidFill>
              <a:srgbClr val="000000"/>
            </a:solidFill>
          </a:ln>
        </p:spPr>
        <p:txBody>
          <a:bodyPr wrap="square" lIns="0" tIns="0" rIns="0" bIns="0" rtlCol="0"/>
          <a:lstStyle/>
          <a:p>
            <a:endParaRPr dirty="0"/>
          </a:p>
        </p:txBody>
      </p:sp>
      <p:sp>
        <p:nvSpPr>
          <p:cNvPr id="33" name="object 8"/>
          <p:cNvSpPr/>
          <p:nvPr/>
        </p:nvSpPr>
        <p:spPr>
          <a:xfrm>
            <a:off x="12464906" y="8653795"/>
            <a:ext cx="2722248" cy="134010"/>
          </a:xfrm>
          <a:prstGeom prst="rect">
            <a:avLst/>
          </a:prstGeom>
          <a:blipFill>
            <a:blip r:embed="rId6" cstate="print"/>
            <a:stretch>
              <a:fillRect/>
            </a:stretch>
          </a:blipFill>
        </p:spPr>
        <p:txBody>
          <a:bodyPr wrap="square" lIns="0" tIns="0" rIns="0" bIns="0" rtlCol="0"/>
          <a:lstStyle/>
          <a:p>
            <a:endParaRPr dirty="0"/>
          </a:p>
        </p:txBody>
      </p:sp>
      <p:sp>
        <p:nvSpPr>
          <p:cNvPr id="34" name="object 9"/>
          <p:cNvSpPr/>
          <p:nvPr/>
        </p:nvSpPr>
        <p:spPr>
          <a:xfrm>
            <a:off x="12462338" y="8918607"/>
            <a:ext cx="2306835" cy="363395"/>
          </a:xfrm>
          <a:prstGeom prst="rect">
            <a:avLst/>
          </a:prstGeom>
          <a:blipFill>
            <a:blip r:embed="rId7" cstate="print"/>
            <a:stretch>
              <a:fillRect/>
            </a:stretch>
          </a:blipFill>
        </p:spPr>
        <p:txBody>
          <a:bodyPr wrap="square" lIns="0" tIns="0" rIns="0" bIns="0" rtlCol="0"/>
          <a:lstStyle/>
          <a:p>
            <a:endParaRPr dirty="0"/>
          </a:p>
        </p:txBody>
      </p:sp>
      <p:sp>
        <p:nvSpPr>
          <p:cNvPr id="35" name="object 10"/>
          <p:cNvSpPr/>
          <p:nvPr/>
        </p:nvSpPr>
        <p:spPr>
          <a:xfrm>
            <a:off x="11887946" y="9479537"/>
            <a:ext cx="448945" cy="137160"/>
          </a:xfrm>
          <a:custGeom>
            <a:avLst/>
            <a:gdLst/>
            <a:ahLst/>
            <a:cxnLst/>
            <a:rect l="l" t="t" r="r" b="b"/>
            <a:pathLst>
              <a:path w="448945" h="137159">
                <a:moveTo>
                  <a:pt x="59310" y="20472"/>
                </a:moveTo>
                <a:lnTo>
                  <a:pt x="33167" y="20472"/>
                </a:lnTo>
                <a:lnTo>
                  <a:pt x="34614" y="22542"/>
                </a:lnTo>
                <a:lnTo>
                  <a:pt x="36062" y="29768"/>
                </a:lnTo>
                <a:lnTo>
                  <a:pt x="38943" y="46201"/>
                </a:lnTo>
                <a:lnTo>
                  <a:pt x="41411" y="65466"/>
                </a:lnTo>
                <a:lnTo>
                  <a:pt x="43061" y="84348"/>
                </a:lnTo>
                <a:lnTo>
                  <a:pt x="43488" y="99636"/>
                </a:lnTo>
                <a:lnTo>
                  <a:pt x="34590" y="110029"/>
                </a:lnTo>
                <a:lnTo>
                  <a:pt x="24462" y="119441"/>
                </a:lnTo>
                <a:lnTo>
                  <a:pt x="12433" y="128661"/>
                </a:lnTo>
                <a:lnTo>
                  <a:pt x="0" y="137017"/>
                </a:lnTo>
                <a:lnTo>
                  <a:pt x="27289" y="137017"/>
                </a:lnTo>
                <a:lnTo>
                  <a:pt x="56564" y="99631"/>
                </a:lnTo>
                <a:lnTo>
                  <a:pt x="74597" y="74002"/>
                </a:lnTo>
                <a:lnTo>
                  <a:pt x="64790" y="74002"/>
                </a:lnTo>
                <a:lnTo>
                  <a:pt x="63960" y="61593"/>
                </a:lnTo>
                <a:lnTo>
                  <a:pt x="63110" y="50952"/>
                </a:lnTo>
                <a:lnTo>
                  <a:pt x="62025" y="39812"/>
                </a:lnTo>
                <a:lnTo>
                  <a:pt x="60649" y="27901"/>
                </a:lnTo>
                <a:lnTo>
                  <a:pt x="59310" y="20472"/>
                </a:lnTo>
                <a:close/>
              </a:path>
              <a:path w="448945" h="137159">
                <a:moveTo>
                  <a:pt x="101378" y="0"/>
                </a:moveTo>
                <a:lnTo>
                  <a:pt x="91650" y="0"/>
                </a:lnTo>
                <a:lnTo>
                  <a:pt x="87319" y="2705"/>
                </a:lnTo>
                <a:lnTo>
                  <a:pt x="83802" y="9093"/>
                </a:lnTo>
                <a:lnTo>
                  <a:pt x="83395" y="11785"/>
                </a:lnTo>
                <a:lnTo>
                  <a:pt x="84221" y="14046"/>
                </a:lnTo>
                <a:lnTo>
                  <a:pt x="85249" y="16954"/>
                </a:lnTo>
                <a:lnTo>
                  <a:pt x="87116" y="20065"/>
                </a:lnTo>
                <a:lnTo>
                  <a:pt x="87214" y="22542"/>
                </a:lnTo>
                <a:lnTo>
                  <a:pt x="87287" y="25412"/>
                </a:lnTo>
                <a:lnTo>
                  <a:pt x="85374" y="36673"/>
                </a:lnTo>
                <a:lnTo>
                  <a:pt x="80288" y="48983"/>
                </a:lnTo>
                <a:lnTo>
                  <a:pt x="73191" y="61608"/>
                </a:lnTo>
                <a:lnTo>
                  <a:pt x="65209" y="74002"/>
                </a:lnTo>
                <a:lnTo>
                  <a:pt x="74597" y="74002"/>
                </a:lnTo>
                <a:lnTo>
                  <a:pt x="99105" y="37007"/>
                </a:lnTo>
                <a:lnTo>
                  <a:pt x="107286" y="20065"/>
                </a:lnTo>
                <a:lnTo>
                  <a:pt x="107163" y="14046"/>
                </a:lnTo>
                <a:lnTo>
                  <a:pt x="106738" y="4546"/>
                </a:lnTo>
                <a:lnTo>
                  <a:pt x="101378" y="0"/>
                </a:lnTo>
                <a:close/>
              </a:path>
              <a:path w="448945" h="137159">
                <a:moveTo>
                  <a:pt x="46184" y="0"/>
                </a:moveTo>
                <a:lnTo>
                  <a:pt x="38945" y="1936"/>
                </a:lnTo>
                <a:lnTo>
                  <a:pt x="31203" y="7281"/>
                </a:lnTo>
                <a:lnTo>
                  <a:pt x="23458" y="15339"/>
                </a:lnTo>
                <a:lnTo>
                  <a:pt x="16212" y="25412"/>
                </a:lnTo>
                <a:lnTo>
                  <a:pt x="20771" y="31000"/>
                </a:lnTo>
                <a:lnTo>
                  <a:pt x="26550" y="23355"/>
                </a:lnTo>
                <a:lnTo>
                  <a:pt x="30474" y="20472"/>
                </a:lnTo>
                <a:lnTo>
                  <a:pt x="59310" y="20472"/>
                </a:lnTo>
                <a:lnTo>
                  <a:pt x="58307" y="14910"/>
                </a:lnTo>
                <a:lnTo>
                  <a:pt x="55207" y="6278"/>
                </a:lnTo>
                <a:lnTo>
                  <a:pt x="51213" y="1482"/>
                </a:lnTo>
                <a:lnTo>
                  <a:pt x="46184" y="0"/>
                </a:lnTo>
                <a:close/>
              </a:path>
              <a:path w="448945" h="137159">
                <a:moveTo>
                  <a:pt x="170606" y="0"/>
                </a:moveTo>
                <a:lnTo>
                  <a:pt x="126606" y="23605"/>
                </a:lnTo>
                <a:lnTo>
                  <a:pt x="112745" y="65100"/>
                </a:lnTo>
                <a:lnTo>
                  <a:pt x="115030" y="80243"/>
                </a:lnTo>
                <a:lnTo>
                  <a:pt x="120955" y="89760"/>
                </a:lnTo>
                <a:lnTo>
                  <a:pt x="129129" y="94700"/>
                </a:lnTo>
                <a:lnTo>
                  <a:pt x="138158" y="96113"/>
                </a:lnTo>
                <a:lnTo>
                  <a:pt x="149266" y="94807"/>
                </a:lnTo>
                <a:lnTo>
                  <a:pt x="160995" y="90477"/>
                </a:lnTo>
                <a:lnTo>
                  <a:pt x="173501" y="82504"/>
                </a:lnTo>
                <a:lnTo>
                  <a:pt x="176701" y="79590"/>
                </a:lnTo>
                <a:lnTo>
                  <a:pt x="142704" y="79590"/>
                </a:lnTo>
                <a:lnTo>
                  <a:pt x="138819" y="70777"/>
                </a:lnTo>
                <a:lnTo>
                  <a:pt x="138780" y="57048"/>
                </a:lnTo>
                <a:lnTo>
                  <a:pt x="138983" y="54775"/>
                </a:lnTo>
                <a:lnTo>
                  <a:pt x="156001" y="49637"/>
                </a:lnTo>
                <a:lnTo>
                  <a:pt x="162296" y="46926"/>
                </a:lnTo>
                <a:lnTo>
                  <a:pt x="139809" y="46926"/>
                </a:lnTo>
                <a:lnTo>
                  <a:pt x="142608" y="33122"/>
                </a:lnTo>
                <a:lnTo>
                  <a:pt x="159646" y="9512"/>
                </a:lnTo>
                <a:lnTo>
                  <a:pt x="189729" y="9512"/>
                </a:lnTo>
                <a:lnTo>
                  <a:pt x="186857" y="5349"/>
                </a:lnTo>
                <a:lnTo>
                  <a:pt x="180154" y="1443"/>
                </a:lnTo>
                <a:lnTo>
                  <a:pt x="170606" y="0"/>
                </a:lnTo>
                <a:close/>
              </a:path>
              <a:path w="448945" h="137159">
                <a:moveTo>
                  <a:pt x="183014" y="64503"/>
                </a:moveTo>
                <a:lnTo>
                  <a:pt x="175398" y="70777"/>
                </a:lnTo>
                <a:lnTo>
                  <a:pt x="167510" y="75528"/>
                </a:lnTo>
                <a:lnTo>
                  <a:pt x="159932" y="78538"/>
                </a:lnTo>
                <a:lnTo>
                  <a:pt x="153245" y="79590"/>
                </a:lnTo>
                <a:lnTo>
                  <a:pt x="176701" y="79590"/>
                </a:lnTo>
                <a:lnTo>
                  <a:pt x="186938" y="70269"/>
                </a:lnTo>
                <a:lnTo>
                  <a:pt x="183014" y="64503"/>
                </a:lnTo>
                <a:close/>
              </a:path>
              <a:path w="448945" h="137159">
                <a:moveTo>
                  <a:pt x="189729" y="9512"/>
                </a:moveTo>
                <a:lnTo>
                  <a:pt x="164205" y="9512"/>
                </a:lnTo>
                <a:lnTo>
                  <a:pt x="169374" y="12407"/>
                </a:lnTo>
                <a:lnTo>
                  <a:pt x="169374" y="20472"/>
                </a:lnTo>
                <a:lnTo>
                  <a:pt x="167866" y="28354"/>
                </a:lnTo>
                <a:lnTo>
                  <a:pt x="162888" y="35323"/>
                </a:lnTo>
                <a:lnTo>
                  <a:pt x="153761" y="41480"/>
                </a:lnTo>
                <a:lnTo>
                  <a:pt x="139809" y="46926"/>
                </a:lnTo>
                <a:lnTo>
                  <a:pt x="162296" y="46926"/>
                </a:lnTo>
                <a:lnTo>
                  <a:pt x="173294" y="42190"/>
                </a:lnTo>
                <a:lnTo>
                  <a:pt x="186712" y="31841"/>
                </a:lnTo>
                <a:lnTo>
                  <a:pt x="192107" y="17995"/>
                </a:lnTo>
                <a:lnTo>
                  <a:pt x="190810" y="11079"/>
                </a:lnTo>
                <a:lnTo>
                  <a:pt x="189729" y="9512"/>
                </a:lnTo>
                <a:close/>
              </a:path>
              <a:path w="448945" h="137159">
                <a:moveTo>
                  <a:pt x="269818" y="0"/>
                </a:moveTo>
                <a:lnTo>
                  <a:pt x="265894" y="0"/>
                </a:lnTo>
                <a:lnTo>
                  <a:pt x="252959" y="1682"/>
                </a:lnTo>
                <a:lnTo>
                  <a:pt x="212149" y="28980"/>
                </a:lnTo>
                <a:lnTo>
                  <a:pt x="198766" y="70399"/>
                </a:lnTo>
                <a:lnTo>
                  <a:pt x="198775" y="71513"/>
                </a:lnTo>
                <a:lnTo>
                  <a:pt x="199811" y="81631"/>
                </a:lnTo>
                <a:lnTo>
                  <a:pt x="202850" y="89546"/>
                </a:lnTo>
                <a:lnTo>
                  <a:pt x="207439" y="94438"/>
                </a:lnTo>
                <a:lnTo>
                  <a:pt x="213189" y="96113"/>
                </a:lnTo>
                <a:lnTo>
                  <a:pt x="220631" y="96113"/>
                </a:lnTo>
                <a:lnTo>
                  <a:pt x="227248" y="77508"/>
                </a:lnTo>
                <a:lnTo>
                  <a:pt x="225681" y="74206"/>
                </a:lnTo>
                <a:lnTo>
                  <a:pt x="230520" y="36388"/>
                </a:lnTo>
                <a:lnTo>
                  <a:pt x="250591" y="10337"/>
                </a:lnTo>
                <a:lnTo>
                  <a:pt x="290599" y="10337"/>
                </a:lnTo>
                <a:lnTo>
                  <a:pt x="292145" y="3733"/>
                </a:lnTo>
                <a:lnTo>
                  <a:pt x="291104" y="2895"/>
                </a:lnTo>
                <a:lnTo>
                  <a:pt x="287395" y="2895"/>
                </a:lnTo>
                <a:lnTo>
                  <a:pt x="283674" y="2476"/>
                </a:lnTo>
                <a:lnTo>
                  <a:pt x="279115" y="1435"/>
                </a:lnTo>
                <a:lnTo>
                  <a:pt x="274149" y="634"/>
                </a:lnTo>
                <a:lnTo>
                  <a:pt x="269818" y="0"/>
                </a:lnTo>
                <a:close/>
              </a:path>
              <a:path w="448945" h="137159">
                <a:moveTo>
                  <a:pt x="279555" y="63461"/>
                </a:moveTo>
                <a:lnTo>
                  <a:pt x="256179" y="63461"/>
                </a:lnTo>
                <a:lnTo>
                  <a:pt x="253905" y="74409"/>
                </a:lnTo>
                <a:lnTo>
                  <a:pt x="252576" y="85735"/>
                </a:lnTo>
                <a:lnTo>
                  <a:pt x="253650" y="92314"/>
                </a:lnTo>
                <a:lnTo>
                  <a:pt x="256350" y="95367"/>
                </a:lnTo>
                <a:lnTo>
                  <a:pt x="259900" y="96113"/>
                </a:lnTo>
                <a:lnTo>
                  <a:pt x="266605" y="94655"/>
                </a:lnTo>
                <a:lnTo>
                  <a:pt x="275533" y="90176"/>
                </a:lnTo>
                <a:lnTo>
                  <a:pt x="285739" y="82515"/>
                </a:lnTo>
                <a:lnTo>
                  <a:pt x="291907" y="76072"/>
                </a:lnTo>
                <a:lnTo>
                  <a:pt x="277883" y="76072"/>
                </a:lnTo>
                <a:lnTo>
                  <a:pt x="277691" y="74409"/>
                </a:lnTo>
                <a:lnTo>
                  <a:pt x="277734" y="73806"/>
                </a:lnTo>
                <a:lnTo>
                  <a:pt x="278708" y="68008"/>
                </a:lnTo>
                <a:lnTo>
                  <a:pt x="279555" y="63461"/>
                </a:lnTo>
                <a:close/>
              </a:path>
              <a:path w="448945" h="137159">
                <a:moveTo>
                  <a:pt x="290599" y="10337"/>
                </a:moveTo>
                <a:lnTo>
                  <a:pt x="258249" y="10337"/>
                </a:lnTo>
                <a:lnTo>
                  <a:pt x="263418" y="11569"/>
                </a:lnTo>
                <a:lnTo>
                  <a:pt x="266097" y="13233"/>
                </a:lnTo>
                <a:lnTo>
                  <a:pt x="253704" y="55016"/>
                </a:lnTo>
                <a:lnTo>
                  <a:pt x="230131" y="77508"/>
                </a:lnTo>
                <a:lnTo>
                  <a:pt x="243847" y="77508"/>
                </a:lnTo>
                <a:lnTo>
                  <a:pt x="244987" y="76373"/>
                </a:lnTo>
                <a:lnTo>
                  <a:pt x="250323" y="70399"/>
                </a:lnTo>
                <a:lnTo>
                  <a:pt x="255760" y="63461"/>
                </a:lnTo>
                <a:lnTo>
                  <a:pt x="279555" y="63461"/>
                </a:lnTo>
                <a:lnTo>
                  <a:pt x="282024" y="50200"/>
                </a:lnTo>
                <a:lnTo>
                  <a:pt x="285422" y="33461"/>
                </a:lnTo>
                <a:lnTo>
                  <a:pt x="288822" y="17927"/>
                </a:lnTo>
                <a:lnTo>
                  <a:pt x="290599" y="10337"/>
                </a:lnTo>
                <a:close/>
              </a:path>
              <a:path w="448945" h="137159">
                <a:moveTo>
                  <a:pt x="292767" y="66141"/>
                </a:moveTo>
                <a:lnTo>
                  <a:pt x="288424" y="70891"/>
                </a:lnTo>
                <a:lnTo>
                  <a:pt x="281185" y="76072"/>
                </a:lnTo>
                <a:lnTo>
                  <a:pt x="291907" y="76072"/>
                </a:lnTo>
                <a:lnTo>
                  <a:pt x="296273" y="71513"/>
                </a:lnTo>
                <a:lnTo>
                  <a:pt x="292767" y="66141"/>
                </a:lnTo>
                <a:close/>
              </a:path>
              <a:path w="448945" h="137159">
                <a:moveTo>
                  <a:pt x="388462" y="65531"/>
                </a:moveTo>
                <a:lnTo>
                  <a:pt x="384944" y="67792"/>
                </a:lnTo>
                <a:lnTo>
                  <a:pt x="381439" y="69849"/>
                </a:lnTo>
                <a:lnTo>
                  <a:pt x="377705" y="74625"/>
                </a:lnTo>
                <a:lnTo>
                  <a:pt x="402305" y="96113"/>
                </a:lnTo>
                <a:lnTo>
                  <a:pt x="416174" y="93460"/>
                </a:lnTo>
                <a:lnTo>
                  <a:pt x="429561" y="86213"/>
                </a:lnTo>
                <a:lnTo>
                  <a:pt x="432280" y="83311"/>
                </a:lnTo>
                <a:lnTo>
                  <a:pt x="415957" y="83311"/>
                </a:lnTo>
                <a:lnTo>
                  <a:pt x="410338" y="82222"/>
                </a:lnTo>
                <a:lnTo>
                  <a:pt x="404297" y="79146"/>
                </a:lnTo>
                <a:lnTo>
                  <a:pt x="398128" y="74321"/>
                </a:lnTo>
                <a:lnTo>
                  <a:pt x="392170" y="68008"/>
                </a:lnTo>
                <a:lnTo>
                  <a:pt x="390329" y="65722"/>
                </a:lnTo>
                <a:lnTo>
                  <a:pt x="388462" y="65531"/>
                </a:lnTo>
                <a:close/>
              </a:path>
              <a:path w="448945" h="137159">
                <a:moveTo>
                  <a:pt x="343649" y="19837"/>
                </a:moveTo>
                <a:lnTo>
                  <a:pt x="321914" y="19837"/>
                </a:lnTo>
                <a:lnTo>
                  <a:pt x="321914" y="22732"/>
                </a:lnTo>
                <a:lnTo>
                  <a:pt x="320453" y="29552"/>
                </a:lnTo>
                <a:lnTo>
                  <a:pt x="317393" y="45878"/>
                </a:lnTo>
                <a:lnTo>
                  <a:pt x="314059" y="62217"/>
                </a:lnTo>
                <a:lnTo>
                  <a:pt x="310574" y="78067"/>
                </a:lnTo>
                <a:lnTo>
                  <a:pt x="306814" y="94043"/>
                </a:lnTo>
                <a:lnTo>
                  <a:pt x="308465" y="95910"/>
                </a:lnTo>
                <a:lnTo>
                  <a:pt x="314459" y="94043"/>
                </a:lnTo>
                <a:lnTo>
                  <a:pt x="324174" y="92176"/>
                </a:lnTo>
                <a:lnTo>
                  <a:pt x="332036" y="91566"/>
                </a:lnTo>
                <a:lnTo>
                  <a:pt x="333670" y="82222"/>
                </a:lnTo>
                <a:lnTo>
                  <a:pt x="344091" y="41600"/>
                </a:lnTo>
                <a:lnTo>
                  <a:pt x="349130" y="33070"/>
                </a:lnTo>
                <a:lnTo>
                  <a:pt x="341116" y="33070"/>
                </a:lnTo>
                <a:lnTo>
                  <a:pt x="343018" y="23761"/>
                </a:lnTo>
                <a:lnTo>
                  <a:pt x="343649" y="19837"/>
                </a:lnTo>
                <a:close/>
              </a:path>
              <a:path w="448945" h="137159">
                <a:moveTo>
                  <a:pt x="440748" y="0"/>
                </a:moveTo>
                <a:lnTo>
                  <a:pt x="429597" y="0"/>
                </a:lnTo>
                <a:lnTo>
                  <a:pt x="423292" y="804"/>
                </a:lnTo>
                <a:lnTo>
                  <a:pt x="391752" y="27869"/>
                </a:lnTo>
                <a:lnTo>
                  <a:pt x="391142" y="33489"/>
                </a:lnTo>
                <a:lnTo>
                  <a:pt x="393125" y="42162"/>
                </a:lnTo>
                <a:lnTo>
                  <a:pt x="398171" y="49269"/>
                </a:lnTo>
                <a:lnTo>
                  <a:pt x="404922" y="55253"/>
                </a:lnTo>
                <a:lnTo>
                  <a:pt x="412020" y="60553"/>
                </a:lnTo>
                <a:lnTo>
                  <a:pt x="422561" y="68008"/>
                </a:lnTo>
                <a:lnTo>
                  <a:pt x="425241" y="71716"/>
                </a:lnTo>
                <a:lnTo>
                  <a:pt x="425241" y="80390"/>
                </a:lnTo>
                <a:lnTo>
                  <a:pt x="421317" y="83311"/>
                </a:lnTo>
                <a:lnTo>
                  <a:pt x="432280" y="83311"/>
                </a:lnTo>
                <a:lnTo>
                  <a:pt x="439654" y="75443"/>
                </a:lnTo>
                <a:lnTo>
                  <a:pt x="443643" y="62217"/>
                </a:lnTo>
                <a:lnTo>
                  <a:pt x="442199" y="54481"/>
                </a:lnTo>
                <a:lnTo>
                  <a:pt x="438139" y="47771"/>
                </a:lnTo>
                <a:lnTo>
                  <a:pt x="431872" y="41718"/>
                </a:lnTo>
                <a:lnTo>
                  <a:pt x="423806" y="35953"/>
                </a:lnTo>
                <a:lnTo>
                  <a:pt x="415741" y="30797"/>
                </a:lnTo>
                <a:lnTo>
                  <a:pt x="409137" y="25222"/>
                </a:lnTo>
                <a:lnTo>
                  <a:pt x="409137" y="15709"/>
                </a:lnTo>
                <a:lnTo>
                  <a:pt x="412020" y="12611"/>
                </a:lnTo>
                <a:lnTo>
                  <a:pt x="448771" y="12611"/>
                </a:lnTo>
                <a:lnTo>
                  <a:pt x="448672" y="9093"/>
                </a:lnTo>
                <a:lnTo>
                  <a:pt x="448553" y="6365"/>
                </a:lnTo>
                <a:lnTo>
                  <a:pt x="440748" y="0"/>
                </a:lnTo>
                <a:close/>
              </a:path>
              <a:path w="448945" h="137159">
                <a:moveTo>
                  <a:pt x="375432" y="0"/>
                </a:moveTo>
                <a:lnTo>
                  <a:pt x="371304" y="0"/>
                </a:lnTo>
                <a:lnTo>
                  <a:pt x="364363" y="2611"/>
                </a:lnTo>
                <a:lnTo>
                  <a:pt x="357015" y="9720"/>
                </a:lnTo>
                <a:lnTo>
                  <a:pt x="349475" y="20236"/>
                </a:lnTo>
                <a:lnTo>
                  <a:pt x="341954" y="33070"/>
                </a:lnTo>
                <a:lnTo>
                  <a:pt x="349130" y="33070"/>
                </a:lnTo>
                <a:lnTo>
                  <a:pt x="351454" y="29552"/>
                </a:lnTo>
                <a:lnTo>
                  <a:pt x="355594" y="23977"/>
                </a:lnTo>
                <a:lnTo>
                  <a:pt x="357664" y="23355"/>
                </a:lnTo>
                <a:lnTo>
                  <a:pt x="377030" y="23355"/>
                </a:lnTo>
                <a:lnTo>
                  <a:pt x="377705" y="22542"/>
                </a:lnTo>
                <a:lnTo>
                  <a:pt x="380601" y="18402"/>
                </a:lnTo>
                <a:lnTo>
                  <a:pt x="383496" y="13855"/>
                </a:lnTo>
                <a:lnTo>
                  <a:pt x="384118" y="9093"/>
                </a:lnTo>
                <a:lnTo>
                  <a:pt x="381439" y="5372"/>
                </a:lnTo>
                <a:lnTo>
                  <a:pt x="379153" y="2273"/>
                </a:lnTo>
                <a:lnTo>
                  <a:pt x="375432" y="0"/>
                </a:lnTo>
                <a:close/>
              </a:path>
              <a:path w="448945" h="137159">
                <a:moveTo>
                  <a:pt x="377030" y="23355"/>
                </a:moveTo>
                <a:lnTo>
                  <a:pt x="362211" y="23355"/>
                </a:lnTo>
                <a:lnTo>
                  <a:pt x="365310" y="24612"/>
                </a:lnTo>
                <a:lnTo>
                  <a:pt x="368002" y="27279"/>
                </a:lnTo>
                <a:lnTo>
                  <a:pt x="369653" y="28524"/>
                </a:lnTo>
                <a:lnTo>
                  <a:pt x="371304" y="28524"/>
                </a:lnTo>
                <a:lnTo>
                  <a:pt x="375648" y="25018"/>
                </a:lnTo>
                <a:lnTo>
                  <a:pt x="377030" y="23355"/>
                </a:lnTo>
                <a:close/>
              </a:path>
              <a:path w="448945" h="137159">
                <a:moveTo>
                  <a:pt x="338652" y="0"/>
                </a:moveTo>
                <a:lnTo>
                  <a:pt x="331722" y="1641"/>
                </a:lnTo>
                <a:lnTo>
                  <a:pt x="323227" y="6151"/>
                </a:lnTo>
                <a:lnTo>
                  <a:pt x="313919" y="12906"/>
                </a:lnTo>
                <a:lnTo>
                  <a:pt x="304553" y="21285"/>
                </a:lnTo>
                <a:lnTo>
                  <a:pt x="307639" y="27076"/>
                </a:lnTo>
                <a:lnTo>
                  <a:pt x="311373" y="23761"/>
                </a:lnTo>
                <a:lnTo>
                  <a:pt x="318586" y="19837"/>
                </a:lnTo>
                <a:lnTo>
                  <a:pt x="343649" y="19837"/>
                </a:lnTo>
                <a:lnTo>
                  <a:pt x="344645" y="13639"/>
                </a:lnTo>
                <a:lnTo>
                  <a:pt x="344537" y="5559"/>
                </a:lnTo>
                <a:lnTo>
                  <a:pt x="342467" y="1335"/>
                </a:lnTo>
                <a:lnTo>
                  <a:pt x="338652" y="0"/>
                </a:lnTo>
                <a:close/>
              </a:path>
              <a:path w="448945" h="137159">
                <a:moveTo>
                  <a:pt x="448771" y="12611"/>
                </a:moveTo>
                <a:lnTo>
                  <a:pt x="425038" y="12611"/>
                </a:lnTo>
                <a:lnTo>
                  <a:pt x="431248" y="18605"/>
                </a:lnTo>
                <a:lnTo>
                  <a:pt x="435579" y="24383"/>
                </a:lnTo>
                <a:lnTo>
                  <a:pt x="437027" y="26454"/>
                </a:lnTo>
                <a:lnTo>
                  <a:pt x="438881" y="26669"/>
                </a:lnTo>
                <a:lnTo>
                  <a:pt x="441586" y="25018"/>
                </a:lnTo>
                <a:lnTo>
                  <a:pt x="445917" y="22123"/>
                </a:lnTo>
                <a:lnTo>
                  <a:pt x="448800" y="17779"/>
                </a:lnTo>
                <a:lnTo>
                  <a:pt x="448771" y="12611"/>
                </a:lnTo>
                <a:close/>
              </a:path>
            </a:pathLst>
          </a:custGeom>
          <a:solidFill>
            <a:srgbClr val="000000"/>
          </a:solidFill>
        </p:spPr>
        <p:txBody>
          <a:bodyPr wrap="square" lIns="0" tIns="0" rIns="0" bIns="0" rtlCol="0"/>
          <a:lstStyle/>
          <a:p>
            <a:endParaRPr dirty="0"/>
          </a:p>
        </p:txBody>
      </p:sp>
      <p:sp>
        <p:nvSpPr>
          <p:cNvPr id="37" name="object 11"/>
          <p:cNvSpPr/>
          <p:nvPr/>
        </p:nvSpPr>
        <p:spPr>
          <a:xfrm>
            <a:off x="11532001" y="9449136"/>
            <a:ext cx="363855" cy="127000"/>
          </a:xfrm>
          <a:custGeom>
            <a:avLst/>
            <a:gdLst/>
            <a:ahLst/>
            <a:cxnLst/>
            <a:rect l="l" t="t" r="r" b="b"/>
            <a:pathLst>
              <a:path w="363854" h="127000">
                <a:moveTo>
                  <a:pt x="50457" y="0"/>
                </a:moveTo>
                <a:lnTo>
                  <a:pt x="50088" y="0"/>
                </a:lnTo>
                <a:lnTo>
                  <a:pt x="40480" y="9567"/>
                </a:lnTo>
                <a:lnTo>
                  <a:pt x="29102" y="17540"/>
                </a:lnTo>
                <a:lnTo>
                  <a:pt x="15695" y="24172"/>
                </a:lnTo>
                <a:lnTo>
                  <a:pt x="0" y="29718"/>
                </a:lnTo>
                <a:lnTo>
                  <a:pt x="0" y="30086"/>
                </a:lnTo>
                <a:lnTo>
                  <a:pt x="18173" y="35242"/>
                </a:lnTo>
                <a:lnTo>
                  <a:pt x="18173" y="97802"/>
                </a:lnTo>
                <a:lnTo>
                  <a:pt x="18001" y="105553"/>
                </a:lnTo>
                <a:lnTo>
                  <a:pt x="16797" y="112204"/>
                </a:lnTo>
                <a:lnTo>
                  <a:pt x="13528" y="118026"/>
                </a:lnTo>
                <a:lnTo>
                  <a:pt x="7162" y="123291"/>
                </a:lnTo>
                <a:lnTo>
                  <a:pt x="7162" y="124028"/>
                </a:lnTo>
                <a:lnTo>
                  <a:pt x="59804" y="124028"/>
                </a:lnTo>
                <a:lnTo>
                  <a:pt x="59804" y="123647"/>
                </a:lnTo>
                <a:lnTo>
                  <a:pt x="52641" y="120192"/>
                </a:lnTo>
                <a:lnTo>
                  <a:pt x="50457" y="112483"/>
                </a:lnTo>
                <a:lnTo>
                  <a:pt x="50457" y="0"/>
                </a:lnTo>
                <a:close/>
              </a:path>
              <a:path w="363854" h="127000">
                <a:moveTo>
                  <a:pt x="116433" y="0"/>
                </a:moveTo>
                <a:lnTo>
                  <a:pt x="95457" y="5463"/>
                </a:lnTo>
                <a:lnTo>
                  <a:pt x="80783" y="19531"/>
                </a:lnTo>
                <a:lnTo>
                  <a:pt x="72097" y="39521"/>
                </a:lnTo>
                <a:lnTo>
                  <a:pt x="69088" y="62750"/>
                </a:lnTo>
                <a:lnTo>
                  <a:pt x="69088" y="63855"/>
                </a:lnTo>
                <a:lnTo>
                  <a:pt x="68719" y="64947"/>
                </a:lnTo>
                <a:lnTo>
                  <a:pt x="73426" y="95097"/>
                </a:lnTo>
                <a:lnTo>
                  <a:pt x="84770" y="114012"/>
                </a:lnTo>
                <a:lnTo>
                  <a:pt x="99418" y="123810"/>
                </a:lnTo>
                <a:lnTo>
                  <a:pt x="114033" y="126606"/>
                </a:lnTo>
                <a:lnTo>
                  <a:pt x="136066" y="120533"/>
                </a:lnTo>
                <a:lnTo>
                  <a:pt x="151439" y="104998"/>
                </a:lnTo>
                <a:lnTo>
                  <a:pt x="151693" y="104406"/>
                </a:lnTo>
                <a:lnTo>
                  <a:pt x="116433" y="104406"/>
                </a:lnTo>
                <a:lnTo>
                  <a:pt x="108480" y="100478"/>
                </a:lnTo>
                <a:lnTo>
                  <a:pt x="103525" y="90460"/>
                </a:lnTo>
                <a:lnTo>
                  <a:pt x="100983" y="77001"/>
                </a:lnTo>
                <a:lnTo>
                  <a:pt x="100377" y="64947"/>
                </a:lnTo>
                <a:lnTo>
                  <a:pt x="100327" y="61645"/>
                </a:lnTo>
                <a:lnTo>
                  <a:pt x="101040" y="48818"/>
                </a:lnTo>
                <a:lnTo>
                  <a:pt x="103708" y="35713"/>
                </a:lnTo>
                <a:lnTo>
                  <a:pt x="108785" y="25983"/>
                </a:lnTo>
                <a:lnTo>
                  <a:pt x="116789" y="22174"/>
                </a:lnTo>
                <a:lnTo>
                  <a:pt x="154018" y="22174"/>
                </a:lnTo>
                <a:lnTo>
                  <a:pt x="152568" y="18707"/>
                </a:lnTo>
                <a:lnTo>
                  <a:pt x="138010" y="5088"/>
                </a:lnTo>
                <a:lnTo>
                  <a:pt x="116433" y="0"/>
                </a:lnTo>
                <a:close/>
              </a:path>
              <a:path w="363854" h="127000">
                <a:moveTo>
                  <a:pt x="154018" y="22174"/>
                </a:moveTo>
                <a:lnTo>
                  <a:pt x="116789" y="22174"/>
                </a:lnTo>
                <a:lnTo>
                  <a:pt x="124489" y="25828"/>
                </a:lnTo>
                <a:lnTo>
                  <a:pt x="129073" y="35299"/>
                </a:lnTo>
                <a:lnTo>
                  <a:pt x="131280" y="48352"/>
                </a:lnTo>
                <a:lnTo>
                  <a:pt x="131807" y="61645"/>
                </a:lnTo>
                <a:lnTo>
                  <a:pt x="131763" y="64947"/>
                </a:lnTo>
                <a:lnTo>
                  <a:pt x="131274" y="77156"/>
                </a:lnTo>
                <a:lnTo>
                  <a:pt x="129028" y="90598"/>
                </a:lnTo>
                <a:lnTo>
                  <a:pt x="124339" y="100530"/>
                </a:lnTo>
                <a:lnTo>
                  <a:pt x="116433" y="104406"/>
                </a:lnTo>
                <a:lnTo>
                  <a:pt x="151693" y="104406"/>
                </a:lnTo>
                <a:lnTo>
                  <a:pt x="160448" y="84027"/>
                </a:lnTo>
                <a:lnTo>
                  <a:pt x="163385" y="61645"/>
                </a:lnTo>
                <a:lnTo>
                  <a:pt x="160796" y="38383"/>
                </a:lnTo>
                <a:lnTo>
                  <a:pt x="154018" y="22174"/>
                </a:lnTo>
                <a:close/>
              </a:path>
              <a:path w="363854" h="127000">
                <a:moveTo>
                  <a:pt x="220141" y="0"/>
                </a:moveTo>
                <a:lnTo>
                  <a:pt x="199171" y="5463"/>
                </a:lnTo>
                <a:lnTo>
                  <a:pt x="184497" y="19531"/>
                </a:lnTo>
                <a:lnTo>
                  <a:pt x="175813" y="39521"/>
                </a:lnTo>
                <a:lnTo>
                  <a:pt x="172808" y="62750"/>
                </a:lnTo>
                <a:lnTo>
                  <a:pt x="172808" y="63855"/>
                </a:lnTo>
                <a:lnTo>
                  <a:pt x="172440" y="64947"/>
                </a:lnTo>
                <a:lnTo>
                  <a:pt x="177147" y="95097"/>
                </a:lnTo>
                <a:lnTo>
                  <a:pt x="188491" y="114012"/>
                </a:lnTo>
                <a:lnTo>
                  <a:pt x="203139" y="123810"/>
                </a:lnTo>
                <a:lnTo>
                  <a:pt x="217754" y="126606"/>
                </a:lnTo>
                <a:lnTo>
                  <a:pt x="239786" y="120533"/>
                </a:lnTo>
                <a:lnTo>
                  <a:pt x="255160" y="104998"/>
                </a:lnTo>
                <a:lnTo>
                  <a:pt x="255414" y="104406"/>
                </a:lnTo>
                <a:lnTo>
                  <a:pt x="220141" y="104406"/>
                </a:lnTo>
                <a:lnTo>
                  <a:pt x="212193" y="100478"/>
                </a:lnTo>
                <a:lnTo>
                  <a:pt x="207238" y="90460"/>
                </a:lnTo>
                <a:lnTo>
                  <a:pt x="204693" y="77001"/>
                </a:lnTo>
                <a:lnTo>
                  <a:pt x="204085" y="64947"/>
                </a:lnTo>
                <a:lnTo>
                  <a:pt x="204036" y="61645"/>
                </a:lnTo>
                <a:lnTo>
                  <a:pt x="204750" y="48818"/>
                </a:lnTo>
                <a:lnTo>
                  <a:pt x="207422" y="35713"/>
                </a:lnTo>
                <a:lnTo>
                  <a:pt x="212504" y="25983"/>
                </a:lnTo>
                <a:lnTo>
                  <a:pt x="220510" y="22174"/>
                </a:lnTo>
                <a:lnTo>
                  <a:pt x="257733" y="22174"/>
                </a:lnTo>
                <a:lnTo>
                  <a:pt x="256282" y="18707"/>
                </a:lnTo>
                <a:lnTo>
                  <a:pt x="241721" y="5088"/>
                </a:lnTo>
                <a:lnTo>
                  <a:pt x="220141" y="0"/>
                </a:lnTo>
                <a:close/>
              </a:path>
              <a:path w="363854" h="127000">
                <a:moveTo>
                  <a:pt x="257733" y="22174"/>
                </a:moveTo>
                <a:lnTo>
                  <a:pt x="220510" y="22174"/>
                </a:lnTo>
                <a:lnTo>
                  <a:pt x="228203" y="25828"/>
                </a:lnTo>
                <a:lnTo>
                  <a:pt x="232783" y="35299"/>
                </a:lnTo>
                <a:lnTo>
                  <a:pt x="234988" y="48352"/>
                </a:lnTo>
                <a:lnTo>
                  <a:pt x="235515" y="61645"/>
                </a:lnTo>
                <a:lnTo>
                  <a:pt x="235471" y="64947"/>
                </a:lnTo>
                <a:lnTo>
                  <a:pt x="234982" y="77156"/>
                </a:lnTo>
                <a:lnTo>
                  <a:pt x="232737" y="90598"/>
                </a:lnTo>
                <a:lnTo>
                  <a:pt x="228047" y="100530"/>
                </a:lnTo>
                <a:lnTo>
                  <a:pt x="220141" y="104406"/>
                </a:lnTo>
                <a:lnTo>
                  <a:pt x="255414" y="104406"/>
                </a:lnTo>
                <a:lnTo>
                  <a:pt x="264168" y="84027"/>
                </a:lnTo>
                <a:lnTo>
                  <a:pt x="267106" y="61645"/>
                </a:lnTo>
                <a:lnTo>
                  <a:pt x="264515" y="38383"/>
                </a:lnTo>
                <a:lnTo>
                  <a:pt x="257733" y="22174"/>
                </a:lnTo>
                <a:close/>
              </a:path>
              <a:path w="363854" h="127000">
                <a:moveTo>
                  <a:pt x="328498" y="88976"/>
                </a:moveTo>
                <a:lnTo>
                  <a:pt x="313105" y="88976"/>
                </a:lnTo>
                <a:lnTo>
                  <a:pt x="313105" y="124028"/>
                </a:lnTo>
                <a:lnTo>
                  <a:pt x="328498" y="124028"/>
                </a:lnTo>
                <a:lnTo>
                  <a:pt x="328498" y="88976"/>
                </a:lnTo>
                <a:close/>
              </a:path>
              <a:path w="363854" h="127000">
                <a:moveTo>
                  <a:pt x="363550" y="73215"/>
                </a:moveTo>
                <a:lnTo>
                  <a:pt x="277876" y="73215"/>
                </a:lnTo>
                <a:lnTo>
                  <a:pt x="277876" y="88976"/>
                </a:lnTo>
                <a:lnTo>
                  <a:pt x="363550" y="88976"/>
                </a:lnTo>
                <a:lnTo>
                  <a:pt x="363550" y="73215"/>
                </a:lnTo>
                <a:close/>
              </a:path>
              <a:path w="363854" h="127000">
                <a:moveTo>
                  <a:pt x="328498" y="37985"/>
                </a:moveTo>
                <a:lnTo>
                  <a:pt x="313105" y="37985"/>
                </a:lnTo>
                <a:lnTo>
                  <a:pt x="313105" y="73215"/>
                </a:lnTo>
                <a:lnTo>
                  <a:pt x="328498" y="73215"/>
                </a:lnTo>
                <a:lnTo>
                  <a:pt x="328498" y="37985"/>
                </a:lnTo>
                <a:close/>
              </a:path>
            </a:pathLst>
          </a:custGeom>
          <a:solidFill>
            <a:srgbClr val="000000"/>
          </a:solidFill>
        </p:spPr>
        <p:txBody>
          <a:bodyPr wrap="square" lIns="0" tIns="0" rIns="0" bIns="0" rtlCol="0"/>
          <a:lstStyle/>
          <a:p>
            <a:endParaRPr dirty="0"/>
          </a:p>
        </p:txBody>
      </p:sp>
      <p:sp>
        <p:nvSpPr>
          <p:cNvPr id="38" name="object 12"/>
          <p:cNvSpPr/>
          <p:nvPr/>
        </p:nvSpPr>
        <p:spPr>
          <a:xfrm>
            <a:off x="11529416" y="8432800"/>
            <a:ext cx="876528" cy="945845"/>
          </a:xfrm>
          <a:prstGeom prst="rect">
            <a:avLst/>
          </a:prstGeom>
          <a:blipFill>
            <a:blip r:embed="rId8" cstate="print"/>
            <a:stretch>
              <a:fillRect/>
            </a:stretch>
          </a:blipFill>
        </p:spPr>
        <p:txBody>
          <a:bodyPr wrap="square" lIns="0" tIns="0" rIns="0" bIns="0" rtlCol="0"/>
          <a:lstStyle/>
          <a:p>
            <a:endParaRPr dirty="0"/>
          </a:p>
        </p:txBody>
      </p:sp>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400" y="8296806"/>
            <a:ext cx="1508375" cy="1508375"/>
          </a:xfrm>
          <a:prstGeom prst="rect">
            <a:avLst/>
          </a:prstGeom>
        </p:spPr>
      </p:pic>
    </p:spTree>
    <p:extLst>
      <p:ext uri="{BB962C8B-B14F-4D97-AF65-F5344CB8AC3E}">
        <p14:creationId xmlns:p14="http://schemas.microsoft.com/office/powerpoint/2010/main" val="8860549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p:txBody>
      </p:sp>
      <p:sp>
        <p:nvSpPr>
          <p:cNvPr id="9" name="object 9"/>
          <p:cNvSpPr txBox="1"/>
          <p:nvPr/>
        </p:nvSpPr>
        <p:spPr>
          <a:xfrm>
            <a:off x="1257300" y="3347206"/>
            <a:ext cx="6438265" cy="4341495"/>
          </a:xfrm>
          <a:prstGeom prst="rect">
            <a:avLst/>
          </a:prstGeom>
        </p:spPr>
        <p:txBody>
          <a:bodyPr vert="horz" wrap="square" lIns="0" tIns="0" rIns="0" bIns="0" rtlCol="0">
            <a:spAutoFit/>
          </a:bodyPr>
          <a:lstStyle/>
          <a:p>
            <a:pPr marL="12700">
              <a:lnSpc>
                <a:spcPct val="100000"/>
              </a:lnSpc>
            </a:pPr>
            <a:r>
              <a:rPr sz="4000" b="1" spc="20" dirty="0">
                <a:solidFill>
                  <a:srgbClr val="1D2258"/>
                </a:solidFill>
                <a:latin typeface="HelveticaNeueLTStd-Bd"/>
                <a:cs typeface="HelveticaNeueLTStd-Bd"/>
              </a:rPr>
              <a:t>Direct </a:t>
            </a:r>
            <a:r>
              <a:rPr sz="4000" b="1" spc="15" dirty="0">
                <a:solidFill>
                  <a:srgbClr val="1D2258"/>
                </a:solidFill>
                <a:latin typeface="HelveticaNeueLTStd-Bd"/>
                <a:cs typeface="HelveticaNeueLTStd-Bd"/>
              </a:rPr>
              <a:t>Pressure </a:t>
            </a:r>
            <a:r>
              <a:rPr sz="2400" dirty="0">
                <a:solidFill>
                  <a:srgbClr val="1D2258"/>
                </a:solidFill>
                <a:latin typeface="HelveticaNeueLTStd-Roman"/>
                <a:cs typeface="HelveticaNeueLTStd-Roman"/>
              </a:rPr>
              <a:t>(3 of</a:t>
            </a:r>
            <a:r>
              <a:rPr sz="2400" spc="-25" dirty="0">
                <a:solidFill>
                  <a:srgbClr val="1D2258"/>
                </a:solidFill>
                <a:latin typeface="HelveticaNeueLTStd-Roman"/>
                <a:cs typeface="HelveticaNeueLTStd-Roman"/>
              </a:rPr>
              <a:t> </a:t>
            </a:r>
            <a:r>
              <a:rPr sz="2400" dirty="0">
                <a:solidFill>
                  <a:srgbClr val="1D2258"/>
                </a:solidFill>
                <a:latin typeface="HelveticaNeueLTStd-Roman"/>
                <a:cs typeface="HelveticaNeueLTStd-Roman"/>
              </a:rPr>
              <a:t>3)</a:t>
            </a:r>
          </a:p>
          <a:p>
            <a:pPr marL="393700" marR="5080" indent="-381000">
              <a:lnSpc>
                <a:spcPct val="111100"/>
              </a:lnSpc>
              <a:spcBef>
                <a:spcPts val="1735"/>
              </a:spcBef>
              <a:buChar char="•"/>
              <a:tabLst>
                <a:tab pos="393700" algn="l"/>
              </a:tabLst>
            </a:pPr>
            <a:r>
              <a:rPr sz="3000" b="1" spc="20" dirty="0">
                <a:solidFill>
                  <a:srgbClr val="1D2258"/>
                </a:solidFill>
                <a:latin typeface="HelveticaNeueLTStd-Bd"/>
                <a:cs typeface="HelveticaNeueLTStd-Bd"/>
              </a:rPr>
              <a:t>Apply </a:t>
            </a:r>
            <a:r>
              <a:rPr sz="3000" b="1" spc="25" dirty="0">
                <a:solidFill>
                  <a:srgbClr val="1D2258"/>
                </a:solidFill>
                <a:latin typeface="HelveticaNeueLTStd-Bd"/>
                <a:cs typeface="HelveticaNeueLTStd-Bd"/>
              </a:rPr>
              <a:t>continuous </a:t>
            </a:r>
            <a:r>
              <a:rPr sz="3000" b="1" spc="10" dirty="0">
                <a:solidFill>
                  <a:srgbClr val="1D2258"/>
                </a:solidFill>
                <a:latin typeface="HelveticaNeueLTStd-Bd"/>
                <a:cs typeface="HelveticaNeueLTStd-Bd"/>
              </a:rPr>
              <a:t>pressure </a:t>
            </a:r>
            <a:r>
              <a:rPr sz="3000" b="1" spc="30" dirty="0">
                <a:solidFill>
                  <a:srgbClr val="1D2258"/>
                </a:solidFill>
                <a:latin typeface="HelveticaNeueLTStd-Bd"/>
                <a:cs typeface="HelveticaNeueLTStd-Bd"/>
              </a:rPr>
              <a:t>with  </a:t>
            </a:r>
            <a:r>
              <a:rPr sz="3000" b="1" spc="20" dirty="0">
                <a:solidFill>
                  <a:srgbClr val="1D2258"/>
                </a:solidFill>
                <a:latin typeface="HelveticaNeueLTStd-Bd"/>
                <a:cs typeface="HelveticaNeueLTStd-Bd"/>
              </a:rPr>
              <a:t>both hands </a:t>
            </a:r>
            <a:r>
              <a:rPr sz="3000" b="1" spc="15" dirty="0">
                <a:solidFill>
                  <a:srgbClr val="1D2258"/>
                </a:solidFill>
                <a:latin typeface="HelveticaNeueLTStd-Bd"/>
                <a:cs typeface="HelveticaNeueLTStd-Bd"/>
              </a:rPr>
              <a:t>directly on </a:t>
            </a:r>
            <a:r>
              <a:rPr sz="3000" b="1" spc="20" dirty="0">
                <a:solidFill>
                  <a:srgbClr val="1D2258"/>
                </a:solidFill>
                <a:latin typeface="HelveticaNeueLTStd-Bd"/>
                <a:cs typeface="HelveticaNeueLTStd-Bd"/>
              </a:rPr>
              <a:t>top </a:t>
            </a:r>
            <a:r>
              <a:rPr sz="3000" b="1" spc="15" dirty="0">
                <a:solidFill>
                  <a:srgbClr val="1D2258"/>
                </a:solidFill>
                <a:latin typeface="HelveticaNeueLTStd-Bd"/>
                <a:cs typeface="HelveticaNeueLTStd-Bd"/>
              </a:rPr>
              <a:t>of </a:t>
            </a:r>
            <a:r>
              <a:rPr sz="3000" b="1" spc="30" dirty="0">
                <a:solidFill>
                  <a:srgbClr val="1D2258"/>
                </a:solidFill>
                <a:latin typeface="HelveticaNeueLTStd-Bd"/>
                <a:cs typeface="HelveticaNeueLTStd-Bd"/>
              </a:rPr>
              <a:t>the  </a:t>
            </a:r>
            <a:r>
              <a:rPr sz="3000" b="1" spc="25" dirty="0">
                <a:solidFill>
                  <a:srgbClr val="1D2258"/>
                </a:solidFill>
                <a:latin typeface="HelveticaNeueLTStd-Bd"/>
                <a:cs typeface="HelveticaNeueLTStd-Bd"/>
              </a:rPr>
              <a:t>bleeding</a:t>
            </a:r>
            <a:r>
              <a:rPr sz="3000" b="1" spc="-3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wound</a:t>
            </a:r>
            <a:endParaRPr sz="3000" dirty="0">
              <a:solidFill>
                <a:srgbClr val="1D2258"/>
              </a:solidFill>
              <a:latin typeface="HelveticaNeueLTStd-Bd"/>
              <a:cs typeface="HelveticaNeueLTStd-Bd"/>
            </a:endParaRPr>
          </a:p>
          <a:p>
            <a:pPr marL="393700" indent="-381000">
              <a:lnSpc>
                <a:spcPct val="100000"/>
              </a:lnSpc>
              <a:spcBef>
                <a:spcPts val="2195"/>
              </a:spcBef>
              <a:buChar char="•"/>
              <a:tabLst>
                <a:tab pos="393700" algn="l"/>
              </a:tabLst>
            </a:pPr>
            <a:r>
              <a:rPr sz="3000" b="1" spc="20" dirty="0">
                <a:solidFill>
                  <a:srgbClr val="1D2258"/>
                </a:solidFill>
                <a:latin typeface="HelveticaNeueLTStd-Bd"/>
                <a:cs typeface="HelveticaNeueLTStd-Bd"/>
              </a:rPr>
              <a:t>Push down </a:t>
            </a:r>
            <a:r>
              <a:rPr sz="3000" b="1" spc="15" dirty="0">
                <a:solidFill>
                  <a:srgbClr val="1D2258"/>
                </a:solidFill>
                <a:latin typeface="HelveticaNeueLTStd-Bd"/>
                <a:cs typeface="HelveticaNeueLTStd-Bd"/>
              </a:rPr>
              <a:t>as </a:t>
            </a:r>
            <a:r>
              <a:rPr sz="3000" b="1" spc="5" dirty="0">
                <a:solidFill>
                  <a:srgbClr val="1D2258"/>
                </a:solidFill>
                <a:latin typeface="HelveticaNeueLTStd-Bd"/>
                <a:cs typeface="HelveticaNeueLTStd-Bd"/>
              </a:rPr>
              <a:t>hard </a:t>
            </a:r>
            <a:r>
              <a:rPr sz="3000" b="1" spc="15" dirty="0">
                <a:solidFill>
                  <a:srgbClr val="1D2258"/>
                </a:solidFill>
                <a:latin typeface="HelveticaNeueLTStd-Bd"/>
                <a:cs typeface="HelveticaNeueLTStd-Bd"/>
              </a:rPr>
              <a:t>as </a:t>
            </a:r>
            <a:r>
              <a:rPr sz="3000" b="1" spc="20" dirty="0">
                <a:solidFill>
                  <a:srgbClr val="1D2258"/>
                </a:solidFill>
                <a:latin typeface="HelveticaNeueLTStd-Bd"/>
                <a:cs typeface="HelveticaNeueLTStd-Bd"/>
              </a:rPr>
              <a:t>you</a:t>
            </a:r>
            <a:r>
              <a:rPr sz="3000" b="1" spc="21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can</a:t>
            </a:r>
            <a:endParaRPr sz="3000" dirty="0">
              <a:solidFill>
                <a:srgbClr val="1D2258"/>
              </a:solidFill>
              <a:latin typeface="HelveticaNeueLTStd-Bd"/>
              <a:cs typeface="HelveticaNeueLTStd-Bd"/>
            </a:endParaRPr>
          </a:p>
          <a:p>
            <a:pPr marL="393700" marR="422275" indent="-381000">
              <a:lnSpc>
                <a:spcPct val="111100"/>
              </a:lnSpc>
              <a:spcBef>
                <a:spcPts val="1800"/>
              </a:spcBef>
              <a:buChar char="•"/>
              <a:tabLst>
                <a:tab pos="393700" algn="l"/>
              </a:tabLst>
            </a:pPr>
            <a:r>
              <a:rPr sz="3000" b="1" spc="20" dirty="0">
                <a:solidFill>
                  <a:srgbClr val="1D2258"/>
                </a:solidFill>
                <a:latin typeface="HelveticaNeueLTStd-Bd"/>
                <a:cs typeface="HelveticaNeueLTStd-Bd"/>
              </a:rPr>
              <a:t>Hold </a:t>
            </a:r>
            <a:r>
              <a:rPr sz="3000" b="1" spc="10" dirty="0">
                <a:solidFill>
                  <a:srgbClr val="1D2258"/>
                </a:solidFill>
                <a:latin typeface="HelveticaNeueLTStd-Bd"/>
                <a:cs typeface="HelveticaNeueLTStd-Bd"/>
              </a:rPr>
              <a:t>pressure </a:t>
            </a:r>
            <a:r>
              <a:rPr sz="3000" b="1" spc="20" dirty="0">
                <a:solidFill>
                  <a:srgbClr val="1D2258"/>
                </a:solidFill>
                <a:latin typeface="HelveticaNeueLTStd-Bd"/>
                <a:cs typeface="HelveticaNeueLTStd-Bd"/>
              </a:rPr>
              <a:t>until </a:t>
            </a:r>
            <a:r>
              <a:rPr sz="3000" b="1" spc="15" dirty="0">
                <a:solidFill>
                  <a:srgbClr val="1D2258"/>
                </a:solidFill>
                <a:latin typeface="HelveticaNeueLTStd-Bd"/>
                <a:cs typeface="HelveticaNeueLTStd-Bd"/>
              </a:rPr>
              <a:t>relieved </a:t>
            </a:r>
            <a:r>
              <a:rPr sz="3000" b="1" spc="30" dirty="0">
                <a:solidFill>
                  <a:srgbClr val="1D2258"/>
                </a:solidFill>
                <a:latin typeface="HelveticaNeueLTStd-Bd"/>
                <a:cs typeface="HelveticaNeueLTStd-Bd"/>
              </a:rPr>
              <a:t>by  </a:t>
            </a:r>
            <a:r>
              <a:rPr sz="3000" b="1" spc="25" dirty="0">
                <a:solidFill>
                  <a:srgbClr val="1D2258"/>
                </a:solidFill>
                <a:latin typeface="HelveticaNeueLTStd-Bd"/>
                <a:cs typeface="HelveticaNeueLTStd-Bd"/>
              </a:rPr>
              <a:t>medical</a:t>
            </a:r>
            <a:r>
              <a:rPr sz="3000" b="1" spc="5" dirty="0">
                <a:solidFill>
                  <a:srgbClr val="1D2258"/>
                </a:solidFill>
                <a:latin typeface="HelveticaNeueLTStd-Bd"/>
                <a:cs typeface="HelveticaNeueLTStd-Bd"/>
              </a:rPr>
              <a:t> </a:t>
            </a:r>
            <a:r>
              <a:rPr sz="3000" b="1" spc="20" dirty="0">
                <a:solidFill>
                  <a:srgbClr val="1D2258"/>
                </a:solidFill>
                <a:latin typeface="HelveticaNeueLTStd-Bd"/>
                <a:cs typeface="HelveticaNeueLTStd-Bd"/>
              </a:rPr>
              <a:t>responders</a:t>
            </a:r>
            <a:endParaRPr sz="3000" dirty="0">
              <a:solidFill>
                <a:srgbClr val="1D2258"/>
              </a:solidFill>
              <a:latin typeface="HelveticaNeueLTStd-Bd"/>
              <a:cs typeface="HelveticaNeueLTStd-Bd"/>
            </a:endParaRPr>
          </a:p>
        </p:txBody>
      </p:sp>
      <p:sp>
        <p:nvSpPr>
          <p:cNvPr id="10" name="object 10"/>
          <p:cNvSpPr/>
          <p:nvPr/>
        </p:nvSpPr>
        <p:spPr>
          <a:xfrm>
            <a:off x="8763000" y="3492500"/>
            <a:ext cx="4248200" cy="5319458"/>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8763000" y="3492500"/>
            <a:ext cx="4258945" cy="5320030"/>
          </a:xfrm>
          <a:custGeom>
            <a:avLst/>
            <a:gdLst/>
            <a:ahLst/>
            <a:cxnLst/>
            <a:rect l="l" t="t" r="r" b="b"/>
            <a:pathLst>
              <a:path w="4258944" h="5320030">
                <a:moveTo>
                  <a:pt x="0" y="5319458"/>
                </a:moveTo>
                <a:lnTo>
                  <a:pt x="4258729" y="5319458"/>
                </a:lnTo>
                <a:lnTo>
                  <a:pt x="4258729" y="0"/>
                </a:lnTo>
                <a:lnTo>
                  <a:pt x="0" y="0"/>
                </a:lnTo>
                <a:lnTo>
                  <a:pt x="0" y="5319458"/>
                </a:lnTo>
                <a:close/>
              </a:path>
            </a:pathLst>
          </a:custGeom>
          <a:ln w="12700">
            <a:solidFill>
              <a:srgbClr val="D72827"/>
            </a:solidFill>
          </a:ln>
        </p:spPr>
        <p:txBody>
          <a:bodyPr wrap="square" lIns="0" tIns="0" rIns="0" bIns="0" rtlCol="0"/>
          <a:lstStyle/>
          <a:p>
            <a:endParaRPr/>
          </a:p>
        </p:txBody>
      </p:sp>
      <p:sp>
        <p:nvSpPr>
          <p:cNvPr id="12" name="object 12"/>
          <p:cNvSpPr txBox="1"/>
          <p:nvPr/>
        </p:nvSpPr>
        <p:spPr>
          <a:xfrm>
            <a:off x="8731250" y="8889946"/>
            <a:ext cx="3509010"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Adam </a:t>
            </a:r>
            <a:r>
              <a:rPr sz="1400" spc="-5" dirty="0">
                <a:solidFill>
                  <a:srgbClr val="27306B"/>
                </a:solidFill>
                <a:latin typeface="HelveticaNeueLTStd-Roman"/>
                <a:cs typeface="HelveticaNeueLTStd-Roman"/>
              </a:rPr>
              <a:t>Wehrle,</a:t>
            </a:r>
            <a:r>
              <a:rPr sz="1400" spc="70" dirty="0">
                <a:solidFill>
                  <a:srgbClr val="27306B"/>
                </a:solidFill>
                <a:latin typeface="HelveticaNeueLTStd-Roman"/>
                <a:cs typeface="HelveticaNeueLTStd-Roman"/>
              </a:rPr>
              <a:t> </a:t>
            </a:r>
            <a:r>
              <a:rPr sz="1400" spc="-45" dirty="0">
                <a:solidFill>
                  <a:srgbClr val="27306B"/>
                </a:solidFill>
                <a:latin typeface="HelveticaNeueLTStd-Roman"/>
                <a:cs typeface="HelveticaNeueLTStd-Roman"/>
              </a:rPr>
              <a:t>NREMT-P.</a:t>
            </a:r>
            <a:endParaRPr sz="1400">
              <a:latin typeface="HelveticaNeueLTStd-Roman"/>
              <a:cs typeface="HelveticaNeueLTStd-Roman"/>
            </a:endParaRPr>
          </a:p>
        </p:txBody>
      </p:sp>
      <p:sp>
        <p:nvSpPr>
          <p:cNvPr id="1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p:txBody>
      </p:sp>
      <p:sp>
        <p:nvSpPr>
          <p:cNvPr id="9" name="object 9"/>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1" name="object 11"/>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2" name="object 12"/>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3" name="object 13"/>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4" name="object 14"/>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15" name="object 15"/>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16" name="object 16"/>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17" name="object 17"/>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a:latin typeface="HelveticaNeueLTStd-Hv"/>
              <a:cs typeface="HelveticaNeueLTStd-Hv"/>
            </a:endParaRPr>
          </a:p>
        </p:txBody>
      </p:sp>
      <p:sp>
        <p:nvSpPr>
          <p:cNvPr id="18" name="object 18"/>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endParaRPr sz="2400">
              <a:latin typeface="HelveticaNeueLTStd-Md"/>
              <a:cs typeface="HelveticaNeueLTStd-Md"/>
            </a:endParaRPr>
          </a:p>
        </p:txBody>
      </p:sp>
      <p:sp>
        <p:nvSpPr>
          <p:cNvPr id="19" name="object 19"/>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0" name="object 20"/>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21" name="object 21"/>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22" name="object 22"/>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23" name="object 23"/>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24" name="object 24"/>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5" name="object 25"/>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26" name="object 26"/>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27" name="object 27"/>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28" name="object 28"/>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29" name="object 29"/>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0" name="object 30"/>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35"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36"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a:p>
        </p:txBody>
      </p:sp>
      <p:sp>
        <p:nvSpPr>
          <p:cNvPr id="9" name="object 9"/>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1" name="object 11"/>
          <p:cNvSpPr/>
          <p:nvPr/>
        </p:nvSpPr>
        <p:spPr>
          <a:xfrm>
            <a:off x="9685618" y="4410260"/>
            <a:ext cx="3897629" cy="127000"/>
          </a:xfrm>
          <a:custGeom>
            <a:avLst/>
            <a:gdLst/>
            <a:ahLst/>
            <a:cxnLst/>
            <a:rect l="l" t="t" r="r" b="b"/>
            <a:pathLst>
              <a:path w="3897630" h="127000">
                <a:moveTo>
                  <a:pt x="0" y="127000"/>
                </a:moveTo>
                <a:lnTo>
                  <a:pt x="3897033" y="127000"/>
                </a:lnTo>
                <a:lnTo>
                  <a:pt x="3897033" y="0"/>
                </a:lnTo>
                <a:lnTo>
                  <a:pt x="0" y="0"/>
                </a:lnTo>
                <a:lnTo>
                  <a:pt x="0" y="127000"/>
                </a:lnTo>
                <a:close/>
              </a:path>
            </a:pathLst>
          </a:custGeom>
          <a:solidFill>
            <a:srgbClr val="FFFFFF"/>
          </a:solidFill>
        </p:spPr>
        <p:txBody>
          <a:bodyPr wrap="square" lIns="0" tIns="0" rIns="0" bIns="0" rtlCol="0"/>
          <a:lstStyle/>
          <a:p>
            <a:endParaRPr/>
          </a:p>
        </p:txBody>
      </p:sp>
      <p:sp>
        <p:nvSpPr>
          <p:cNvPr id="12" name="object 12"/>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3" name="object 13"/>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4" name="object 14"/>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5" name="object 15"/>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6" name="object 16"/>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7" name="object 17"/>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18" name="object 18"/>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19" name="object 19"/>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20" name="object 20"/>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a:latin typeface="HelveticaNeueLTStd-Hv"/>
              <a:cs typeface="HelveticaNeueLTStd-Hv"/>
            </a:endParaRPr>
          </a:p>
        </p:txBody>
      </p:sp>
      <p:sp>
        <p:nvSpPr>
          <p:cNvPr id="21" name="object 21"/>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endParaRPr sz="2400">
              <a:latin typeface="HelveticaNeueLTStd-Md"/>
              <a:cs typeface="HelveticaNeueLTStd-Md"/>
            </a:endParaRPr>
          </a:p>
        </p:txBody>
      </p:sp>
      <p:sp>
        <p:nvSpPr>
          <p:cNvPr id="22" name="object 22"/>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endParaRPr sz="2400">
              <a:latin typeface="HelveticaNeueLTStd-Md"/>
              <a:cs typeface="HelveticaNeueLTStd-Md"/>
            </a:endParaRPr>
          </a:p>
        </p:txBody>
      </p:sp>
      <p:sp>
        <p:nvSpPr>
          <p:cNvPr id="23" name="object 23"/>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endParaRPr sz="2400">
              <a:latin typeface="HelveticaNeueLTStd-Md"/>
              <a:cs typeface="HelveticaNeueLTStd-Md"/>
            </a:endParaRPr>
          </a:p>
        </p:txBody>
      </p:sp>
      <p:sp>
        <p:nvSpPr>
          <p:cNvPr id="24" name="object 24"/>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endParaRPr sz="2400">
              <a:latin typeface="HelveticaNeueLTStd-Md"/>
              <a:cs typeface="HelveticaNeueLTStd-Md"/>
            </a:endParaRPr>
          </a:p>
        </p:txBody>
      </p:sp>
      <p:sp>
        <p:nvSpPr>
          <p:cNvPr id="25" name="object 25"/>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6" name="object 26"/>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27" name="object 27"/>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28" name="object 28"/>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29" name="object 29"/>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30" name="object 30"/>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1" name="object 31"/>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32" name="object 32"/>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33" name="object 33"/>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4" name="object 34"/>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5" name="object 35"/>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36" name="object 36"/>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37" name="object 37"/>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8" name="object 38"/>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39" name="object 39"/>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a:lnSpc>
                <a:spcPct val="100000"/>
              </a:lnSpc>
              <a:spcBef>
                <a:spcPts val="10"/>
              </a:spcBef>
            </a:pPr>
            <a:endParaRPr sz="405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a:latin typeface="HelveticaNeueLTStd-Bd"/>
              <a:cs typeface="HelveticaNeueLTStd-Bd"/>
            </a:endParaRPr>
          </a:p>
        </p:txBody>
      </p:sp>
      <p:sp>
        <p:nvSpPr>
          <p:cNvPr id="40" name="object 40"/>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a:p>
        </p:txBody>
      </p:sp>
      <p:sp>
        <p:nvSpPr>
          <p:cNvPr id="41" name="object 41"/>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a:p>
        </p:txBody>
      </p:sp>
      <p:sp>
        <p:nvSpPr>
          <p:cNvPr id="42" name="object 42"/>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a:p>
        </p:txBody>
      </p:sp>
      <p:sp>
        <p:nvSpPr>
          <p:cNvPr id="4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4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a:p>
        </p:txBody>
      </p:sp>
      <p:sp>
        <p:nvSpPr>
          <p:cNvPr id="9" name="object 9"/>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1" name="object 11"/>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a:p>
        </p:txBody>
      </p:sp>
      <p:sp>
        <p:nvSpPr>
          <p:cNvPr id="12" name="object 12"/>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3" name="object 13"/>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4" name="object 14"/>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5" name="object 15"/>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6" name="object 16"/>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7" name="object 17"/>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8" name="object 18"/>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19" name="object 19"/>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20" name="object 20"/>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21" name="object 21"/>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a:latin typeface="HelveticaNeueLTStd-Hv"/>
              <a:cs typeface="HelveticaNeueLTStd-Hv"/>
            </a:endParaRPr>
          </a:p>
        </p:txBody>
      </p:sp>
      <p:sp>
        <p:nvSpPr>
          <p:cNvPr id="22" name="object 22"/>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endParaRPr sz="2400">
              <a:latin typeface="HelveticaNeueLTStd-Md"/>
              <a:cs typeface="HelveticaNeueLTStd-Md"/>
            </a:endParaRPr>
          </a:p>
        </p:txBody>
      </p:sp>
      <p:sp>
        <p:nvSpPr>
          <p:cNvPr id="23" name="object 23"/>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endParaRPr sz="2400">
              <a:latin typeface="HelveticaNeueLTStd-Md"/>
              <a:cs typeface="HelveticaNeueLTStd-Md"/>
            </a:endParaRPr>
          </a:p>
        </p:txBody>
      </p:sp>
      <p:sp>
        <p:nvSpPr>
          <p:cNvPr id="24" name="object 24"/>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endParaRPr sz="2400">
              <a:latin typeface="HelveticaNeueLTStd-Md"/>
              <a:cs typeface="HelveticaNeueLTStd-Md"/>
            </a:endParaRPr>
          </a:p>
        </p:txBody>
      </p:sp>
      <p:sp>
        <p:nvSpPr>
          <p:cNvPr id="25" name="object 25"/>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endParaRPr sz="2400">
              <a:latin typeface="HelveticaNeueLTStd-Md"/>
              <a:cs typeface="HelveticaNeueLTStd-Md"/>
            </a:endParaRPr>
          </a:p>
        </p:txBody>
      </p:sp>
      <p:sp>
        <p:nvSpPr>
          <p:cNvPr id="26" name="object 26"/>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endParaRPr sz="2200">
              <a:latin typeface="HelveticaNeueLTStd-Md"/>
              <a:cs typeface="HelveticaNeueLTStd-Md"/>
            </a:endParaRPr>
          </a:p>
        </p:txBody>
      </p:sp>
      <p:sp>
        <p:nvSpPr>
          <p:cNvPr id="27" name="object 27"/>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8" name="object 28"/>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29" name="object 29"/>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30" name="object 30"/>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31" name="object 31"/>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32" name="object 32"/>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3" name="object 33"/>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34" name="object 34"/>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35" name="object 35"/>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6" name="object 36"/>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7" name="object 37"/>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8" name="object 38"/>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39" name="object 39"/>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40" name="object 40"/>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1" name="object 41"/>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42" name="object 42"/>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a:lnSpc>
                <a:spcPct val="100000"/>
              </a:lnSpc>
              <a:spcBef>
                <a:spcPts val="10"/>
              </a:spcBef>
            </a:pPr>
            <a:endParaRPr sz="405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a:latin typeface="HelveticaNeueLTStd-Bd"/>
              <a:cs typeface="HelveticaNeueLTStd-Bd"/>
            </a:endParaRPr>
          </a:p>
        </p:txBody>
      </p:sp>
      <p:sp>
        <p:nvSpPr>
          <p:cNvPr id="43" name="object 43"/>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a:p>
        </p:txBody>
      </p:sp>
      <p:sp>
        <p:nvSpPr>
          <p:cNvPr id="44" name="object 44"/>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a:p>
        </p:txBody>
      </p:sp>
      <p:sp>
        <p:nvSpPr>
          <p:cNvPr id="45" name="object 45"/>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a:p>
        </p:txBody>
      </p:sp>
      <p:sp>
        <p:nvSpPr>
          <p:cNvPr id="46" name="object 46"/>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a:p>
        </p:txBody>
      </p:sp>
      <p:sp>
        <p:nvSpPr>
          <p:cNvPr id="51"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52"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a:p>
        </p:txBody>
      </p:sp>
      <p:sp>
        <p:nvSpPr>
          <p:cNvPr id="9" name="object 9"/>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1" name="object 11"/>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a:p>
        </p:txBody>
      </p:sp>
      <p:sp>
        <p:nvSpPr>
          <p:cNvPr id="12" name="object 12"/>
          <p:cNvSpPr/>
          <p:nvPr/>
        </p:nvSpPr>
        <p:spPr>
          <a:xfrm>
            <a:off x="14088533" y="5293659"/>
            <a:ext cx="127000" cy="1937385"/>
          </a:xfrm>
          <a:custGeom>
            <a:avLst/>
            <a:gdLst/>
            <a:ahLst/>
            <a:cxnLst/>
            <a:rect l="l" t="t" r="r" b="b"/>
            <a:pathLst>
              <a:path w="127000" h="1937384">
                <a:moveTo>
                  <a:pt x="0" y="1936851"/>
                </a:moveTo>
                <a:lnTo>
                  <a:pt x="127000" y="1936851"/>
                </a:lnTo>
                <a:lnTo>
                  <a:pt x="127000" y="0"/>
                </a:lnTo>
                <a:lnTo>
                  <a:pt x="0" y="0"/>
                </a:lnTo>
                <a:lnTo>
                  <a:pt x="0" y="1936851"/>
                </a:lnTo>
                <a:close/>
              </a:path>
            </a:pathLst>
          </a:custGeom>
          <a:solidFill>
            <a:srgbClr val="FFFFFF"/>
          </a:solidFill>
        </p:spPr>
        <p:txBody>
          <a:bodyPr wrap="square" lIns="0" tIns="0" rIns="0" bIns="0" rtlCol="0"/>
          <a:lstStyle/>
          <a:p>
            <a:endParaRPr/>
          </a:p>
        </p:txBody>
      </p:sp>
      <p:sp>
        <p:nvSpPr>
          <p:cNvPr id="13" name="object 13"/>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4" name="object 14"/>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5" name="object 15"/>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6" name="object 16"/>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7" name="object 17"/>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8" name="object 18"/>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9" name="object 19"/>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20" name="object 20"/>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21" name="object 21"/>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22" name="object 22"/>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a:latin typeface="HelveticaNeueLTStd-Hv"/>
              <a:cs typeface="HelveticaNeueLTStd-Hv"/>
            </a:endParaRPr>
          </a:p>
        </p:txBody>
      </p:sp>
      <p:sp>
        <p:nvSpPr>
          <p:cNvPr id="23" name="object 23"/>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endParaRPr sz="2400">
              <a:latin typeface="HelveticaNeueLTStd-Md"/>
              <a:cs typeface="HelveticaNeueLTStd-Md"/>
            </a:endParaRPr>
          </a:p>
        </p:txBody>
      </p:sp>
      <p:sp>
        <p:nvSpPr>
          <p:cNvPr id="24" name="object 24"/>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endParaRPr sz="2400">
              <a:latin typeface="HelveticaNeueLTStd-Md"/>
              <a:cs typeface="HelveticaNeueLTStd-Md"/>
            </a:endParaRPr>
          </a:p>
        </p:txBody>
      </p:sp>
      <p:sp>
        <p:nvSpPr>
          <p:cNvPr id="25" name="object 25"/>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endParaRPr sz="2400">
              <a:latin typeface="HelveticaNeueLTStd-Md"/>
              <a:cs typeface="HelveticaNeueLTStd-Md"/>
            </a:endParaRPr>
          </a:p>
        </p:txBody>
      </p:sp>
      <p:sp>
        <p:nvSpPr>
          <p:cNvPr id="26" name="object 26"/>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endParaRPr sz="2400">
              <a:latin typeface="HelveticaNeueLTStd-Md"/>
              <a:cs typeface="HelveticaNeueLTStd-Md"/>
            </a:endParaRPr>
          </a:p>
        </p:txBody>
      </p:sp>
      <p:sp>
        <p:nvSpPr>
          <p:cNvPr id="27" name="object 27"/>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endParaRPr sz="2200">
              <a:latin typeface="HelveticaNeueLTStd-Md"/>
              <a:cs typeface="HelveticaNeueLTStd-Md"/>
            </a:endParaRPr>
          </a:p>
        </p:txBody>
      </p:sp>
      <p:sp>
        <p:nvSpPr>
          <p:cNvPr id="28" name="object 28"/>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9" name="object 29"/>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30" name="object 30"/>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31" name="object 31"/>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32" name="object 32"/>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33" name="object 33"/>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4" name="object 34"/>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35" name="object 35"/>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36" name="object 36"/>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7" name="object 37"/>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8" name="object 38"/>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9" name="object 39"/>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40" name="object 40"/>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41" name="object 41"/>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2" name="object 42"/>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43" name="object 43"/>
          <p:cNvSpPr/>
          <p:nvPr/>
        </p:nvSpPr>
        <p:spPr>
          <a:xfrm>
            <a:off x="13445066" y="6965434"/>
            <a:ext cx="1414145" cy="838200"/>
          </a:xfrm>
          <a:custGeom>
            <a:avLst/>
            <a:gdLst/>
            <a:ahLst/>
            <a:cxnLst/>
            <a:rect l="l" t="t" r="r" b="b"/>
            <a:pathLst>
              <a:path w="1414144"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44" name="object 44"/>
          <p:cNvSpPr txBox="1"/>
          <p:nvPr/>
        </p:nvSpPr>
        <p:spPr>
          <a:xfrm>
            <a:off x="13873853" y="7372696"/>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45" name="object 45"/>
          <p:cNvSpPr/>
          <p:nvPr/>
        </p:nvSpPr>
        <p:spPr>
          <a:xfrm>
            <a:off x="13868398" y="6657395"/>
            <a:ext cx="616585" cy="616585"/>
          </a:xfrm>
          <a:custGeom>
            <a:avLst/>
            <a:gdLst/>
            <a:ahLst/>
            <a:cxnLst/>
            <a:rect l="l" t="t" r="r" b="b"/>
            <a:pathLst>
              <a:path w="616584" h="616584">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6" name="object 46"/>
          <p:cNvSpPr/>
          <p:nvPr/>
        </p:nvSpPr>
        <p:spPr>
          <a:xfrm>
            <a:off x="13999030" y="6811751"/>
            <a:ext cx="386080" cy="307975"/>
          </a:xfrm>
          <a:custGeom>
            <a:avLst/>
            <a:gdLst/>
            <a:ahLst/>
            <a:cxnLst/>
            <a:rect l="l" t="t" r="r" b="b"/>
            <a:pathLst>
              <a:path w="386080"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47" name="object 47"/>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a:lnSpc>
                <a:spcPct val="100000"/>
              </a:lnSpc>
              <a:spcBef>
                <a:spcPts val="10"/>
              </a:spcBef>
            </a:pPr>
            <a:endParaRPr sz="405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a:latin typeface="HelveticaNeueLTStd-Bd"/>
              <a:cs typeface="HelveticaNeueLTStd-Bd"/>
            </a:endParaRPr>
          </a:p>
        </p:txBody>
      </p:sp>
      <p:sp>
        <p:nvSpPr>
          <p:cNvPr id="48" name="object 48"/>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a:p>
        </p:txBody>
      </p:sp>
      <p:sp>
        <p:nvSpPr>
          <p:cNvPr id="49" name="object 49"/>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a:p>
        </p:txBody>
      </p:sp>
      <p:sp>
        <p:nvSpPr>
          <p:cNvPr id="50" name="object 50"/>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a:p>
        </p:txBody>
      </p:sp>
      <p:sp>
        <p:nvSpPr>
          <p:cNvPr id="51" name="object 51"/>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a:p>
        </p:txBody>
      </p:sp>
      <p:sp>
        <p:nvSpPr>
          <p:cNvPr id="56"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a:p>
        </p:txBody>
      </p:sp>
      <p:sp>
        <p:nvSpPr>
          <p:cNvPr id="9" name="object 9"/>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10840747" y="7340600"/>
            <a:ext cx="2772410" cy="127000"/>
          </a:xfrm>
          <a:custGeom>
            <a:avLst/>
            <a:gdLst/>
            <a:ahLst/>
            <a:cxnLst/>
            <a:rect l="l" t="t" r="r" b="b"/>
            <a:pathLst>
              <a:path w="2772409" h="127000">
                <a:moveTo>
                  <a:pt x="0" y="127000"/>
                </a:moveTo>
                <a:lnTo>
                  <a:pt x="2772409" y="127000"/>
                </a:lnTo>
                <a:lnTo>
                  <a:pt x="2772409" y="0"/>
                </a:lnTo>
                <a:lnTo>
                  <a:pt x="0" y="0"/>
                </a:lnTo>
                <a:lnTo>
                  <a:pt x="0" y="127000"/>
                </a:lnTo>
                <a:close/>
              </a:path>
            </a:pathLst>
          </a:custGeom>
          <a:solidFill>
            <a:srgbClr val="E22726"/>
          </a:solidFill>
        </p:spPr>
        <p:txBody>
          <a:bodyPr wrap="square" lIns="0" tIns="0" rIns="0" bIns="0" rtlCol="0"/>
          <a:lstStyle/>
          <a:p>
            <a:endParaRPr/>
          </a:p>
        </p:txBody>
      </p:sp>
      <p:sp>
        <p:nvSpPr>
          <p:cNvPr id="11" name="object 11"/>
          <p:cNvSpPr/>
          <p:nvPr/>
        </p:nvSpPr>
        <p:spPr>
          <a:xfrm>
            <a:off x="10604252" y="7258202"/>
            <a:ext cx="401320" cy="292100"/>
          </a:xfrm>
          <a:custGeom>
            <a:avLst/>
            <a:gdLst/>
            <a:ahLst/>
            <a:cxnLst/>
            <a:rect l="l" t="t" r="r" b="b"/>
            <a:pathLst>
              <a:path w="401320" h="292100">
                <a:moveTo>
                  <a:pt x="400939" y="0"/>
                </a:moveTo>
                <a:lnTo>
                  <a:pt x="0" y="145897"/>
                </a:lnTo>
                <a:lnTo>
                  <a:pt x="400939" y="291795"/>
                </a:lnTo>
                <a:lnTo>
                  <a:pt x="236499" y="145897"/>
                </a:lnTo>
                <a:lnTo>
                  <a:pt x="400939" y="0"/>
                </a:lnTo>
                <a:close/>
              </a:path>
            </a:pathLst>
          </a:custGeom>
          <a:solidFill>
            <a:srgbClr val="E22726"/>
          </a:solidFill>
        </p:spPr>
        <p:txBody>
          <a:bodyPr wrap="square" lIns="0" tIns="0" rIns="0" bIns="0" rtlCol="0"/>
          <a:lstStyle/>
          <a:p>
            <a:endParaRPr/>
          </a:p>
        </p:txBody>
      </p:sp>
      <p:sp>
        <p:nvSpPr>
          <p:cNvPr id="12" name="object 12"/>
          <p:cNvSpPr/>
          <p:nvPr/>
        </p:nvSpPr>
        <p:spPr>
          <a:xfrm>
            <a:off x="5820585" y="6447984"/>
            <a:ext cx="4784090" cy="2540000"/>
          </a:xfrm>
          <a:custGeom>
            <a:avLst/>
            <a:gdLst/>
            <a:ahLst/>
            <a:cxnLst/>
            <a:rect l="l" t="t" r="r" b="b"/>
            <a:pathLst>
              <a:path w="4784090" h="2540000">
                <a:moveTo>
                  <a:pt x="4669370" y="0"/>
                </a:moveTo>
                <a:lnTo>
                  <a:pt x="114300" y="0"/>
                </a:lnTo>
                <a:lnTo>
                  <a:pt x="58521" y="914"/>
                </a:lnTo>
                <a:lnTo>
                  <a:pt x="24688" y="7315"/>
                </a:lnTo>
                <a:lnTo>
                  <a:pt x="7315" y="24688"/>
                </a:lnTo>
                <a:lnTo>
                  <a:pt x="914" y="58521"/>
                </a:lnTo>
                <a:lnTo>
                  <a:pt x="0" y="114300"/>
                </a:lnTo>
                <a:lnTo>
                  <a:pt x="0" y="2425700"/>
                </a:lnTo>
                <a:lnTo>
                  <a:pt x="914" y="2481478"/>
                </a:lnTo>
                <a:lnTo>
                  <a:pt x="24688" y="2532684"/>
                </a:lnTo>
                <a:lnTo>
                  <a:pt x="114300" y="2540000"/>
                </a:lnTo>
                <a:lnTo>
                  <a:pt x="4669370" y="2540000"/>
                </a:lnTo>
                <a:lnTo>
                  <a:pt x="4725149" y="2539085"/>
                </a:lnTo>
                <a:lnTo>
                  <a:pt x="4776355" y="2515311"/>
                </a:lnTo>
                <a:lnTo>
                  <a:pt x="4783670" y="2425700"/>
                </a:lnTo>
                <a:lnTo>
                  <a:pt x="4783670" y="114300"/>
                </a:lnTo>
                <a:lnTo>
                  <a:pt x="4782756" y="58521"/>
                </a:lnTo>
                <a:lnTo>
                  <a:pt x="4758982" y="7315"/>
                </a:lnTo>
                <a:lnTo>
                  <a:pt x="4669370" y="0"/>
                </a:lnTo>
                <a:close/>
              </a:path>
            </a:pathLst>
          </a:custGeom>
          <a:solidFill>
            <a:srgbClr val="E22726"/>
          </a:solidFill>
        </p:spPr>
        <p:txBody>
          <a:bodyPr wrap="square" lIns="0" tIns="0" rIns="0" bIns="0" rtlCol="0"/>
          <a:lstStyle/>
          <a:p>
            <a:endParaRPr/>
          </a:p>
        </p:txBody>
      </p:sp>
      <p:sp>
        <p:nvSpPr>
          <p:cNvPr id="13" name="object 13"/>
          <p:cNvSpPr txBox="1"/>
          <p:nvPr/>
        </p:nvSpPr>
        <p:spPr>
          <a:xfrm>
            <a:off x="5990063" y="6547764"/>
            <a:ext cx="4548505" cy="1472565"/>
          </a:xfrm>
          <a:prstGeom prst="rect">
            <a:avLst/>
          </a:prstGeom>
        </p:spPr>
        <p:txBody>
          <a:bodyPr vert="horz" wrap="square" lIns="0" tIns="0" rIns="0" bIns="0" rtlCol="0">
            <a:spAutoFit/>
          </a:bodyPr>
          <a:lstStyle/>
          <a:p>
            <a:pPr marL="12700">
              <a:lnSpc>
                <a:spcPct val="100000"/>
              </a:lnSpc>
            </a:pPr>
            <a:r>
              <a:rPr sz="2400" spc="-5" dirty="0">
                <a:solidFill>
                  <a:srgbClr val="FFFFFF"/>
                </a:solidFill>
                <a:latin typeface="Wingdings 3"/>
                <a:cs typeface="Wingdings 3"/>
              </a:rPr>
              <a:t></a:t>
            </a:r>
            <a:endParaRPr sz="2400">
              <a:latin typeface="Wingdings 3"/>
              <a:cs typeface="Wingdings 3"/>
            </a:endParaRPr>
          </a:p>
          <a:p>
            <a:pPr marL="12700">
              <a:lnSpc>
                <a:spcPct val="100000"/>
              </a:lnSpc>
            </a:pPr>
            <a:r>
              <a:rPr sz="2400" dirty="0">
                <a:solidFill>
                  <a:srgbClr val="FFFFFF"/>
                </a:solidFill>
                <a:latin typeface="HelveticaNeueLTStd-Md"/>
                <a:cs typeface="HelveticaNeueLTStd-Md"/>
              </a:rPr>
              <a:t>Apply above the bleeding</a:t>
            </a:r>
            <a:r>
              <a:rPr sz="2400" spc="-100" dirty="0">
                <a:solidFill>
                  <a:srgbClr val="FFFFFF"/>
                </a:solidFill>
                <a:latin typeface="HelveticaNeueLTStd-Md"/>
                <a:cs typeface="HelveticaNeueLTStd-Md"/>
              </a:rPr>
              <a:t> </a:t>
            </a:r>
            <a:r>
              <a:rPr sz="2400" dirty="0">
                <a:solidFill>
                  <a:srgbClr val="FFFFFF"/>
                </a:solidFill>
                <a:latin typeface="HelveticaNeueLTStd-Md"/>
                <a:cs typeface="HelveticaNeueLTStd-Md"/>
              </a:rPr>
              <a:t>site.</a:t>
            </a:r>
            <a:endParaRPr sz="2400">
              <a:latin typeface="HelveticaNeueLTStd-Md"/>
              <a:cs typeface="HelveticaNeueLTStd-Md"/>
            </a:endParaRPr>
          </a:p>
          <a:p>
            <a:pPr marL="12700">
              <a:lnSpc>
                <a:spcPct val="100000"/>
              </a:lnSpc>
            </a:pPr>
            <a:r>
              <a:rPr sz="2400" spc="-5" dirty="0">
                <a:solidFill>
                  <a:srgbClr val="FFFFFF"/>
                </a:solidFill>
                <a:latin typeface="Wingdings 3"/>
                <a:cs typeface="Wingdings 3"/>
              </a:rPr>
              <a:t></a:t>
            </a:r>
            <a:endParaRPr sz="2400">
              <a:latin typeface="Wingdings 3"/>
              <a:cs typeface="Wingdings 3"/>
            </a:endParaRPr>
          </a:p>
          <a:p>
            <a:pPr marL="12700">
              <a:lnSpc>
                <a:spcPct val="100000"/>
              </a:lnSpc>
            </a:pPr>
            <a:r>
              <a:rPr sz="2400" dirty="0">
                <a:solidFill>
                  <a:srgbClr val="FFFFFF"/>
                </a:solidFill>
                <a:latin typeface="HelveticaNeueLTStd-Md"/>
                <a:cs typeface="HelveticaNeueLTStd-Md"/>
              </a:rPr>
              <a:t>Tighten until the bleeding</a:t>
            </a:r>
            <a:r>
              <a:rPr sz="2400" spc="-100" dirty="0">
                <a:solidFill>
                  <a:srgbClr val="FFFFFF"/>
                </a:solidFill>
                <a:latin typeface="HelveticaNeueLTStd-Md"/>
                <a:cs typeface="HelveticaNeueLTStd-Md"/>
              </a:rPr>
              <a:t> </a:t>
            </a:r>
            <a:r>
              <a:rPr sz="2400" dirty="0">
                <a:solidFill>
                  <a:srgbClr val="FFFFFF"/>
                </a:solidFill>
                <a:latin typeface="HelveticaNeueLTStd-Md"/>
                <a:cs typeface="HelveticaNeueLTStd-Md"/>
              </a:rPr>
              <a:t>stops.</a:t>
            </a:r>
            <a:endParaRPr sz="2400">
              <a:latin typeface="HelveticaNeueLTStd-Md"/>
              <a:cs typeface="HelveticaNeueLTStd-Md"/>
            </a:endParaRPr>
          </a:p>
        </p:txBody>
      </p:sp>
      <p:sp>
        <p:nvSpPr>
          <p:cNvPr id="14" name="object 14"/>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5" name="object 15"/>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a:p>
        </p:txBody>
      </p:sp>
      <p:sp>
        <p:nvSpPr>
          <p:cNvPr id="16" name="object 16"/>
          <p:cNvSpPr/>
          <p:nvPr/>
        </p:nvSpPr>
        <p:spPr>
          <a:xfrm>
            <a:off x="14088533" y="5293659"/>
            <a:ext cx="127000" cy="1937385"/>
          </a:xfrm>
          <a:custGeom>
            <a:avLst/>
            <a:gdLst/>
            <a:ahLst/>
            <a:cxnLst/>
            <a:rect l="l" t="t" r="r" b="b"/>
            <a:pathLst>
              <a:path w="127000" h="1937384">
                <a:moveTo>
                  <a:pt x="0" y="1936851"/>
                </a:moveTo>
                <a:lnTo>
                  <a:pt x="127000" y="1936851"/>
                </a:lnTo>
                <a:lnTo>
                  <a:pt x="127000" y="0"/>
                </a:lnTo>
                <a:lnTo>
                  <a:pt x="0" y="0"/>
                </a:lnTo>
                <a:lnTo>
                  <a:pt x="0" y="1936851"/>
                </a:lnTo>
                <a:close/>
              </a:path>
            </a:pathLst>
          </a:custGeom>
          <a:solidFill>
            <a:srgbClr val="FFFFFF"/>
          </a:solidFill>
        </p:spPr>
        <p:txBody>
          <a:bodyPr wrap="square" lIns="0" tIns="0" rIns="0" bIns="0" rtlCol="0"/>
          <a:lstStyle/>
          <a:p>
            <a:endParaRPr/>
          </a:p>
        </p:txBody>
      </p:sp>
      <p:sp>
        <p:nvSpPr>
          <p:cNvPr id="17" name="object 17"/>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8" name="object 18"/>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9" name="object 19"/>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0" name="object 20"/>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1" name="object 21"/>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2" name="object 22"/>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3" name="object 23"/>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24" name="object 24"/>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25" name="object 25"/>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26" name="object 26"/>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a:latin typeface="HelveticaNeueLTStd-Hv"/>
              <a:cs typeface="HelveticaNeueLTStd-Hv"/>
            </a:endParaRPr>
          </a:p>
        </p:txBody>
      </p:sp>
      <p:sp>
        <p:nvSpPr>
          <p:cNvPr id="27" name="object 27"/>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endParaRPr sz="2400">
              <a:latin typeface="HelveticaNeueLTStd-Md"/>
              <a:cs typeface="HelveticaNeueLTStd-Md"/>
            </a:endParaRPr>
          </a:p>
        </p:txBody>
      </p:sp>
      <p:sp>
        <p:nvSpPr>
          <p:cNvPr id="28" name="object 28"/>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endParaRPr sz="2400">
              <a:latin typeface="HelveticaNeueLTStd-Md"/>
              <a:cs typeface="HelveticaNeueLTStd-Md"/>
            </a:endParaRPr>
          </a:p>
        </p:txBody>
      </p:sp>
      <p:sp>
        <p:nvSpPr>
          <p:cNvPr id="29" name="object 29"/>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endParaRPr sz="2400">
              <a:latin typeface="HelveticaNeueLTStd-Md"/>
              <a:cs typeface="HelveticaNeueLTStd-Md"/>
            </a:endParaRPr>
          </a:p>
        </p:txBody>
      </p:sp>
      <p:sp>
        <p:nvSpPr>
          <p:cNvPr id="30" name="object 30"/>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endParaRPr sz="2400">
              <a:latin typeface="HelveticaNeueLTStd-Md"/>
              <a:cs typeface="HelveticaNeueLTStd-Md"/>
            </a:endParaRPr>
          </a:p>
        </p:txBody>
      </p:sp>
      <p:sp>
        <p:nvSpPr>
          <p:cNvPr id="31" name="object 31"/>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endParaRPr sz="2200">
              <a:latin typeface="HelveticaNeueLTStd-Md"/>
              <a:cs typeface="HelveticaNeueLTStd-Md"/>
            </a:endParaRPr>
          </a:p>
        </p:txBody>
      </p:sp>
      <p:sp>
        <p:nvSpPr>
          <p:cNvPr id="32" name="object 32"/>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3" name="object 33"/>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34" name="object 34"/>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35" name="object 35"/>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36" name="object 36"/>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37" name="object 37"/>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8" name="object 38"/>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39" name="object 39"/>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40" name="object 40"/>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1" name="object 41"/>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2" name="object 42"/>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3" name="object 43"/>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44" name="object 44"/>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45" name="object 45"/>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6" name="object 46"/>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47" name="object 47"/>
          <p:cNvSpPr/>
          <p:nvPr/>
        </p:nvSpPr>
        <p:spPr>
          <a:xfrm>
            <a:off x="13445066" y="6965434"/>
            <a:ext cx="1414145" cy="838200"/>
          </a:xfrm>
          <a:custGeom>
            <a:avLst/>
            <a:gdLst/>
            <a:ahLst/>
            <a:cxnLst/>
            <a:rect l="l" t="t" r="r" b="b"/>
            <a:pathLst>
              <a:path w="1414144"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48" name="object 48"/>
          <p:cNvSpPr txBox="1"/>
          <p:nvPr/>
        </p:nvSpPr>
        <p:spPr>
          <a:xfrm>
            <a:off x="13873853" y="7372696"/>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49" name="object 49"/>
          <p:cNvSpPr/>
          <p:nvPr/>
        </p:nvSpPr>
        <p:spPr>
          <a:xfrm>
            <a:off x="13868398" y="6657395"/>
            <a:ext cx="616585" cy="616585"/>
          </a:xfrm>
          <a:custGeom>
            <a:avLst/>
            <a:gdLst/>
            <a:ahLst/>
            <a:cxnLst/>
            <a:rect l="l" t="t" r="r" b="b"/>
            <a:pathLst>
              <a:path w="616584" h="616584">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50" name="object 50"/>
          <p:cNvSpPr/>
          <p:nvPr/>
        </p:nvSpPr>
        <p:spPr>
          <a:xfrm>
            <a:off x="13999030" y="6811751"/>
            <a:ext cx="386080" cy="307975"/>
          </a:xfrm>
          <a:custGeom>
            <a:avLst/>
            <a:gdLst/>
            <a:ahLst/>
            <a:cxnLst/>
            <a:rect l="l" t="t" r="r" b="b"/>
            <a:pathLst>
              <a:path w="386080"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51" name="object 51"/>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a:lnSpc>
                <a:spcPct val="100000"/>
              </a:lnSpc>
              <a:spcBef>
                <a:spcPts val="10"/>
              </a:spcBef>
            </a:pPr>
            <a:endParaRPr sz="405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a:latin typeface="HelveticaNeueLTStd-Bd"/>
              <a:cs typeface="HelveticaNeueLTStd-Bd"/>
            </a:endParaRPr>
          </a:p>
        </p:txBody>
      </p:sp>
      <p:sp>
        <p:nvSpPr>
          <p:cNvPr id="52" name="object 52"/>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a:p>
        </p:txBody>
      </p:sp>
      <p:sp>
        <p:nvSpPr>
          <p:cNvPr id="53" name="object 53"/>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a:p>
        </p:txBody>
      </p:sp>
      <p:sp>
        <p:nvSpPr>
          <p:cNvPr id="54" name="object 54"/>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a:p>
        </p:txBody>
      </p:sp>
      <p:sp>
        <p:nvSpPr>
          <p:cNvPr id="55" name="object 55"/>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a:p>
        </p:txBody>
      </p:sp>
      <p:sp>
        <p:nvSpPr>
          <p:cNvPr id="60"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61"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p:txBody>
      </p:sp>
      <p:sp>
        <p:nvSpPr>
          <p:cNvPr id="9" name="object 9"/>
          <p:cNvSpPr txBox="1"/>
          <p:nvPr/>
        </p:nvSpPr>
        <p:spPr>
          <a:xfrm>
            <a:off x="1257300" y="3347206"/>
            <a:ext cx="7479030" cy="4849495"/>
          </a:xfrm>
          <a:prstGeom prst="rect">
            <a:avLst/>
          </a:prstGeom>
        </p:spPr>
        <p:txBody>
          <a:bodyPr vert="horz" wrap="square" lIns="0" tIns="0" rIns="0" bIns="0" rtlCol="0">
            <a:spAutoFit/>
          </a:bodyPr>
          <a:lstStyle/>
          <a:p>
            <a:pPr marL="12700">
              <a:lnSpc>
                <a:spcPct val="100000"/>
              </a:lnSpc>
            </a:pPr>
            <a:r>
              <a:rPr sz="4000" b="1" spc="25" dirty="0">
                <a:solidFill>
                  <a:srgbClr val="1D2258"/>
                </a:solidFill>
                <a:latin typeface="HelveticaNeueLTStd-Bd"/>
                <a:cs typeface="HelveticaNeueLTStd-Bd"/>
              </a:rPr>
              <a:t>The</a:t>
            </a:r>
            <a:r>
              <a:rPr sz="4000" b="1" spc="5" dirty="0">
                <a:solidFill>
                  <a:srgbClr val="1D2258"/>
                </a:solidFill>
                <a:latin typeface="HelveticaNeueLTStd-Bd"/>
                <a:cs typeface="HelveticaNeueLTStd-Bd"/>
              </a:rPr>
              <a:t> </a:t>
            </a:r>
            <a:r>
              <a:rPr sz="4000" b="1" dirty="0">
                <a:solidFill>
                  <a:srgbClr val="1D2258"/>
                </a:solidFill>
                <a:latin typeface="HelveticaNeueLTStd-Bd"/>
                <a:cs typeface="HelveticaNeueLTStd-Bd"/>
              </a:rPr>
              <a:t>Tourniquet</a:t>
            </a:r>
            <a:endParaRPr sz="4000" dirty="0">
              <a:solidFill>
                <a:srgbClr val="1D2258"/>
              </a:solidFill>
              <a:latin typeface="HelveticaNeueLTStd-Bd"/>
              <a:cs typeface="HelveticaNeueLTStd-Bd"/>
            </a:endParaRPr>
          </a:p>
          <a:p>
            <a:pPr marL="393700" marR="34925" indent="-381000" algn="just">
              <a:lnSpc>
                <a:spcPct val="111100"/>
              </a:lnSpc>
              <a:spcBef>
                <a:spcPts val="1735"/>
              </a:spcBef>
              <a:buChar char="•"/>
              <a:tabLst>
                <a:tab pos="393700" algn="l"/>
              </a:tabLst>
            </a:pPr>
            <a:r>
              <a:rPr sz="3000" b="1" dirty="0">
                <a:solidFill>
                  <a:srgbClr val="1D2258"/>
                </a:solidFill>
                <a:latin typeface="HelveticaNeueLTStd-Bd"/>
                <a:cs typeface="HelveticaNeueLTStd-Bd"/>
              </a:rPr>
              <a:t>A </a:t>
            </a:r>
            <a:r>
              <a:rPr sz="3000" b="1" spc="30" dirty="0">
                <a:solidFill>
                  <a:srgbClr val="1D2258"/>
                </a:solidFill>
                <a:latin typeface="HelveticaNeueLTStd-Bd"/>
                <a:cs typeface="HelveticaNeueLTStd-Bd"/>
              </a:rPr>
              <a:t>tourniquet </a:t>
            </a:r>
            <a:r>
              <a:rPr sz="3000" b="1" spc="15" dirty="0">
                <a:solidFill>
                  <a:srgbClr val="1D2258"/>
                </a:solidFill>
                <a:latin typeface="HelveticaNeueLTStd-Bd"/>
                <a:cs typeface="HelveticaNeueLTStd-Bd"/>
              </a:rPr>
              <a:t>is </a:t>
            </a:r>
            <a:r>
              <a:rPr sz="3000" b="1" dirty="0">
                <a:solidFill>
                  <a:srgbClr val="1D2258"/>
                </a:solidFill>
                <a:latin typeface="HelveticaNeueLTStd-Bd"/>
                <a:cs typeface="HelveticaNeueLTStd-Bd"/>
              </a:rPr>
              <a:t>a </a:t>
            </a:r>
            <a:r>
              <a:rPr sz="3000" b="1" spc="25" dirty="0">
                <a:solidFill>
                  <a:srgbClr val="1D2258"/>
                </a:solidFill>
                <a:latin typeface="HelveticaNeueLTStd-Bd"/>
                <a:cs typeface="HelveticaNeueLTStd-Bd"/>
              </a:rPr>
              <a:t>device </a:t>
            </a:r>
            <a:r>
              <a:rPr sz="3000" b="1" spc="20" dirty="0">
                <a:solidFill>
                  <a:srgbClr val="1D2258"/>
                </a:solidFill>
                <a:latin typeface="HelveticaNeueLTStd-Bd"/>
                <a:cs typeface="HelveticaNeueLTStd-Bd"/>
              </a:rPr>
              <a:t>that stops </a:t>
            </a:r>
            <a:r>
              <a:rPr sz="3000" b="1" spc="30" dirty="0">
                <a:solidFill>
                  <a:srgbClr val="1D2258"/>
                </a:solidFill>
                <a:latin typeface="HelveticaNeueLTStd-Bd"/>
                <a:cs typeface="HelveticaNeueLTStd-Bd"/>
              </a:rPr>
              <a:t>the  flow </a:t>
            </a:r>
            <a:r>
              <a:rPr sz="3000" b="1" spc="15" dirty="0">
                <a:solidFill>
                  <a:srgbClr val="1D2258"/>
                </a:solidFill>
                <a:latin typeface="HelveticaNeueLTStd-Bd"/>
                <a:cs typeface="HelveticaNeueLTStd-Bd"/>
              </a:rPr>
              <a:t>of</a:t>
            </a:r>
            <a:r>
              <a:rPr sz="3000" b="1" spc="-1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blood</a:t>
            </a:r>
            <a:endParaRPr sz="3000" dirty="0">
              <a:solidFill>
                <a:srgbClr val="1D2258"/>
              </a:solidFill>
              <a:latin typeface="HelveticaNeueLTStd-Bd"/>
              <a:cs typeface="HelveticaNeueLTStd-Bd"/>
            </a:endParaRPr>
          </a:p>
          <a:p>
            <a:pPr marL="393700" marR="50800" indent="-381000" algn="just">
              <a:lnSpc>
                <a:spcPct val="111100"/>
              </a:lnSpc>
              <a:spcBef>
                <a:spcPts val="1800"/>
              </a:spcBef>
              <a:buChar char="•"/>
              <a:tabLst>
                <a:tab pos="393700" algn="l"/>
              </a:tabLst>
            </a:pPr>
            <a:r>
              <a:rPr sz="3000" b="1" spc="15" dirty="0">
                <a:solidFill>
                  <a:srgbClr val="1D2258"/>
                </a:solidFill>
                <a:latin typeface="HelveticaNeueLTStd-Bd"/>
                <a:cs typeface="HelveticaNeueLTStd-Bd"/>
              </a:rPr>
              <a:t>If </a:t>
            </a:r>
            <a:r>
              <a:rPr sz="3000" b="1" spc="25" dirty="0">
                <a:solidFill>
                  <a:srgbClr val="1D2258"/>
                </a:solidFill>
                <a:latin typeface="HelveticaNeueLTStd-Bd"/>
                <a:cs typeface="HelveticaNeueLTStd-Bd"/>
              </a:rPr>
              <a:t>applied </a:t>
            </a:r>
            <a:r>
              <a:rPr sz="3000" b="1" spc="5" dirty="0">
                <a:solidFill>
                  <a:srgbClr val="1D2258"/>
                </a:solidFill>
                <a:latin typeface="HelveticaNeueLTStd-Bd"/>
                <a:cs typeface="HelveticaNeueLTStd-Bd"/>
              </a:rPr>
              <a:t>correctly, </a:t>
            </a:r>
            <a:r>
              <a:rPr sz="3000" b="1" spc="20" dirty="0">
                <a:solidFill>
                  <a:srgbClr val="1D2258"/>
                </a:solidFill>
                <a:latin typeface="HelveticaNeueLTStd-Bd"/>
                <a:cs typeface="HelveticaNeueLTStd-Bd"/>
              </a:rPr>
              <a:t>the </a:t>
            </a:r>
            <a:r>
              <a:rPr sz="3000" b="1" spc="30" dirty="0">
                <a:solidFill>
                  <a:srgbClr val="1D2258"/>
                </a:solidFill>
                <a:latin typeface="HelveticaNeueLTStd-Bd"/>
                <a:cs typeface="HelveticaNeueLTStd-Bd"/>
              </a:rPr>
              <a:t>tourniquet will  </a:t>
            </a:r>
            <a:r>
              <a:rPr sz="3000" b="1" spc="20" dirty="0">
                <a:solidFill>
                  <a:srgbClr val="1D2258"/>
                </a:solidFill>
                <a:latin typeface="HelveticaNeueLTStd-Bd"/>
                <a:cs typeface="HelveticaNeueLTStd-Bd"/>
              </a:rPr>
              <a:t>stop blood </a:t>
            </a:r>
            <a:r>
              <a:rPr sz="3000" b="1" spc="30" dirty="0">
                <a:solidFill>
                  <a:srgbClr val="1D2258"/>
                </a:solidFill>
                <a:latin typeface="HelveticaNeueLTStd-Bd"/>
                <a:cs typeface="HelveticaNeueLTStd-Bd"/>
              </a:rPr>
              <a:t>flow </a:t>
            </a:r>
            <a:r>
              <a:rPr sz="3000" b="1" spc="20" dirty="0">
                <a:solidFill>
                  <a:srgbClr val="1D2258"/>
                </a:solidFill>
                <a:latin typeface="HelveticaNeueLTStd-Bd"/>
                <a:cs typeface="HelveticaNeueLTStd-Bd"/>
              </a:rPr>
              <a:t>into the extremity </a:t>
            </a:r>
            <a:r>
              <a:rPr sz="3000" b="1" spc="30" dirty="0">
                <a:solidFill>
                  <a:srgbClr val="1D2258"/>
                </a:solidFill>
                <a:latin typeface="HelveticaNeueLTStd-Bd"/>
                <a:cs typeface="HelveticaNeueLTStd-Bd"/>
              </a:rPr>
              <a:t>and  </a:t>
            </a:r>
            <a:r>
              <a:rPr sz="3000" b="1" spc="20" dirty="0">
                <a:solidFill>
                  <a:srgbClr val="1D2258"/>
                </a:solidFill>
                <a:latin typeface="HelveticaNeueLTStd-Bd"/>
                <a:cs typeface="HelveticaNeueLTStd-Bd"/>
              </a:rPr>
              <a:t>out </a:t>
            </a:r>
            <a:r>
              <a:rPr sz="3000" b="1" spc="15" dirty="0">
                <a:solidFill>
                  <a:srgbClr val="1D2258"/>
                </a:solidFill>
                <a:latin typeface="HelveticaNeueLTStd-Bd"/>
                <a:cs typeface="HelveticaNeueLTStd-Bd"/>
              </a:rPr>
              <a:t>of </a:t>
            </a:r>
            <a:r>
              <a:rPr sz="3000" b="1" spc="20" dirty="0">
                <a:solidFill>
                  <a:srgbClr val="1D2258"/>
                </a:solidFill>
                <a:latin typeface="HelveticaNeueLTStd-Bd"/>
                <a:cs typeface="HelveticaNeueLTStd-Bd"/>
              </a:rPr>
              <a:t>the</a:t>
            </a:r>
            <a:r>
              <a:rPr sz="3000" b="1" spc="4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wound</a:t>
            </a:r>
            <a:endParaRPr sz="3000" dirty="0">
              <a:solidFill>
                <a:srgbClr val="1D2258"/>
              </a:solidFill>
              <a:latin typeface="HelveticaNeueLTStd-Bd"/>
              <a:cs typeface="HelveticaNeueLTStd-Bd"/>
            </a:endParaRPr>
          </a:p>
          <a:p>
            <a:pPr marL="393700" indent="-381000">
              <a:lnSpc>
                <a:spcPct val="100000"/>
              </a:lnSpc>
              <a:spcBef>
                <a:spcPts val="2200"/>
              </a:spcBef>
              <a:buChar char="•"/>
              <a:tabLst>
                <a:tab pos="393700" algn="l"/>
              </a:tabLst>
            </a:pPr>
            <a:r>
              <a:rPr sz="3000" b="1" spc="25" dirty="0">
                <a:solidFill>
                  <a:srgbClr val="1D2258"/>
                </a:solidFill>
                <a:latin typeface="HelveticaNeueLTStd-Bd"/>
                <a:cs typeface="HelveticaNeueLTStd-Bd"/>
              </a:rPr>
              <a:t>Limiting </a:t>
            </a:r>
            <a:r>
              <a:rPr sz="3000" b="1" spc="20" dirty="0">
                <a:solidFill>
                  <a:srgbClr val="1D2258"/>
                </a:solidFill>
                <a:latin typeface="HelveticaNeueLTStd-Bd"/>
                <a:cs typeface="HelveticaNeueLTStd-Bd"/>
              </a:rPr>
              <a:t>blood loss may </a:t>
            </a:r>
            <a:r>
              <a:rPr sz="3000" b="1" spc="15" dirty="0">
                <a:solidFill>
                  <a:srgbClr val="1D2258"/>
                </a:solidFill>
                <a:latin typeface="HelveticaNeueLTStd-Bd"/>
                <a:cs typeface="HelveticaNeueLTStd-Bd"/>
              </a:rPr>
              <a:t>prevent</a:t>
            </a:r>
            <a:r>
              <a:rPr sz="3000" b="1" spc="17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the</a:t>
            </a:r>
            <a:endParaRPr sz="3000" dirty="0">
              <a:solidFill>
                <a:srgbClr val="1D2258"/>
              </a:solidFill>
              <a:latin typeface="HelveticaNeueLTStd-Bd"/>
              <a:cs typeface="HelveticaNeueLTStd-Bd"/>
            </a:endParaRPr>
          </a:p>
          <a:p>
            <a:pPr marL="393065">
              <a:lnSpc>
                <a:spcPct val="100000"/>
              </a:lnSpc>
              <a:spcBef>
                <a:spcPts val="400"/>
              </a:spcBef>
            </a:pPr>
            <a:r>
              <a:rPr sz="3000" b="1" spc="25" dirty="0">
                <a:solidFill>
                  <a:srgbClr val="1D2258"/>
                </a:solidFill>
                <a:latin typeface="HelveticaNeueLTStd-Bd"/>
                <a:cs typeface="HelveticaNeueLTStd-Bd"/>
              </a:rPr>
              <a:t>patient </a:t>
            </a:r>
            <a:r>
              <a:rPr sz="3000" b="1" spc="5" dirty="0">
                <a:solidFill>
                  <a:srgbClr val="1D2258"/>
                </a:solidFill>
                <a:latin typeface="HelveticaNeueLTStd-Bd"/>
                <a:cs typeface="HelveticaNeueLTStd-Bd"/>
              </a:rPr>
              <a:t>from </a:t>
            </a:r>
            <a:r>
              <a:rPr sz="3000" b="1" spc="20" dirty="0">
                <a:solidFill>
                  <a:srgbClr val="1D2258"/>
                </a:solidFill>
                <a:latin typeface="HelveticaNeueLTStd-Bd"/>
                <a:cs typeface="HelveticaNeueLTStd-Bd"/>
              </a:rPr>
              <a:t>going into shock </a:t>
            </a:r>
            <a:r>
              <a:rPr sz="3000" b="1" spc="15" dirty="0">
                <a:solidFill>
                  <a:srgbClr val="1D2258"/>
                </a:solidFill>
                <a:latin typeface="HelveticaNeueLTStd-Bd"/>
                <a:cs typeface="HelveticaNeueLTStd-Bd"/>
              </a:rPr>
              <a:t>or</a:t>
            </a:r>
            <a:r>
              <a:rPr sz="3000" b="1" spc="23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dying</a:t>
            </a:r>
            <a:endParaRPr sz="3000" dirty="0">
              <a:solidFill>
                <a:srgbClr val="1D2258"/>
              </a:solidFill>
              <a:latin typeface="HelveticaNeueLTStd-Bd"/>
              <a:cs typeface="HelveticaNeueLTStd-Bd"/>
            </a:endParaRPr>
          </a:p>
        </p:txBody>
      </p:sp>
      <p:sp>
        <p:nvSpPr>
          <p:cNvPr id="10" name="object 10"/>
          <p:cNvSpPr/>
          <p:nvPr/>
        </p:nvSpPr>
        <p:spPr>
          <a:xfrm>
            <a:off x="9404015" y="3508565"/>
            <a:ext cx="5962972" cy="4453828"/>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9404019" y="3492500"/>
            <a:ext cx="5963285" cy="4482465"/>
          </a:xfrm>
          <a:custGeom>
            <a:avLst/>
            <a:gdLst/>
            <a:ahLst/>
            <a:cxnLst/>
            <a:rect l="l" t="t" r="r" b="b"/>
            <a:pathLst>
              <a:path w="5963284" h="4482465">
                <a:moveTo>
                  <a:pt x="0" y="4481982"/>
                </a:moveTo>
                <a:lnTo>
                  <a:pt x="5962980" y="4481982"/>
                </a:lnTo>
                <a:lnTo>
                  <a:pt x="5962980" y="0"/>
                </a:lnTo>
                <a:lnTo>
                  <a:pt x="0" y="0"/>
                </a:lnTo>
                <a:lnTo>
                  <a:pt x="0" y="4481982"/>
                </a:lnTo>
                <a:close/>
              </a:path>
            </a:pathLst>
          </a:custGeom>
          <a:ln w="12700">
            <a:solidFill>
              <a:srgbClr val="D72827"/>
            </a:solidFill>
          </a:ln>
        </p:spPr>
        <p:txBody>
          <a:bodyPr wrap="square" lIns="0" tIns="0" rIns="0" bIns="0" rtlCol="0"/>
          <a:lstStyle/>
          <a:p>
            <a:endParaRPr/>
          </a:p>
        </p:txBody>
      </p:sp>
      <p:sp>
        <p:nvSpPr>
          <p:cNvPr id="12" name="object 12"/>
          <p:cNvSpPr txBox="1"/>
          <p:nvPr/>
        </p:nvSpPr>
        <p:spPr>
          <a:xfrm>
            <a:off x="9391314" y="8026346"/>
            <a:ext cx="482028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Norman McSwain, MD, </a:t>
            </a:r>
            <a:r>
              <a:rPr sz="1400" spc="-10" dirty="0">
                <a:solidFill>
                  <a:srgbClr val="27306B"/>
                </a:solidFill>
                <a:latin typeface="HelveticaNeueLTStd-Roman"/>
                <a:cs typeface="HelveticaNeueLTStd-Roman"/>
              </a:rPr>
              <a:t>FACS,</a:t>
            </a:r>
            <a:r>
              <a:rPr sz="1400" spc="155" dirty="0">
                <a:solidFill>
                  <a:srgbClr val="27306B"/>
                </a:solidFill>
                <a:latin typeface="HelveticaNeueLTStd-Roman"/>
                <a:cs typeface="HelveticaNeueLTStd-Roman"/>
              </a:rPr>
              <a:t> </a:t>
            </a:r>
            <a:r>
              <a:rPr sz="1400" spc="-45" dirty="0">
                <a:solidFill>
                  <a:srgbClr val="27306B"/>
                </a:solidFill>
                <a:latin typeface="HelveticaNeueLTStd-Roman"/>
                <a:cs typeface="HelveticaNeueLTStd-Roman"/>
              </a:rPr>
              <a:t>NREMT-P.</a:t>
            </a:r>
            <a:endParaRPr sz="1400">
              <a:latin typeface="HelveticaNeueLTStd-Roman"/>
              <a:cs typeface="HelveticaNeueLTStd-Roman"/>
            </a:endParaRPr>
          </a:p>
        </p:txBody>
      </p:sp>
      <p:sp>
        <p:nvSpPr>
          <p:cNvPr id="1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p:txBody>
      </p:sp>
      <p:sp>
        <p:nvSpPr>
          <p:cNvPr id="9" name="object 9"/>
          <p:cNvSpPr txBox="1"/>
          <p:nvPr/>
        </p:nvSpPr>
        <p:spPr>
          <a:xfrm>
            <a:off x="1257300" y="3194806"/>
            <a:ext cx="14070330" cy="6106795"/>
          </a:xfrm>
          <a:prstGeom prst="rect">
            <a:avLst/>
          </a:prstGeom>
        </p:spPr>
        <p:txBody>
          <a:bodyPr vert="horz" wrap="square" lIns="0" tIns="0" rIns="0" bIns="0" rtlCol="0">
            <a:spAutoFit/>
          </a:bodyPr>
          <a:lstStyle/>
          <a:p>
            <a:pPr marL="12700">
              <a:lnSpc>
                <a:spcPct val="100000"/>
              </a:lnSpc>
            </a:pPr>
            <a:r>
              <a:rPr sz="4000" b="1" spc="-5" dirty="0">
                <a:solidFill>
                  <a:srgbClr val="1D2258"/>
                </a:solidFill>
                <a:latin typeface="HelveticaNeueLTStd-Bd"/>
                <a:cs typeface="HelveticaNeueLTStd-Bd"/>
              </a:rPr>
              <a:t>Tourniquet</a:t>
            </a:r>
            <a:r>
              <a:rPr sz="4000" b="1" spc="10" dirty="0">
                <a:solidFill>
                  <a:srgbClr val="1D2258"/>
                </a:solidFill>
                <a:latin typeface="HelveticaNeueLTStd-Bd"/>
                <a:cs typeface="HelveticaNeueLTStd-Bd"/>
              </a:rPr>
              <a:t> </a:t>
            </a:r>
            <a:r>
              <a:rPr sz="4000" b="1" spc="40" dirty="0">
                <a:solidFill>
                  <a:srgbClr val="1D2258"/>
                </a:solidFill>
                <a:latin typeface="HelveticaNeueLTStd-Bd"/>
                <a:cs typeface="HelveticaNeueLTStd-Bd"/>
              </a:rPr>
              <a:t>Application</a:t>
            </a:r>
            <a:endParaRPr sz="4000" dirty="0">
              <a:solidFill>
                <a:srgbClr val="1D2258"/>
              </a:solidFill>
              <a:latin typeface="HelveticaNeueLTStd-Bd"/>
              <a:cs typeface="HelveticaNeueLTStd-Bd"/>
            </a:endParaRPr>
          </a:p>
          <a:p>
            <a:pPr marL="393700" indent="-381000">
              <a:lnSpc>
                <a:spcPct val="100000"/>
              </a:lnSpc>
              <a:spcBef>
                <a:spcPts val="1535"/>
              </a:spcBef>
              <a:buChar char="•"/>
              <a:tabLst>
                <a:tab pos="393700" algn="l"/>
              </a:tabLst>
            </a:pPr>
            <a:r>
              <a:rPr sz="3000" b="1" spc="20" dirty="0">
                <a:solidFill>
                  <a:srgbClr val="D72827"/>
                </a:solidFill>
                <a:latin typeface="HelveticaNeueLTStd-Bd"/>
                <a:cs typeface="HelveticaNeueLTStd-Bd"/>
              </a:rPr>
              <a:t>Apply </a:t>
            </a:r>
            <a:r>
              <a:rPr sz="3000" b="1" spc="25" dirty="0">
                <a:solidFill>
                  <a:srgbClr val="D72827"/>
                </a:solidFill>
                <a:latin typeface="HelveticaNeueLTStd-Bd"/>
                <a:cs typeface="HelveticaNeueLTStd-Bd"/>
              </a:rPr>
              <a:t>immediately </a:t>
            </a:r>
            <a:r>
              <a:rPr sz="3000" b="1" spc="15" dirty="0">
                <a:solidFill>
                  <a:srgbClr val="D72827"/>
                </a:solidFill>
                <a:latin typeface="HelveticaNeueLTStd-Bd"/>
                <a:cs typeface="HelveticaNeueLTStd-Bd"/>
              </a:rPr>
              <a:t>if </a:t>
            </a:r>
            <a:r>
              <a:rPr sz="3000" b="1" spc="20" dirty="0">
                <a:solidFill>
                  <a:srgbClr val="D72827"/>
                </a:solidFill>
                <a:latin typeface="HelveticaNeueLTStd-Bd"/>
                <a:cs typeface="HelveticaNeueLTStd-Bd"/>
              </a:rPr>
              <a:t>life-threatening </a:t>
            </a:r>
            <a:r>
              <a:rPr sz="3000" b="1" spc="25" dirty="0">
                <a:solidFill>
                  <a:srgbClr val="D72827"/>
                </a:solidFill>
                <a:latin typeface="HelveticaNeueLTStd-Bd"/>
                <a:cs typeface="HelveticaNeueLTStd-Bd"/>
              </a:rPr>
              <a:t>bleeding </a:t>
            </a:r>
            <a:r>
              <a:rPr sz="3000" b="1" spc="15" dirty="0">
                <a:solidFill>
                  <a:srgbClr val="D72827"/>
                </a:solidFill>
                <a:latin typeface="HelveticaNeueLTStd-Bd"/>
                <a:cs typeface="HelveticaNeueLTStd-Bd"/>
              </a:rPr>
              <a:t>is </a:t>
            </a:r>
            <a:r>
              <a:rPr sz="3000" b="1" spc="20" dirty="0">
                <a:solidFill>
                  <a:srgbClr val="D72827"/>
                </a:solidFill>
                <a:latin typeface="HelveticaNeueLTStd-Bd"/>
                <a:cs typeface="HelveticaNeueLTStd-Bd"/>
              </a:rPr>
              <a:t>seen </a:t>
            </a:r>
            <a:r>
              <a:rPr sz="3000" b="1" spc="5" dirty="0">
                <a:solidFill>
                  <a:srgbClr val="D72827"/>
                </a:solidFill>
                <a:latin typeface="HelveticaNeueLTStd-Bd"/>
                <a:cs typeface="HelveticaNeueLTStd-Bd"/>
              </a:rPr>
              <a:t>from </a:t>
            </a:r>
            <a:r>
              <a:rPr sz="3000" b="1" spc="15" dirty="0">
                <a:solidFill>
                  <a:srgbClr val="D72827"/>
                </a:solidFill>
                <a:latin typeface="HelveticaNeueLTStd-Bd"/>
                <a:cs typeface="HelveticaNeueLTStd-Bd"/>
              </a:rPr>
              <a:t>an </a:t>
            </a:r>
            <a:r>
              <a:rPr sz="3000" b="1" spc="20" dirty="0">
                <a:solidFill>
                  <a:srgbClr val="D72827"/>
                </a:solidFill>
                <a:latin typeface="HelveticaNeueLTStd-Bd"/>
                <a:cs typeface="HelveticaNeueLTStd-Bd"/>
              </a:rPr>
              <a:t>arm </a:t>
            </a:r>
            <a:r>
              <a:rPr sz="3000" b="1" spc="15" dirty="0">
                <a:solidFill>
                  <a:srgbClr val="D72827"/>
                </a:solidFill>
                <a:latin typeface="HelveticaNeueLTStd-Bd"/>
                <a:cs typeface="HelveticaNeueLTStd-Bd"/>
              </a:rPr>
              <a:t>or </a:t>
            </a:r>
            <a:r>
              <a:rPr sz="3000" b="1" dirty="0">
                <a:solidFill>
                  <a:srgbClr val="D72827"/>
                </a:solidFill>
                <a:latin typeface="HelveticaNeueLTStd-Bd"/>
                <a:cs typeface="HelveticaNeueLTStd-Bd"/>
              </a:rPr>
              <a:t>a</a:t>
            </a:r>
            <a:r>
              <a:rPr sz="3000" b="1" spc="575" dirty="0">
                <a:solidFill>
                  <a:srgbClr val="D72827"/>
                </a:solidFill>
                <a:latin typeface="HelveticaNeueLTStd-Bd"/>
                <a:cs typeface="HelveticaNeueLTStd-Bd"/>
              </a:rPr>
              <a:t> </a:t>
            </a:r>
            <a:r>
              <a:rPr sz="3000" b="1" spc="30" dirty="0">
                <a:solidFill>
                  <a:srgbClr val="D72827"/>
                </a:solidFill>
                <a:latin typeface="HelveticaNeueLTStd-Bd"/>
                <a:cs typeface="HelveticaNeueLTStd-Bd"/>
              </a:rPr>
              <a:t>leg</a:t>
            </a:r>
            <a:endParaRPr sz="3000" dirty="0">
              <a:latin typeface="HelveticaNeueLTStd-Bd"/>
              <a:cs typeface="HelveticaNeueLTStd-Bd"/>
            </a:endParaRPr>
          </a:p>
          <a:p>
            <a:pPr marL="393700" indent="-381000">
              <a:lnSpc>
                <a:spcPct val="100000"/>
              </a:lnSpc>
              <a:spcBef>
                <a:spcPts val="600"/>
              </a:spcBef>
              <a:buChar char="•"/>
              <a:tabLst>
                <a:tab pos="393700" algn="l"/>
              </a:tabLst>
            </a:pPr>
            <a:r>
              <a:rPr sz="3000" b="1" spc="20" dirty="0">
                <a:solidFill>
                  <a:srgbClr val="27306B"/>
                </a:solidFill>
                <a:latin typeface="HelveticaNeueLTStd-Bd"/>
                <a:cs typeface="HelveticaNeueLTStd-Bd"/>
              </a:rPr>
              <a:t>The </a:t>
            </a:r>
            <a:r>
              <a:rPr sz="3000" b="1" spc="30" dirty="0">
                <a:solidFill>
                  <a:srgbClr val="27306B"/>
                </a:solidFill>
                <a:latin typeface="HelveticaNeueLTStd-Bd"/>
                <a:cs typeface="HelveticaNeueLTStd-Bd"/>
              </a:rPr>
              <a:t>tourniquet </a:t>
            </a:r>
            <a:r>
              <a:rPr sz="3000" b="1" spc="20" dirty="0">
                <a:solidFill>
                  <a:srgbClr val="27306B"/>
                </a:solidFill>
                <a:latin typeface="HelveticaNeueLTStd-Bd"/>
                <a:cs typeface="HelveticaNeueLTStd-Bd"/>
              </a:rPr>
              <a:t>can </a:t>
            </a:r>
            <a:r>
              <a:rPr sz="3000" b="1" spc="15" dirty="0">
                <a:solidFill>
                  <a:srgbClr val="27306B"/>
                </a:solidFill>
                <a:latin typeface="HelveticaNeueLTStd-Bd"/>
                <a:cs typeface="HelveticaNeueLTStd-Bd"/>
              </a:rPr>
              <a:t>be </a:t>
            </a:r>
            <a:r>
              <a:rPr sz="3000" b="1" spc="25" dirty="0">
                <a:solidFill>
                  <a:srgbClr val="27306B"/>
                </a:solidFill>
                <a:latin typeface="HelveticaNeueLTStd-Bd"/>
                <a:cs typeface="HelveticaNeueLTStd-Bd"/>
              </a:rPr>
              <a:t>placed </a:t>
            </a:r>
            <a:r>
              <a:rPr sz="3000" b="1" spc="20" dirty="0">
                <a:solidFill>
                  <a:srgbClr val="27306B"/>
                </a:solidFill>
                <a:latin typeface="HelveticaNeueLTStd-Bd"/>
                <a:cs typeface="HelveticaNeueLTStd-Bd"/>
              </a:rPr>
              <a:t>right </a:t>
            </a:r>
            <a:r>
              <a:rPr sz="3000" b="1" spc="15" dirty="0">
                <a:solidFill>
                  <a:srgbClr val="27306B"/>
                </a:solidFill>
                <a:latin typeface="HelveticaNeueLTStd-Bd"/>
                <a:cs typeface="HelveticaNeueLTStd-Bd"/>
              </a:rPr>
              <a:t>on </a:t>
            </a:r>
            <a:r>
              <a:rPr sz="3000" b="1" spc="20" dirty="0">
                <a:solidFill>
                  <a:srgbClr val="27306B"/>
                </a:solidFill>
                <a:latin typeface="HelveticaNeueLTStd-Bd"/>
                <a:cs typeface="HelveticaNeueLTStd-Bd"/>
              </a:rPr>
              <a:t>top </a:t>
            </a:r>
            <a:r>
              <a:rPr sz="3000" b="1" spc="15" dirty="0">
                <a:solidFill>
                  <a:srgbClr val="27306B"/>
                </a:solidFill>
                <a:latin typeface="HelveticaNeueLTStd-Bd"/>
                <a:cs typeface="HelveticaNeueLTStd-Bd"/>
              </a:rPr>
              <a:t>of </a:t>
            </a:r>
            <a:r>
              <a:rPr sz="3000" b="1" spc="25" dirty="0">
                <a:solidFill>
                  <a:srgbClr val="27306B"/>
                </a:solidFill>
                <a:latin typeface="HelveticaNeueLTStd-Bd"/>
                <a:cs typeface="HelveticaNeueLTStd-Bd"/>
              </a:rPr>
              <a:t>clothing, </a:t>
            </a:r>
            <a:r>
              <a:rPr sz="3000" b="1" spc="15" dirty="0">
                <a:solidFill>
                  <a:srgbClr val="27306B"/>
                </a:solidFill>
                <a:latin typeface="HelveticaNeueLTStd-Bd"/>
                <a:cs typeface="HelveticaNeueLTStd-Bd"/>
              </a:rPr>
              <a:t>if</a:t>
            </a:r>
            <a:r>
              <a:rPr sz="3000" b="1" spc="40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necessary</a:t>
            </a:r>
            <a:endParaRPr sz="3000" dirty="0">
              <a:latin typeface="HelveticaNeueLTStd-Bd"/>
              <a:cs typeface="HelveticaNeueLTStd-Bd"/>
            </a:endParaRPr>
          </a:p>
          <a:p>
            <a:pPr marL="393700" indent="-381000">
              <a:lnSpc>
                <a:spcPct val="100000"/>
              </a:lnSpc>
              <a:spcBef>
                <a:spcPts val="600"/>
              </a:spcBef>
              <a:buChar char="•"/>
              <a:tabLst>
                <a:tab pos="393700" algn="l"/>
              </a:tabLst>
            </a:pPr>
            <a:r>
              <a:rPr sz="3000" b="1" spc="20" dirty="0">
                <a:solidFill>
                  <a:srgbClr val="27306B"/>
                </a:solidFill>
                <a:latin typeface="HelveticaNeueLTStd-Bd"/>
                <a:cs typeface="HelveticaNeueLTStd-Bd"/>
              </a:rPr>
              <a:t>Place </a:t>
            </a:r>
            <a:r>
              <a:rPr sz="3000" b="1" dirty="0">
                <a:solidFill>
                  <a:srgbClr val="27306B"/>
                </a:solidFill>
                <a:latin typeface="HelveticaNeueLTStd-Bd"/>
                <a:cs typeface="HelveticaNeueLTStd-Bd"/>
              </a:rPr>
              <a:t>2 </a:t>
            </a:r>
            <a:r>
              <a:rPr sz="3000" b="1" spc="15" dirty="0">
                <a:solidFill>
                  <a:srgbClr val="27306B"/>
                </a:solidFill>
                <a:latin typeface="HelveticaNeueLTStd-Bd"/>
                <a:cs typeface="HelveticaNeueLTStd-Bd"/>
              </a:rPr>
              <a:t>to </a:t>
            </a:r>
            <a:r>
              <a:rPr sz="3000" b="1" dirty="0">
                <a:solidFill>
                  <a:srgbClr val="27306B"/>
                </a:solidFill>
                <a:latin typeface="HelveticaNeueLTStd-Bd"/>
                <a:cs typeface="HelveticaNeueLTStd-Bd"/>
              </a:rPr>
              <a:t>3 </a:t>
            </a:r>
            <a:r>
              <a:rPr sz="3000" b="1" spc="25" dirty="0">
                <a:solidFill>
                  <a:srgbClr val="27306B"/>
                </a:solidFill>
                <a:latin typeface="HelveticaNeueLTStd-Bd"/>
                <a:cs typeface="HelveticaNeueLTStd-Bd"/>
              </a:rPr>
              <a:t>inches </a:t>
            </a:r>
            <a:r>
              <a:rPr sz="3000" b="1" spc="20" dirty="0">
                <a:solidFill>
                  <a:srgbClr val="27306B"/>
                </a:solidFill>
                <a:latin typeface="HelveticaNeueLTStd-Bd"/>
                <a:cs typeface="HelveticaNeueLTStd-Bd"/>
              </a:rPr>
              <a:t>above the </a:t>
            </a:r>
            <a:r>
              <a:rPr sz="3000" b="1" spc="25" dirty="0">
                <a:solidFill>
                  <a:srgbClr val="27306B"/>
                </a:solidFill>
                <a:latin typeface="HelveticaNeueLTStd-Bd"/>
                <a:cs typeface="HelveticaNeueLTStd-Bd"/>
              </a:rPr>
              <a:t>bleeding </a:t>
            </a:r>
            <a:r>
              <a:rPr sz="3000" b="1" spc="20" dirty="0">
                <a:solidFill>
                  <a:srgbClr val="27306B"/>
                </a:solidFill>
                <a:latin typeface="HelveticaNeueLTStd-Bd"/>
                <a:cs typeface="HelveticaNeueLTStd-Bd"/>
              </a:rPr>
              <a:t>wound </a:t>
            </a:r>
            <a:r>
              <a:rPr sz="3000" b="1" spc="25" dirty="0">
                <a:solidFill>
                  <a:srgbClr val="27306B"/>
                </a:solidFill>
                <a:latin typeface="HelveticaNeueLTStd-Bd"/>
                <a:cs typeface="HelveticaNeueLTStd-Bd"/>
              </a:rPr>
              <a:t>(higher </a:t>
            </a:r>
            <a:r>
              <a:rPr sz="3000" b="1" spc="15" dirty="0">
                <a:solidFill>
                  <a:srgbClr val="27306B"/>
                </a:solidFill>
                <a:latin typeface="HelveticaNeueLTStd-Bd"/>
                <a:cs typeface="HelveticaNeueLTStd-Bd"/>
              </a:rPr>
              <a:t>on </a:t>
            </a:r>
            <a:r>
              <a:rPr sz="3000" b="1" spc="20" dirty="0">
                <a:solidFill>
                  <a:srgbClr val="27306B"/>
                </a:solidFill>
                <a:latin typeface="HelveticaNeueLTStd-Bd"/>
                <a:cs typeface="HelveticaNeueLTStd-Bd"/>
              </a:rPr>
              <a:t>the arm </a:t>
            </a:r>
            <a:r>
              <a:rPr sz="3000" b="1" spc="15" dirty="0">
                <a:solidFill>
                  <a:srgbClr val="27306B"/>
                </a:solidFill>
                <a:latin typeface="HelveticaNeueLTStd-Bd"/>
                <a:cs typeface="HelveticaNeueLTStd-Bd"/>
              </a:rPr>
              <a:t>or</a:t>
            </a:r>
            <a:r>
              <a:rPr sz="3000" b="1" spc="58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leg)</a:t>
            </a:r>
            <a:endParaRPr sz="3000" dirty="0">
              <a:latin typeface="HelveticaNeueLTStd-Bd"/>
              <a:cs typeface="HelveticaNeueLTStd-Bd"/>
            </a:endParaRPr>
          </a:p>
          <a:p>
            <a:pPr marL="774700" lvl="1" indent="-304800">
              <a:lnSpc>
                <a:spcPts val="3500"/>
              </a:lnSpc>
              <a:spcBef>
                <a:spcPts val="600"/>
              </a:spcBef>
              <a:buChar char="-"/>
              <a:tabLst>
                <a:tab pos="774700" algn="l"/>
              </a:tabLst>
            </a:pPr>
            <a:r>
              <a:rPr sz="3000" b="1" spc="30" dirty="0">
                <a:solidFill>
                  <a:srgbClr val="D72827"/>
                </a:solidFill>
                <a:latin typeface="HelveticaNeueLTStd-Bd"/>
                <a:cs typeface="HelveticaNeueLTStd-Bd"/>
              </a:rPr>
              <a:t>BUT…</a:t>
            </a:r>
            <a:endParaRPr sz="3000" dirty="0">
              <a:latin typeface="HelveticaNeueLTStd-Bd"/>
              <a:cs typeface="HelveticaNeueLTStd-Bd"/>
            </a:endParaRPr>
          </a:p>
          <a:p>
            <a:pPr marL="1384300" lvl="2" indent="-457200">
              <a:lnSpc>
                <a:spcPts val="3500"/>
              </a:lnSpc>
              <a:buChar char="•"/>
              <a:tabLst>
                <a:tab pos="1384300" algn="l"/>
              </a:tabLst>
            </a:pPr>
            <a:r>
              <a:rPr sz="3000" b="1" spc="15" dirty="0">
                <a:solidFill>
                  <a:srgbClr val="27306B"/>
                </a:solidFill>
                <a:latin typeface="HelveticaNeueLTStd-Bd"/>
                <a:cs typeface="HelveticaNeueLTStd-Bd"/>
              </a:rPr>
              <a:t>DO </a:t>
            </a:r>
            <a:r>
              <a:rPr sz="3000" b="1" spc="20" dirty="0">
                <a:solidFill>
                  <a:srgbClr val="27306B"/>
                </a:solidFill>
                <a:latin typeface="HelveticaNeueLTStd-Bd"/>
                <a:cs typeface="HelveticaNeueLTStd-Bd"/>
              </a:rPr>
              <a:t>NOT apply </a:t>
            </a:r>
            <a:r>
              <a:rPr sz="3000" b="1" spc="15" dirty="0">
                <a:solidFill>
                  <a:srgbClr val="27306B"/>
                </a:solidFill>
                <a:latin typeface="HelveticaNeueLTStd-Bd"/>
                <a:cs typeface="HelveticaNeueLTStd-Bd"/>
              </a:rPr>
              <a:t>directly </a:t>
            </a:r>
            <a:r>
              <a:rPr sz="3000" b="1" spc="20" dirty="0">
                <a:solidFill>
                  <a:srgbClr val="27306B"/>
                </a:solidFill>
                <a:latin typeface="HelveticaNeueLTStd-Bd"/>
                <a:cs typeface="HelveticaNeueLTStd-Bd"/>
              </a:rPr>
              <a:t>over the knee </a:t>
            </a:r>
            <a:r>
              <a:rPr sz="3000" b="1" spc="15" dirty="0">
                <a:solidFill>
                  <a:srgbClr val="27306B"/>
                </a:solidFill>
                <a:latin typeface="HelveticaNeueLTStd-Bd"/>
                <a:cs typeface="HelveticaNeueLTStd-Bd"/>
              </a:rPr>
              <a:t>or </a:t>
            </a:r>
            <a:r>
              <a:rPr sz="3000" b="1" spc="20" dirty="0">
                <a:solidFill>
                  <a:srgbClr val="27306B"/>
                </a:solidFill>
                <a:latin typeface="HelveticaNeueLTStd-Bd"/>
                <a:cs typeface="HelveticaNeueLTStd-Bd"/>
              </a:rPr>
              <a:t>elbow</a:t>
            </a:r>
            <a:r>
              <a:rPr sz="3000" b="1" spc="38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joints</a:t>
            </a:r>
            <a:endParaRPr sz="3000" dirty="0">
              <a:latin typeface="HelveticaNeueLTStd-Bd"/>
              <a:cs typeface="HelveticaNeueLTStd-Bd"/>
            </a:endParaRPr>
          </a:p>
          <a:p>
            <a:pPr marL="2298700" marR="2207260" lvl="3" indent="-457200">
              <a:lnSpc>
                <a:spcPts val="3000"/>
              </a:lnSpc>
              <a:spcBef>
                <a:spcPts val="1000"/>
              </a:spcBef>
              <a:buChar char="-"/>
              <a:tabLst>
                <a:tab pos="2298700" algn="l"/>
              </a:tabLst>
            </a:pPr>
            <a:r>
              <a:rPr sz="3000" spc="20" dirty="0">
                <a:solidFill>
                  <a:srgbClr val="27306B"/>
                </a:solidFill>
                <a:latin typeface="HelveticaNeueLTStd-Roman"/>
                <a:cs typeface="HelveticaNeueLTStd-Roman"/>
              </a:rPr>
              <a:t>The bones </a:t>
            </a:r>
            <a:r>
              <a:rPr sz="3000" spc="15" dirty="0">
                <a:solidFill>
                  <a:srgbClr val="27306B"/>
                </a:solidFill>
                <a:latin typeface="HelveticaNeueLTStd-Roman"/>
                <a:cs typeface="HelveticaNeueLTStd-Roman"/>
              </a:rPr>
              <a:t>of </a:t>
            </a:r>
            <a:r>
              <a:rPr sz="3000" spc="20" dirty="0">
                <a:solidFill>
                  <a:srgbClr val="27306B"/>
                </a:solidFill>
                <a:latin typeface="HelveticaNeueLTStd-Roman"/>
                <a:cs typeface="HelveticaNeueLTStd-Roman"/>
              </a:rPr>
              <a:t>the joint will </a:t>
            </a:r>
            <a:r>
              <a:rPr sz="3000" spc="15" dirty="0">
                <a:solidFill>
                  <a:srgbClr val="27306B"/>
                </a:solidFill>
                <a:latin typeface="HelveticaNeueLTStd-Roman"/>
                <a:cs typeface="HelveticaNeueLTStd-Roman"/>
              </a:rPr>
              <a:t>prevent </a:t>
            </a:r>
            <a:r>
              <a:rPr sz="3000" spc="20" dirty="0">
                <a:solidFill>
                  <a:srgbClr val="27306B"/>
                </a:solidFill>
                <a:latin typeface="HelveticaNeueLTStd-Roman"/>
                <a:cs typeface="HelveticaNeueLTStd-Roman"/>
              </a:rPr>
              <a:t>the </a:t>
            </a:r>
            <a:r>
              <a:rPr sz="3000" spc="30" dirty="0">
                <a:solidFill>
                  <a:srgbClr val="27306B"/>
                </a:solidFill>
                <a:latin typeface="HelveticaNeueLTStd-Roman"/>
                <a:cs typeface="HelveticaNeueLTStd-Roman"/>
              </a:rPr>
              <a:t>tourniquet </a:t>
            </a:r>
            <a:r>
              <a:rPr sz="3000" spc="15" dirty="0">
                <a:solidFill>
                  <a:srgbClr val="27306B"/>
                </a:solidFill>
                <a:latin typeface="HelveticaNeueLTStd-Roman"/>
                <a:cs typeface="HelveticaNeueLTStd-Roman"/>
              </a:rPr>
              <a:t>from  </a:t>
            </a:r>
            <a:r>
              <a:rPr sz="3000" spc="20" dirty="0">
                <a:solidFill>
                  <a:srgbClr val="27306B"/>
                </a:solidFill>
                <a:latin typeface="HelveticaNeueLTStd-Roman"/>
                <a:cs typeface="HelveticaNeueLTStd-Roman"/>
              </a:rPr>
              <a:t>compressing the </a:t>
            </a:r>
            <a:r>
              <a:rPr sz="3000" spc="-10" dirty="0">
                <a:solidFill>
                  <a:srgbClr val="27306B"/>
                </a:solidFill>
                <a:latin typeface="HelveticaNeueLTStd-Roman"/>
                <a:cs typeface="HelveticaNeueLTStd-Roman"/>
              </a:rPr>
              <a:t>artery, </a:t>
            </a:r>
            <a:r>
              <a:rPr sz="3000" spc="15" dirty="0">
                <a:solidFill>
                  <a:srgbClr val="27306B"/>
                </a:solidFill>
                <a:latin typeface="HelveticaNeueLTStd-Roman"/>
                <a:cs typeface="HelveticaNeueLTStd-Roman"/>
              </a:rPr>
              <a:t>so </a:t>
            </a:r>
            <a:r>
              <a:rPr sz="3000" spc="20" dirty="0">
                <a:solidFill>
                  <a:srgbClr val="27306B"/>
                </a:solidFill>
                <a:latin typeface="HelveticaNeueLTStd-Roman"/>
                <a:cs typeface="HelveticaNeueLTStd-Roman"/>
              </a:rPr>
              <a:t>you </a:t>
            </a:r>
            <a:r>
              <a:rPr sz="3000" spc="10" dirty="0">
                <a:solidFill>
                  <a:srgbClr val="27306B"/>
                </a:solidFill>
                <a:latin typeface="HelveticaNeueLTStd-Roman"/>
                <a:cs typeface="HelveticaNeueLTStd-Roman"/>
              </a:rPr>
              <a:t>won’t </a:t>
            </a:r>
            <a:r>
              <a:rPr sz="3000" spc="20" dirty="0">
                <a:solidFill>
                  <a:srgbClr val="27306B"/>
                </a:solidFill>
                <a:latin typeface="HelveticaNeueLTStd-Roman"/>
                <a:cs typeface="HelveticaNeueLTStd-Roman"/>
              </a:rPr>
              <a:t>stop the</a:t>
            </a:r>
            <a:r>
              <a:rPr sz="3000" spc="355" dirty="0">
                <a:solidFill>
                  <a:srgbClr val="27306B"/>
                </a:solidFill>
                <a:latin typeface="HelveticaNeueLTStd-Roman"/>
                <a:cs typeface="HelveticaNeueLTStd-Roman"/>
              </a:rPr>
              <a:t> </a:t>
            </a:r>
            <a:r>
              <a:rPr sz="3000" spc="30" dirty="0">
                <a:solidFill>
                  <a:srgbClr val="27306B"/>
                </a:solidFill>
                <a:latin typeface="HelveticaNeueLTStd-Roman"/>
                <a:cs typeface="HelveticaNeueLTStd-Roman"/>
              </a:rPr>
              <a:t>bleeding</a:t>
            </a:r>
            <a:endParaRPr sz="3000" dirty="0">
              <a:latin typeface="HelveticaNeueLTStd-Roman"/>
              <a:cs typeface="HelveticaNeueLTStd-Roman"/>
            </a:endParaRPr>
          </a:p>
          <a:p>
            <a:pPr marL="1384300" lvl="2" indent="-457200">
              <a:lnSpc>
                <a:spcPct val="100000"/>
              </a:lnSpc>
              <a:spcBef>
                <a:spcPts val="300"/>
              </a:spcBef>
              <a:buChar char="•"/>
              <a:tabLst>
                <a:tab pos="1384300" algn="l"/>
              </a:tabLst>
            </a:pPr>
            <a:r>
              <a:rPr sz="3000" b="1" spc="15" dirty="0">
                <a:solidFill>
                  <a:srgbClr val="27306B"/>
                </a:solidFill>
                <a:latin typeface="HelveticaNeueLTStd-Bd"/>
                <a:cs typeface="HelveticaNeueLTStd-Bd"/>
              </a:rPr>
              <a:t>DO </a:t>
            </a:r>
            <a:r>
              <a:rPr sz="3000" b="1" spc="20" dirty="0">
                <a:solidFill>
                  <a:srgbClr val="27306B"/>
                </a:solidFill>
                <a:latin typeface="HelveticaNeueLTStd-Bd"/>
                <a:cs typeface="HelveticaNeueLTStd-Bd"/>
              </a:rPr>
              <a:t>NOT apply </a:t>
            </a:r>
            <a:r>
              <a:rPr sz="3000" b="1" spc="15" dirty="0">
                <a:solidFill>
                  <a:srgbClr val="27306B"/>
                </a:solidFill>
                <a:latin typeface="HelveticaNeueLTStd-Bd"/>
                <a:cs typeface="HelveticaNeueLTStd-Bd"/>
              </a:rPr>
              <a:t>directly </a:t>
            </a:r>
            <a:r>
              <a:rPr sz="3000" b="1" spc="20" dirty="0">
                <a:solidFill>
                  <a:srgbClr val="27306B"/>
                </a:solidFill>
                <a:latin typeface="HelveticaNeueLTStd-Bd"/>
                <a:cs typeface="HelveticaNeueLTStd-Bd"/>
              </a:rPr>
              <a:t>over </a:t>
            </a:r>
            <a:r>
              <a:rPr sz="3000" b="1" dirty="0">
                <a:solidFill>
                  <a:srgbClr val="27306B"/>
                </a:solidFill>
                <a:latin typeface="HelveticaNeueLTStd-Bd"/>
                <a:cs typeface="HelveticaNeueLTStd-Bd"/>
              </a:rPr>
              <a:t>a </a:t>
            </a:r>
            <a:r>
              <a:rPr sz="3000" b="1" spc="25" dirty="0">
                <a:solidFill>
                  <a:srgbClr val="27306B"/>
                </a:solidFill>
                <a:latin typeface="HelveticaNeueLTStd-Bd"/>
                <a:cs typeface="HelveticaNeueLTStd-Bd"/>
              </a:rPr>
              <a:t>pocket </a:t>
            </a:r>
            <a:r>
              <a:rPr sz="3000" b="1" spc="20" dirty="0">
                <a:solidFill>
                  <a:srgbClr val="27306B"/>
                </a:solidFill>
                <a:latin typeface="HelveticaNeueLTStd-Bd"/>
                <a:cs typeface="HelveticaNeueLTStd-Bd"/>
              </a:rPr>
              <a:t>that </a:t>
            </a:r>
            <a:r>
              <a:rPr sz="3000" b="1" spc="25" dirty="0">
                <a:solidFill>
                  <a:srgbClr val="27306B"/>
                </a:solidFill>
                <a:latin typeface="HelveticaNeueLTStd-Bd"/>
                <a:cs typeface="HelveticaNeueLTStd-Bd"/>
              </a:rPr>
              <a:t>contains </a:t>
            </a:r>
            <a:r>
              <a:rPr sz="3000" b="1" spc="20" dirty="0">
                <a:solidFill>
                  <a:srgbClr val="27306B"/>
                </a:solidFill>
                <a:latin typeface="HelveticaNeueLTStd-Bd"/>
                <a:cs typeface="HelveticaNeueLTStd-Bd"/>
              </a:rPr>
              <a:t>bulky</a:t>
            </a:r>
            <a:r>
              <a:rPr sz="3000" b="1" spc="440"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items</a:t>
            </a:r>
            <a:endParaRPr sz="3000" dirty="0">
              <a:latin typeface="HelveticaNeueLTStd-Bd"/>
              <a:cs typeface="HelveticaNeueLTStd-Bd"/>
            </a:endParaRPr>
          </a:p>
          <a:p>
            <a:pPr marL="2298700" marR="2061845" lvl="3" indent="-457200">
              <a:lnSpc>
                <a:spcPts val="3000"/>
              </a:lnSpc>
              <a:spcBef>
                <a:spcPts val="994"/>
              </a:spcBef>
              <a:buChar char="-"/>
              <a:tabLst>
                <a:tab pos="2298700" algn="l"/>
              </a:tabLst>
            </a:pPr>
            <a:r>
              <a:rPr sz="3000" spc="25" dirty="0">
                <a:solidFill>
                  <a:srgbClr val="27306B"/>
                </a:solidFill>
                <a:latin typeface="HelveticaNeueLTStd-Roman"/>
                <a:cs typeface="HelveticaNeueLTStd-Roman"/>
              </a:rPr>
              <a:t>Anything </a:t>
            </a:r>
            <a:r>
              <a:rPr sz="3000" spc="15" dirty="0">
                <a:solidFill>
                  <a:srgbClr val="27306B"/>
                </a:solidFill>
                <a:latin typeface="HelveticaNeueLTStd-Roman"/>
                <a:cs typeface="HelveticaNeueLTStd-Roman"/>
              </a:rPr>
              <a:t>in </a:t>
            </a:r>
            <a:r>
              <a:rPr sz="3000" dirty="0">
                <a:solidFill>
                  <a:srgbClr val="27306B"/>
                </a:solidFill>
                <a:latin typeface="HelveticaNeueLTStd-Roman"/>
                <a:cs typeface="HelveticaNeueLTStd-Roman"/>
              </a:rPr>
              <a:t>a </a:t>
            </a:r>
            <a:r>
              <a:rPr sz="3000" spc="25" dirty="0">
                <a:solidFill>
                  <a:srgbClr val="27306B"/>
                </a:solidFill>
                <a:latin typeface="HelveticaNeueLTStd-Roman"/>
                <a:cs typeface="HelveticaNeueLTStd-Roman"/>
              </a:rPr>
              <a:t>pocket </a:t>
            </a:r>
            <a:r>
              <a:rPr sz="3000" spc="20" dirty="0">
                <a:solidFill>
                  <a:srgbClr val="27306B"/>
                </a:solidFill>
                <a:latin typeface="HelveticaNeueLTStd-Roman"/>
                <a:cs typeface="HelveticaNeueLTStd-Roman"/>
              </a:rPr>
              <a:t>that </a:t>
            </a:r>
            <a:r>
              <a:rPr sz="3000" spc="15" dirty="0">
                <a:solidFill>
                  <a:srgbClr val="27306B"/>
                </a:solidFill>
                <a:latin typeface="HelveticaNeueLTStd-Roman"/>
                <a:cs typeface="HelveticaNeueLTStd-Roman"/>
              </a:rPr>
              <a:t>is </a:t>
            </a:r>
            <a:r>
              <a:rPr sz="3000" spc="30" dirty="0">
                <a:solidFill>
                  <a:srgbClr val="27306B"/>
                </a:solidFill>
                <a:latin typeface="HelveticaNeueLTStd-Roman"/>
                <a:cs typeface="HelveticaNeueLTStd-Roman"/>
              </a:rPr>
              <a:t>underneath </a:t>
            </a:r>
            <a:r>
              <a:rPr sz="3000" dirty="0">
                <a:solidFill>
                  <a:srgbClr val="27306B"/>
                </a:solidFill>
                <a:latin typeface="HelveticaNeueLTStd-Roman"/>
                <a:cs typeface="HelveticaNeueLTStd-Roman"/>
              </a:rPr>
              <a:t>a </a:t>
            </a:r>
            <a:r>
              <a:rPr sz="3000" spc="30" dirty="0">
                <a:solidFill>
                  <a:srgbClr val="27306B"/>
                </a:solidFill>
                <a:latin typeface="HelveticaNeueLTStd-Roman"/>
                <a:cs typeface="HelveticaNeueLTStd-Roman"/>
              </a:rPr>
              <a:t>tourniquet will  </a:t>
            </a:r>
            <a:r>
              <a:rPr sz="3000" spc="20" dirty="0">
                <a:solidFill>
                  <a:srgbClr val="27306B"/>
                </a:solidFill>
                <a:latin typeface="HelveticaNeueLTStd-Roman"/>
                <a:cs typeface="HelveticaNeueLTStd-Roman"/>
              </a:rPr>
              <a:t>interfere with the </a:t>
            </a:r>
            <a:r>
              <a:rPr sz="3000" spc="25" dirty="0">
                <a:solidFill>
                  <a:srgbClr val="27306B"/>
                </a:solidFill>
                <a:latin typeface="HelveticaNeueLTStd-Roman"/>
                <a:cs typeface="HelveticaNeueLTStd-Roman"/>
              </a:rPr>
              <a:t>function </a:t>
            </a:r>
            <a:r>
              <a:rPr sz="3000" spc="15" dirty="0">
                <a:solidFill>
                  <a:srgbClr val="27306B"/>
                </a:solidFill>
                <a:latin typeface="HelveticaNeueLTStd-Roman"/>
                <a:cs typeface="HelveticaNeueLTStd-Roman"/>
              </a:rPr>
              <a:t>of </a:t>
            </a:r>
            <a:r>
              <a:rPr sz="3000" spc="20" dirty="0">
                <a:solidFill>
                  <a:srgbClr val="27306B"/>
                </a:solidFill>
                <a:latin typeface="HelveticaNeueLTStd-Roman"/>
                <a:cs typeface="HelveticaNeueLTStd-Roman"/>
              </a:rPr>
              <a:t>the</a:t>
            </a:r>
            <a:r>
              <a:rPr sz="3000" spc="180" dirty="0">
                <a:solidFill>
                  <a:srgbClr val="27306B"/>
                </a:solidFill>
                <a:latin typeface="HelveticaNeueLTStd-Roman"/>
                <a:cs typeface="HelveticaNeueLTStd-Roman"/>
              </a:rPr>
              <a:t> </a:t>
            </a:r>
            <a:r>
              <a:rPr sz="3000" spc="35" dirty="0">
                <a:solidFill>
                  <a:srgbClr val="27306B"/>
                </a:solidFill>
                <a:latin typeface="HelveticaNeueLTStd-Roman"/>
                <a:cs typeface="HelveticaNeueLTStd-Roman"/>
              </a:rPr>
              <a:t>tourniquet</a:t>
            </a:r>
            <a:endParaRPr sz="3000" dirty="0">
              <a:latin typeface="HelveticaNeueLTStd-Roman"/>
              <a:cs typeface="HelveticaNeueLTStd-Roman"/>
            </a:endParaRPr>
          </a:p>
          <a:p>
            <a:pPr marL="393700" indent="-381000">
              <a:lnSpc>
                <a:spcPct val="100000"/>
              </a:lnSpc>
              <a:spcBef>
                <a:spcPts val="600"/>
              </a:spcBef>
              <a:buChar char="•"/>
              <a:tabLst>
                <a:tab pos="393700" algn="l"/>
              </a:tabLst>
            </a:pPr>
            <a:r>
              <a:rPr sz="3000" b="1" spc="25" dirty="0">
                <a:solidFill>
                  <a:srgbClr val="27306B"/>
                </a:solidFill>
                <a:latin typeface="HelveticaNeueLTStd-Bd"/>
                <a:cs typeface="HelveticaNeueLTStd-Bd"/>
              </a:rPr>
              <a:t>Tighten </a:t>
            </a:r>
            <a:r>
              <a:rPr sz="3000" b="1" spc="20" dirty="0">
                <a:solidFill>
                  <a:srgbClr val="27306B"/>
                </a:solidFill>
                <a:latin typeface="HelveticaNeueLTStd-Bd"/>
                <a:cs typeface="HelveticaNeueLTStd-Bd"/>
              </a:rPr>
              <a:t>the </a:t>
            </a:r>
            <a:r>
              <a:rPr sz="3000" b="1" spc="30" dirty="0">
                <a:solidFill>
                  <a:srgbClr val="27306B"/>
                </a:solidFill>
                <a:latin typeface="HelveticaNeueLTStd-Bd"/>
                <a:cs typeface="HelveticaNeueLTStd-Bd"/>
              </a:rPr>
              <a:t>tourniquet </a:t>
            </a:r>
            <a:r>
              <a:rPr sz="3000" b="1" spc="20" dirty="0">
                <a:solidFill>
                  <a:srgbClr val="27306B"/>
                </a:solidFill>
                <a:latin typeface="HelveticaNeueLTStd-Bd"/>
                <a:cs typeface="HelveticaNeueLTStd-Bd"/>
              </a:rPr>
              <a:t>until </a:t>
            </a:r>
            <a:r>
              <a:rPr sz="3000" b="1" spc="25" dirty="0">
                <a:solidFill>
                  <a:srgbClr val="27306B"/>
                </a:solidFill>
                <a:latin typeface="HelveticaNeueLTStd-Bd"/>
                <a:cs typeface="HelveticaNeueLTStd-Bd"/>
              </a:rPr>
              <a:t>bleeding</a:t>
            </a:r>
            <a:r>
              <a:rPr sz="3000" b="1" spc="15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stops</a:t>
            </a:r>
            <a:endParaRPr sz="3000" dirty="0">
              <a:latin typeface="HelveticaNeueLTStd-Bd"/>
              <a:cs typeface="HelveticaNeueLTStd-Bd"/>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3129260" cy="286702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5" dirty="0">
                <a:solidFill>
                  <a:srgbClr val="1D2258"/>
                </a:solidFill>
                <a:latin typeface="HelveticaNeueLTStd-Bd"/>
                <a:cs typeface="HelveticaNeueLTStd-Bd"/>
              </a:rPr>
              <a:t>Tourniquet</a:t>
            </a:r>
            <a:r>
              <a:rPr sz="4000" b="1" spc="15" dirty="0">
                <a:solidFill>
                  <a:srgbClr val="1D2258"/>
                </a:solidFill>
                <a:latin typeface="HelveticaNeueLTStd-Bd"/>
                <a:cs typeface="HelveticaNeueLTStd-Bd"/>
              </a:rPr>
              <a:t> </a:t>
            </a:r>
            <a:r>
              <a:rPr sz="4000" b="1" spc="-35" dirty="0">
                <a:solidFill>
                  <a:srgbClr val="1D2258"/>
                </a:solidFill>
                <a:latin typeface="HelveticaNeueLTStd-Bd"/>
                <a:cs typeface="HelveticaNeueLTStd-Bd"/>
              </a:rPr>
              <a:t>Types</a:t>
            </a:r>
            <a:endParaRPr sz="4000" dirty="0">
              <a:solidFill>
                <a:srgbClr val="1D2258"/>
              </a:solidFill>
              <a:latin typeface="HelveticaNeueLTStd-Bd"/>
              <a:cs typeface="HelveticaNeueLTStd-Bd"/>
            </a:endParaRPr>
          </a:p>
          <a:p>
            <a:pPr marL="12700" marR="5080">
              <a:lnSpc>
                <a:spcPct val="100000"/>
              </a:lnSpc>
              <a:spcBef>
                <a:spcPts val="1480"/>
              </a:spcBef>
            </a:pPr>
            <a:r>
              <a:rPr sz="3200" b="1" spc="25" dirty="0">
                <a:solidFill>
                  <a:srgbClr val="1D2258"/>
                </a:solidFill>
                <a:latin typeface="HelveticaNeueLTStd-Bd"/>
                <a:cs typeface="HelveticaNeueLTStd-Bd"/>
              </a:rPr>
              <a:t>Military </a:t>
            </a:r>
            <a:r>
              <a:rPr sz="3200" b="1" spc="10" dirty="0">
                <a:solidFill>
                  <a:srgbClr val="1D2258"/>
                </a:solidFill>
                <a:latin typeface="HelveticaNeueLTStd-Bd"/>
                <a:cs typeface="HelveticaNeueLTStd-Bd"/>
              </a:rPr>
              <a:t>research </a:t>
            </a:r>
            <a:r>
              <a:rPr sz="3200" b="1" spc="20" dirty="0">
                <a:solidFill>
                  <a:srgbClr val="1D2258"/>
                </a:solidFill>
                <a:latin typeface="HelveticaNeueLTStd-Bd"/>
                <a:cs typeface="HelveticaNeueLTStd-Bd"/>
              </a:rPr>
              <a:t>has shown these </a:t>
            </a:r>
            <a:r>
              <a:rPr sz="3200" b="1" spc="10" dirty="0">
                <a:solidFill>
                  <a:srgbClr val="1D2258"/>
                </a:solidFill>
                <a:latin typeface="HelveticaNeueLTStd-Bd"/>
                <a:cs typeface="HelveticaNeueLTStd-Bd"/>
              </a:rPr>
              <a:t>three </a:t>
            </a:r>
            <a:r>
              <a:rPr sz="3200" b="1" spc="30" dirty="0">
                <a:solidFill>
                  <a:srgbClr val="1D2258"/>
                </a:solidFill>
                <a:latin typeface="HelveticaNeueLTStd-Bd"/>
                <a:cs typeface="HelveticaNeueLTStd-Bd"/>
              </a:rPr>
              <a:t>tourniquets </a:t>
            </a:r>
            <a:r>
              <a:rPr sz="3200" b="1" spc="20" dirty="0">
                <a:solidFill>
                  <a:srgbClr val="1D2258"/>
                </a:solidFill>
                <a:latin typeface="HelveticaNeueLTStd-Bd"/>
                <a:cs typeface="HelveticaNeueLTStd-Bd"/>
              </a:rPr>
              <a:t>work the </a:t>
            </a:r>
            <a:r>
              <a:rPr sz="3200" b="1" spc="30" dirty="0">
                <a:solidFill>
                  <a:srgbClr val="1D2258"/>
                </a:solidFill>
                <a:latin typeface="HelveticaNeueLTStd-Bd"/>
                <a:cs typeface="HelveticaNeueLTStd-Bd"/>
              </a:rPr>
              <a:t>best  </a:t>
            </a:r>
            <a:r>
              <a:rPr sz="3200" b="1" spc="15" dirty="0">
                <a:solidFill>
                  <a:srgbClr val="1D2258"/>
                </a:solidFill>
                <a:latin typeface="HelveticaNeueLTStd-Bd"/>
                <a:cs typeface="HelveticaNeueLTStd-Bd"/>
              </a:rPr>
              <a:t>to control </a:t>
            </a:r>
            <a:r>
              <a:rPr sz="3200" b="1" spc="30" dirty="0">
                <a:solidFill>
                  <a:srgbClr val="1D2258"/>
                </a:solidFill>
                <a:latin typeface="HelveticaNeueLTStd-Bd"/>
                <a:cs typeface="HelveticaNeueLTStd-Bd"/>
              </a:rPr>
              <a:t>bleeding</a:t>
            </a:r>
            <a:endParaRPr sz="3200" dirty="0">
              <a:solidFill>
                <a:srgbClr val="1D2258"/>
              </a:solidFill>
              <a:latin typeface="HelveticaNeueLTStd-Bd"/>
              <a:cs typeface="HelveticaNeueLTStd-Bd"/>
            </a:endParaRPr>
          </a:p>
        </p:txBody>
      </p:sp>
      <p:sp>
        <p:nvSpPr>
          <p:cNvPr id="9" name="object 9"/>
          <p:cNvSpPr/>
          <p:nvPr/>
        </p:nvSpPr>
        <p:spPr>
          <a:xfrm>
            <a:off x="431800" y="5207000"/>
            <a:ext cx="4064000" cy="2540000"/>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431800" y="5207000"/>
            <a:ext cx="4064000" cy="2540000"/>
          </a:xfrm>
          <a:custGeom>
            <a:avLst/>
            <a:gdLst/>
            <a:ahLst/>
            <a:cxnLst/>
            <a:rect l="l" t="t" r="r" b="b"/>
            <a:pathLst>
              <a:path w="4064000" h="2540000">
                <a:moveTo>
                  <a:pt x="0" y="2540000"/>
                </a:moveTo>
                <a:lnTo>
                  <a:pt x="4064000" y="2540000"/>
                </a:lnTo>
                <a:lnTo>
                  <a:pt x="4064000" y="0"/>
                </a:lnTo>
                <a:lnTo>
                  <a:pt x="0" y="0"/>
                </a:lnTo>
                <a:lnTo>
                  <a:pt x="0" y="2540000"/>
                </a:lnTo>
                <a:close/>
              </a:path>
            </a:pathLst>
          </a:custGeom>
          <a:ln w="12700">
            <a:solidFill>
              <a:srgbClr val="D72827"/>
            </a:solidFill>
          </a:ln>
        </p:spPr>
        <p:txBody>
          <a:bodyPr wrap="square" lIns="0" tIns="0" rIns="0" bIns="0" rtlCol="0"/>
          <a:lstStyle/>
          <a:p>
            <a:endParaRPr/>
          </a:p>
        </p:txBody>
      </p:sp>
      <p:sp>
        <p:nvSpPr>
          <p:cNvPr id="12" name="object 12"/>
          <p:cNvSpPr/>
          <p:nvPr/>
        </p:nvSpPr>
        <p:spPr>
          <a:xfrm>
            <a:off x="8360435" y="5932563"/>
            <a:ext cx="3328771" cy="2524961"/>
          </a:xfrm>
          <a:prstGeom prst="rect">
            <a:avLst/>
          </a:prstGeom>
          <a:blipFill>
            <a:blip r:embed="rId5" cstate="print"/>
            <a:stretch>
              <a:fillRect/>
            </a:stretch>
          </a:blipFill>
          <a:ln w="9525" cmpd="sng">
            <a:solidFill>
              <a:srgbClr val="DB2626"/>
            </a:solidFill>
          </a:ln>
        </p:spPr>
        <p:txBody>
          <a:bodyPr wrap="square" lIns="0" tIns="0" rIns="0" bIns="0" rtlCol="0"/>
          <a:lstStyle/>
          <a:p>
            <a:endParaRPr/>
          </a:p>
        </p:txBody>
      </p:sp>
      <p:sp>
        <p:nvSpPr>
          <p:cNvPr id="13" name="object 13"/>
          <p:cNvSpPr/>
          <p:nvPr/>
        </p:nvSpPr>
        <p:spPr>
          <a:xfrm>
            <a:off x="11986450" y="5211739"/>
            <a:ext cx="3888549" cy="2492842"/>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11976506" y="5207000"/>
            <a:ext cx="3898900" cy="2500630"/>
          </a:xfrm>
          <a:custGeom>
            <a:avLst/>
            <a:gdLst/>
            <a:ahLst/>
            <a:cxnLst/>
            <a:rect l="l" t="t" r="r" b="b"/>
            <a:pathLst>
              <a:path w="3898900" h="2500629">
                <a:moveTo>
                  <a:pt x="0" y="2500249"/>
                </a:moveTo>
                <a:lnTo>
                  <a:pt x="3898493" y="2500249"/>
                </a:lnTo>
                <a:lnTo>
                  <a:pt x="3898493" y="0"/>
                </a:lnTo>
                <a:lnTo>
                  <a:pt x="0" y="0"/>
                </a:lnTo>
                <a:lnTo>
                  <a:pt x="0" y="2500249"/>
                </a:lnTo>
                <a:close/>
              </a:path>
            </a:pathLst>
          </a:custGeom>
          <a:ln w="12700">
            <a:solidFill>
              <a:srgbClr val="D72827"/>
            </a:solidFill>
          </a:ln>
        </p:spPr>
        <p:txBody>
          <a:bodyPr wrap="square" lIns="0" tIns="0" rIns="0" bIns="0" rtlCol="0"/>
          <a:lstStyle/>
          <a:p>
            <a:endParaRPr/>
          </a:p>
        </p:txBody>
      </p:sp>
      <p:sp>
        <p:nvSpPr>
          <p:cNvPr id="15" name="object 15"/>
          <p:cNvSpPr txBox="1"/>
          <p:nvPr/>
        </p:nvSpPr>
        <p:spPr>
          <a:xfrm>
            <a:off x="4686300" y="8510571"/>
            <a:ext cx="2651125" cy="436880"/>
          </a:xfrm>
          <a:prstGeom prst="rect">
            <a:avLst/>
          </a:prstGeom>
        </p:spPr>
        <p:txBody>
          <a:bodyPr vert="horz" wrap="square" lIns="0" tIns="0" rIns="0" bIns="0" rtlCol="0">
            <a:spAutoFit/>
          </a:bodyPr>
          <a:lstStyle/>
          <a:p>
            <a:pPr marL="12700" marR="508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10" dirty="0">
                <a:solidFill>
                  <a:srgbClr val="27306B"/>
                </a:solidFill>
                <a:latin typeface="HelveticaNeueLTStd-Roman"/>
                <a:cs typeface="HelveticaNeueLTStd-Roman"/>
              </a:rPr>
              <a:t>Pons,  </a:t>
            </a:r>
            <a:r>
              <a:rPr sz="1400" spc="5" dirty="0">
                <a:solidFill>
                  <a:srgbClr val="27306B"/>
                </a:solidFill>
                <a:latin typeface="HelveticaNeueLTStd-Roman"/>
                <a:cs typeface="HelveticaNeueLTStd-Roman"/>
              </a:rPr>
              <a:t>MD,</a:t>
            </a:r>
            <a:r>
              <a:rPr sz="1400" spc="-75"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6" name="object 16"/>
          <p:cNvSpPr txBox="1"/>
          <p:nvPr/>
        </p:nvSpPr>
        <p:spPr>
          <a:xfrm>
            <a:off x="8372982" y="8510571"/>
            <a:ext cx="2651125" cy="436880"/>
          </a:xfrm>
          <a:prstGeom prst="rect">
            <a:avLst/>
          </a:prstGeom>
        </p:spPr>
        <p:txBody>
          <a:bodyPr vert="horz" wrap="square" lIns="0" tIns="0" rIns="0" bIns="0" rtlCol="0">
            <a:spAutoFit/>
          </a:bodyPr>
          <a:lstStyle/>
          <a:p>
            <a:pPr marL="12700" marR="508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10" dirty="0">
                <a:solidFill>
                  <a:srgbClr val="27306B"/>
                </a:solidFill>
                <a:latin typeface="HelveticaNeueLTStd-Roman"/>
                <a:cs typeface="HelveticaNeueLTStd-Roman"/>
              </a:rPr>
              <a:t>Pons,  </a:t>
            </a:r>
            <a:r>
              <a:rPr sz="1400" spc="5" dirty="0">
                <a:solidFill>
                  <a:srgbClr val="27306B"/>
                </a:solidFill>
                <a:latin typeface="HelveticaNeueLTStd-Roman"/>
                <a:cs typeface="HelveticaNeueLTStd-Roman"/>
              </a:rPr>
              <a:t>MD,</a:t>
            </a:r>
            <a:r>
              <a:rPr sz="1400" spc="-75"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7" name="object 17"/>
          <p:cNvSpPr txBox="1"/>
          <p:nvPr/>
        </p:nvSpPr>
        <p:spPr>
          <a:xfrm>
            <a:off x="419100" y="7816796"/>
            <a:ext cx="4074795" cy="92456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04"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FACEP</a:t>
            </a:r>
            <a:endParaRPr sz="1400">
              <a:latin typeface="HelveticaNeueLTStd-Roman"/>
              <a:cs typeface="HelveticaNeueLTStd-Roman"/>
            </a:endParaRPr>
          </a:p>
          <a:p>
            <a:pPr marL="1588135" marR="5080" indent="-1558925">
              <a:lnSpc>
                <a:spcPct val="100000"/>
              </a:lnSpc>
              <a:spcBef>
                <a:spcPts val="495"/>
              </a:spcBef>
            </a:pPr>
            <a:r>
              <a:rPr sz="2100" b="1" spc="15" dirty="0">
                <a:solidFill>
                  <a:srgbClr val="27306B"/>
                </a:solidFill>
                <a:latin typeface="HelveticaNeueLTStd-Bd"/>
                <a:cs typeface="HelveticaNeueLTStd-Bd"/>
              </a:rPr>
              <a:t>Combat Application </a:t>
            </a:r>
            <a:r>
              <a:rPr sz="2100" b="1" dirty="0">
                <a:solidFill>
                  <a:srgbClr val="27306B"/>
                </a:solidFill>
                <a:latin typeface="HelveticaNeueLTStd-Bd"/>
                <a:cs typeface="HelveticaNeueLTStd-Bd"/>
              </a:rPr>
              <a:t>Tourniquet  </a:t>
            </a:r>
            <a:r>
              <a:rPr sz="2100" b="1" spc="-10" dirty="0">
                <a:solidFill>
                  <a:srgbClr val="27306B"/>
                </a:solidFill>
                <a:latin typeface="HelveticaNeueLTStd-Bd"/>
                <a:cs typeface="HelveticaNeueLTStd-Bd"/>
              </a:rPr>
              <a:t>(C.A.T.)</a:t>
            </a:r>
            <a:endParaRPr sz="2100">
              <a:latin typeface="HelveticaNeueLTStd-Bd"/>
              <a:cs typeface="HelveticaNeueLTStd-Bd"/>
            </a:endParaRPr>
          </a:p>
        </p:txBody>
      </p:sp>
      <p:sp>
        <p:nvSpPr>
          <p:cNvPr id="18" name="object 18"/>
          <p:cNvSpPr txBox="1"/>
          <p:nvPr/>
        </p:nvSpPr>
        <p:spPr>
          <a:xfrm>
            <a:off x="6739933" y="8994706"/>
            <a:ext cx="3109595" cy="648335"/>
          </a:xfrm>
          <a:prstGeom prst="rect">
            <a:avLst/>
          </a:prstGeom>
        </p:spPr>
        <p:txBody>
          <a:bodyPr vert="horz" wrap="square" lIns="0" tIns="0" rIns="0" bIns="0" rtlCol="0">
            <a:spAutoFit/>
          </a:bodyPr>
          <a:lstStyle/>
          <a:p>
            <a:pPr marL="1033780" marR="5080" indent="-1021715">
              <a:lnSpc>
                <a:spcPct val="100000"/>
              </a:lnSpc>
            </a:pPr>
            <a:r>
              <a:rPr sz="2100" b="1" spc="10" dirty="0">
                <a:solidFill>
                  <a:srgbClr val="27306B"/>
                </a:solidFill>
                <a:latin typeface="HelveticaNeueLTStd-Bd"/>
                <a:cs typeface="HelveticaNeueLTStd-Bd"/>
              </a:rPr>
              <a:t>SOF </a:t>
            </a:r>
            <a:r>
              <a:rPr sz="2100" b="1" spc="-15" dirty="0">
                <a:solidFill>
                  <a:srgbClr val="27306B"/>
                </a:solidFill>
                <a:latin typeface="HelveticaNeueLTStd-Bd"/>
                <a:cs typeface="HelveticaNeueLTStd-Bd"/>
              </a:rPr>
              <a:t>Tactical </a:t>
            </a:r>
            <a:r>
              <a:rPr sz="2100" b="1" dirty="0">
                <a:solidFill>
                  <a:srgbClr val="27306B"/>
                </a:solidFill>
                <a:latin typeface="HelveticaNeueLTStd-Bd"/>
                <a:cs typeface="HelveticaNeueLTStd-Bd"/>
              </a:rPr>
              <a:t>Tourniquet  </a:t>
            </a:r>
            <a:r>
              <a:rPr sz="2100" b="1" spc="20" dirty="0">
                <a:solidFill>
                  <a:srgbClr val="27306B"/>
                </a:solidFill>
                <a:latin typeface="HelveticaNeueLTStd-Bd"/>
                <a:cs typeface="HelveticaNeueLTStd-Bd"/>
              </a:rPr>
              <a:t>(SOFTT)</a:t>
            </a:r>
            <a:endParaRPr sz="2100">
              <a:latin typeface="HelveticaNeueLTStd-Bd"/>
              <a:cs typeface="HelveticaNeueLTStd-Bd"/>
            </a:endParaRPr>
          </a:p>
        </p:txBody>
      </p:sp>
      <p:pic>
        <p:nvPicPr>
          <p:cNvPr id="26" name="Picture 25" descr="9781284060799_CHBC01_UNNF14_0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51400" y="5918200"/>
            <a:ext cx="3298610" cy="2550158"/>
          </a:xfrm>
          <a:prstGeom prst="rect">
            <a:avLst/>
          </a:prstGeom>
          <a:ln w="9525" cmpd="sng">
            <a:solidFill>
              <a:srgbClr val="DB2626"/>
            </a:solidFill>
          </a:ln>
        </p:spPr>
      </p:pic>
      <p:sp>
        <p:nvSpPr>
          <p:cNvPr id="21" name="object 21"/>
          <p:cNvSpPr txBox="1"/>
          <p:nvPr/>
        </p:nvSpPr>
        <p:spPr>
          <a:xfrm>
            <a:off x="11963831" y="7816796"/>
            <a:ext cx="3954145" cy="924560"/>
          </a:xfrm>
          <a:prstGeom prst="rect">
            <a:avLst/>
          </a:prstGeom>
        </p:spPr>
        <p:txBody>
          <a:bodyPr vert="horz" wrap="square" lIns="0" tIns="0" rIns="0" bIns="0" rtlCol="0">
            <a:spAutoFit/>
          </a:bodyPr>
          <a:lstStyle/>
          <a:p>
            <a:pPr algn="ctr">
              <a:lnSpc>
                <a:spcPct val="100000"/>
              </a:lnSpc>
            </a:pPr>
            <a:r>
              <a:rPr sz="1400" spc="5" dirty="0">
                <a:solidFill>
                  <a:srgbClr val="27306B"/>
                </a:solidFill>
                <a:latin typeface="HelveticaNeueLTStd-Roman"/>
                <a:cs typeface="HelveticaNeueLTStd-Roman"/>
              </a:rPr>
              <a:t>Photo courtesy of Delfi Medical Innovations,</a:t>
            </a:r>
            <a:r>
              <a:rPr sz="1400" spc="145"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Inc.</a:t>
            </a:r>
            <a:endParaRPr sz="1400">
              <a:latin typeface="HelveticaNeueLTStd-Roman"/>
              <a:cs typeface="HelveticaNeueLTStd-Roman"/>
            </a:endParaRPr>
          </a:p>
          <a:p>
            <a:pPr marL="466725" marR="423545" algn="ctr">
              <a:lnSpc>
                <a:spcPct val="100000"/>
              </a:lnSpc>
              <a:spcBef>
                <a:spcPts val="495"/>
              </a:spcBef>
            </a:pPr>
            <a:r>
              <a:rPr sz="2100" b="1" spc="15" dirty="0">
                <a:solidFill>
                  <a:srgbClr val="27306B"/>
                </a:solidFill>
                <a:latin typeface="HelveticaNeueLTStd-Bd"/>
                <a:cs typeface="HelveticaNeueLTStd-Bd"/>
              </a:rPr>
              <a:t>Emergency </a:t>
            </a:r>
            <a:r>
              <a:rPr sz="2100" b="1" spc="10" dirty="0">
                <a:solidFill>
                  <a:srgbClr val="27306B"/>
                </a:solidFill>
                <a:latin typeface="HelveticaNeueLTStd-Bd"/>
                <a:cs typeface="HelveticaNeueLTStd-Bd"/>
              </a:rPr>
              <a:t>and</a:t>
            </a:r>
            <a:r>
              <a:rPr sz="2100" b="1" spc="-5" dirty="0">
                <a:solidFill>
                  <a:srgbClr val="27306B"/>
                </a:solidFill>
                <a:latin typeface="HelveticaNeueLTStd-Bd"/>
                <a:cs typeface="HelveticaNeueLTStd-Bd"/>
              </a:rPr>
              <a:t> </a:t>
            </a:r>
            <a:r>
              <a:rPr sz="2100" b="1" spc="20" dirty="0">
                <a:solidFill>
                  <a:srgbClr val="27306B"/>
                </a:solidFill>
                <a:latin typeface="HelveticaNeueLTStd-Bd"/>
                <a:cs typeface="HelveticaNeueLTStd-Bd"/>
              </a:rPr>
              <a:t>Military  </a:t>
            </a:r>
            <a:r>
              <a:rPr sz="2100" b="1" spc="-5" dirty="0">
                <a:solidFill>
                  <a:srgbClr val="27306B"/>
                </a:solidFill>
                <a:latin typeface="HelveticaNeueLTStd-Bd"/>
                <a:cs typeface="HelveticaNeueLTStd-Bd"/>
              </a:rPr>
              <a:t>Tourniquet</a:t>
            </a:r>
            <a:r>
              <a:rPr sz="2100" b="1" spc="-35" dirty="0">
                <a:solidFill>
                  <a:srgbClr val="27306B"/>
                </a:solidFill>
                <a:latin typeface="HelveticaNeueLTStd-Bd"/>
                <a:cs typeface="HelveticaNeueLTStd-Bd"/>
              </a:rPr>
              <a:t> </a:t>
            </a:r>
            <a:r>
              <a:rPr sz="2100" b="1" spc="20" dirty="0">
                <a:solidFill>
                  <a:srgbClr val="27306B"/>
                </a:solidFill>
                <a:latin typeface="HelveticaNeueLTStd-Bd"/>
                <a:cs typeface="HelveticaNeueLTStd-Bd"/>
              </a:rPr>
              <a:t>(EMT™)</a:t>
            </a:r>
            <a:endParaRPr sz="2100">
              <a:latin typeface="HelveticaNeueLTStd-Bd"/>
              <a:cs typeface="HelveticaNeueLTStd-Bd"/>
            </a:endParaRPr>
          </a:p>
        </p:txBody>
      </p:sp>
      <p:sp>
        <p:nvSpPr>
          <p:cNvPr id="28" name="TextBox 1"/>
          <p:cNvSpPr txBox="1">
            <a:spLocks noChangeArrowheads="1"/>
          </p:cNvSpPr>
          <p:nvPr/>
        </p:nvSpPr>
        <p:spPr bwMode="auto">
          <a:xfrm>
            <a:off x="5461000" y="8051800"/>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buFont typeface="Arial" pitchFamily="34" charset="0"/>
              <a:buChar char="–"/>
              <a:defRPr sz="28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buFont typeface="Arial" pitchFamily="34" charset="0"/>
              <a:buChar char="•"/>
              <a:defRPr sz="24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9pPr>
          </a:lstStyle>
          <a:p>
            <a:pPr algn="ctr" eaLnBrk="1" hangingPunct="1">
              <a:spcBef>
                <a:spcPct val="0"/>
              </a:spcBef>
              <a:buFontTx/>
              <a:buNone/>
            </a:pPr>
            <a:r>
              <a:rPr lang="en-US" altLang="en-US" sz="1800" b="1" dirty="0">
                <a:solidFill>
                  <a:srgbClr val="1D2258"/>
                </a:solidFill>
                <a:latin typeface="Arial"/>
                <a:cs typeface="Arial"/>
              </a:rPr>
              <a:t>1</a:t>
            </a:r>
            <a:r>
              <a:rPr lang="en-US" altLang="en-US" sz="1800" b="1" baseline="30000" dirty="0">
                <a:solidFill>
                  <a:srgbClr val="1D2258"/>
                </a:solidFill>
                <a:latin typeface="Arial"/>
                <a:cs typeface="Arial"/>
              </a:rPr>
              <a:t>st</a:t>
            </a:r>
            <a:r>
              <a:rPr lang="en-US" altLang="en-US" sz="1800" b="1" dirty="0">
                <a:solidFill>
                  <a:srgbClr val="1D2258"/>
                </a:solidFill>
                <a:latin typeface="Arial"/>
                <a:cs typeface="Arial"/>
              </a:rPr>
              <a:t> Generation</a:t>
            </a:r>
          </a:p>
        </p:txBody>
      </p:sp>
      <p:sp>
        <p:nvSpPr>
          <p:cNvPr id="29" name="TextBox 11"/>
          <p:cNvSpPr txBox="1">
            <a:spLocks noChangeArrowheads="1"/>
          </p:cNvSpPr>
          <p:nvPr/>
        </p:nvSpPr>
        <p:spPr bwMode="auto">
          <a:xfrm>
            <a:off x="8813800" y="8051800"/>
            <a:ext cx="2444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buFont typeface="Arial" pitchFamily="34" charset="0"/>
              <a:buChar char="–"/>
              <a:defRPr sz="28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buFont typeface="Arial" pitchFamily="34" charset="0"/>
              <a:buChar char="•"/>
              <a:defRPr sz="24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9pPr>
          </a:lstStyle>
          <a:p>
            <a:pPr algn="ctr" eaLnBrk="1" hangingPunct="1">
              <a:spcBef>
                <a:spcPct val="0"/>
              </a:spcBef>
              <a:buFontTx/>
              <a:buNone/>
            </a:pPr>
            <a:r>
              <a:rPr lang="en-US" altLang="en-US" sz="1800" b="1" dirty="0">
                <a:solidFill>
                  <a:srgbClr val="1D2258"/>
                </a:solidFill>
                <a:latin typeface="Arial"/>
                <a:cs typeface="Arial"/>
              </a:rPr>
              <a:t>2</a:t>
            </a:r>
            <a:r>
              <a:rPr lang="en-US" altLang="en-US" sz="1800" b="1" baseline="30000" dirty="0">
                <a:solidFill>
                  <a:srgbClr val="1D2258"/>
                </a:solidFill>
                <a:latin typeface="Arial"/>
                <a:cs typeface="Arial"/>
              </a:rPr>
              <a:t>nd</a:t>
            </a:r>
            <a:r>
              <a:rPr lang="en-US" altLang="en-US" sz="1800" b="1" dirty="0">
                <a:solidFill>
                  <a:srgbClr val="1D2258"/>
                </a:solidFill>
                <a:latin typeface="Arial"/>
                <a:cs typeface="Arial"/>
              </a:rPr>
              <a:t> Generation</a:t>
            </a:r>
          </a:p>
        </p:txBody>
      </p:sp>
      <p:sp>
        <p:nvSpPr>
          <p:cNvPr id="2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3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384238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45" dirty="0">
                <a:solidFill>
                  <a:srgbClr val="1D2258"/>
                </a:solidFill>
                <a:latin typeface="HelveticaNeueLTStd-Bd"/>
                <a:cs typeface="HelveticaNeueLTStd-Bd"/>
              </a:rPr>
              <a:t>C.A.T.</a:t>
            </a:r>
            <a:r>
              <a:rPr sz="4000" b="1" spc="25" dirty="0">
                <a:solidFill>
                  <a:srgbClr val="1D2258"/>
                </a:solidFill>
                <a:latin typeface="HelveticaNeueLTStd-Bd"/>
                <a:cs typeface="HelveticaNeueLTStd-Bd"/>
              </a:rPr>
              <a:t> </a:t>
            </a:r>
            <a:r>
              <a:rPr sz="4000" b="1" dirty="0">
                <a:solidFill>
                  <a:srgbClr val="1D2258"/>
                </a:solidFill>
                <a:latin typeface="HelveticaNeueLTStd-Bd"/>
                <a:cs typeface="HelveticaNeueLTStd-Bd"/>
              </a:rPr>
              <a:t>Tourniquet</a:t>
            </a:r>
            <a:endParaRPr sz="4000" dirty="0">
              <a:solidFill>
                <a:srgbClr val="1D2258"/>
              </a:solidFill>
              <a:latin typeface="HelveticaNeueLTStd-Bd"/>
              <a:cs typeface="HelveticaNeueLTStd-Bd"/>
            </a:endParaRPr>
          </a:p>
          <a:p>
            <a:pPr marL="12700">
              <a:lnSpc>
                <a:spcPct val="100000"/>
              </a:lnSpc>
              <a:spcBef>
                <a:spcPts val="1480"/>
              </a:spcBef>
            </a:pPr>
            <a:r>
              <a:rPr sz="3200" b="1" spc="20" dirty="0">
                <a:solidFill>
                  <a:srgbClr val="1D2258"/>
                </a:solidFill>
                <a:latin typeface="HelveticaNeueLTStd-Bd"/>
                <a:cs typeface="HelveticaNeueLTStd-Bd"/>
              </a:rPr>
              <a:t>The </a:t>
            </a:r>
            <a:r>
              <a:rPr sz="3200" b="1" spc="-35" dirty="0">
                <a:solidFill>
                  <a:srgbClr val="1D2258"/>
                </a:solidFill>
                <a:latin typeface="HelveticaNeueLTStd-Bd"/>
                <a:cs typeface="HelveticaNeueLTStd-Bd"/>
              </a:rPr>
              <a:t>C.A.T. </a:t>
            </a:r>
            <a:r>
              <a:rPr sz="3200" b="1" spc="30" dirty="0">
                <a:solidFill>
                  <a:srgbClr val="1D2258"/>
                </a:solidFill>
                <a:latin typeface="HelveticaNeueLTStd-Bd"/>
                <a:cs typeface="HelveticaNeueLTStd-Bd"/>
              </a:rPr>
              <a:t>tourniquet </a:t>
            </a:r>
            <a:r>
              <a:rPr sz="3200" b="1" spc="15" dirty="0">
                <a:solidFill>
                  <a:srgbClr val="1D2258"/>
                </a:solidFill>
                <a:latin typeface="HelveticaNeueLTStd-Bd"/>
                <a:cs typeface="HelveticaNeueLTStd-Bd"/>
              </a:rPr>
              <a:t>is</a:t>
            </a:r>
            <a:r>
              <a:rPr sz="3200" b="1" spc="150"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the</a:t>
            </a:r>
            <a:endParaRPr sz="3200" dirty="0">
              <a:solidFill>
                <a:srgbClr val="1D2258"/>
              </a:solidFill>
              <a:latin typeface="HelveticaNeueLTStd-Bd"/>
              <a:cs typeface="HelveticaNeueLTStd-Bd"/>
            </a:endParaRPr>
          </a:p>
          <a:p>
            <a:pPr marL="12700">
              <a:lnSpc>
                <a:spcPct val="100000"/>
              </a:lnSpc>
            </a:pPr>
            <a:r>
              <a:rPr sz="3200" b="1" dirty="0">
                <a:solidFill>
                  <a:srgbClr val="1D2258"/>
                </a:solidFill>
                <a:latin typeface="HelveticaNeueLTStd-Bd"/>
                <a:cs typeface="HelveticaNeueLTStd-Bd"/>
              </a:rPr>
              <a:t>military’s </a:t>
            </a:r>
            <a:r>
              <a:rPr sz="3200" b="1" spc="10" dirty="0">
                <a:solidFill>
                  <a:srgbClr val="1D2258"/>
                </a:solidFill>
                <a:latin typeface="HelveticaNeueLTStd-Bd"/>
                <a:cs typeface="HelveticaNeueLTStd-Bd"/>
              </a:rPr>
              <a:t>preferred</a:t>
            </a:r>
            <a:r>
              <a:rPr sz="3200" b="1" spc="85" dirty="0">
                <a:solidFill>
                  <a:srgbClr val="1D2258"/>
                </a:solidFill>
                <a:latin typeface="HelveticaNeueLTStd-Bd"/>
                <a:cs typeface="HelveticaNeueLTStd-Bd"/>
              </a:rPr>
              <a:t> </a:t>
            </a:r>
            <a:r>
              <a:rPr sz="3200" b="1" spc="35" dirty="0">
                <a:solidFill>
                  <a:srgbClr val="1D2258"/>
                </a:solidFill>
                <a:latin typeface="HelveticaNeueLTStd-Bd"/>
                <a:cs typeface="HelveticaNeueLTStd-Bd"/>
              </a:rPr>
              <a:t>tourniquet</a:t>
            </a:r>
            <a:endParaRPr sz="3200" dirty="0">
              <a:solidFill>
                <a:srgbClr val="1D2258"/>
              </a:solidFill>
              <a:latin typeface="HelveticaNeueLTStd-Bd"/>
              <a:cs typeface="HelveticaNeueLTStd-Bd"/>
            </a:endParaRPr>
          </a:p>
          <a:p>
            <a:pPr marL="12700" marR="5582920">
              <a:lnSpc>
                <a:spcPct val="100000"/>
              </a:lnSpc>
            </a:pPr>
            <a:r>
              <a:rPr sz="3200" b="1" spc="25" dirty="0">
                <a:solidFill>
                  <a:srgbClr val="1D2258"/>
                </a:solidFill>
                <a:latin typeface="HelveticaNeueLTStd-Bd"/>
                <a:cs typeface="HelveticaNeueLTStd-Bd"/>
              </a:rPr>
              <a:t>because </a:t>
            </a:r>
            <a:r>
              <a:rPr sz="3200" b="1" spc="15" dirty="0">
                <a:solidFill>
                  <a:srgbClr val="1D2258"/>
                </a:solidFill>
                <a:latin typeface="HelveticaNeueLTStd-Bd"/>
                <a:cs typeface="HelveticaNeueLTStd-Bd"/>
              </a:rPr>
              <a:t>it is </a:t>
            </a:r>
            <a:r>
              <a:rPr sz="3200" b="1" spc="20" dirty="0">
                <a:solidFill>
                  <a:srgbClr val="1D2258"/>
                </a:solidFill>
                <a:latin typeface="HelveticaNeueLTStd-Bd"/>
                <a:cs typeface="HelveticaNeueLTStd-Bd"/>
              </a:rPr>
              <a:t>easy </a:t>
            </a:r>
            <a:r>
              <a:rPr sz="3200" b="1" spc="15" dirty="0">
                <a:solidFill>
                  <a:srgbClr val="1D2258"/>
                </a:solidFill>
                <a:latin typeface="HelveticaNeueLTStd-Bd"/>
                <a:cs typeface="HelveticaNeueLTStd-Bd"/>
              </a:rPr>
              <a:t>to </a:t>
            </a:r>
            <a:r>
              <a:rPr sz="3200" b="1" spc="20" dirty="0">
                <a:solidFill>
                  <a:srgbClr val="1D2258"/>
                </a:solidFill>
                <a:latin typeface="HelveticaNeueLTStd-Bd"/>
                <a:cs typeface="HelveticaNeueLTStd-Bd"/>
              </a:rPr>
              <a:t>use and </a:t>
            </a:r>
            <a:r>
              <a:rPr sz="3200" b="1" spc="30" dirty="0">
                <a:solidFill>
                  <a:srgbClr val="1D2258"/>
                </a:solidFill>
                <a:latin typeface="HelveticaNeueLTStd-Bd"/>
                <a:cs typeface="HelveticaNeueLTStd-Bd"/>
              </a:rPr>
              <a:t>can  </a:t>
            </a:r>
            <a:r>
              <a:rPr sz="3200" b="1" spc="15" dirty="0">
                <a:solidFill>
                  <a:srgbClr val="1D2258"/>
                </a:solidFill>
                <a:latin typeface="HelveticaNeueLTStd-Bd"/>
                <a:cs typeface="HelveticaNeueLTStd-Bd"/>
              </a:rPr>
              <a:t>be </a:t>
            </a:r>
            <a:r>
              <a:rPr sz="3200" b="1" spc="25" dirty="0">
                <a:solidFill>
                  <a:srgbClr val="1D2258"/>
                </a:solidFill>
                <a:latin typeface="HelveticaNeueLTStd-Bd"/>
                <a:cs typeface="HelveticaNeueLTStd-Bd"/>
              </a:rPr>
              <a:t>rapidly</a:t>
            </a:r>
            <a:r>
              <a:rPr sz="3200" b="1" spc="5"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applied</a:t>
            </a:r>
            <a:endParaRPr sz="3200" dirty="0">
              <a:solidFill>
                <a:srgbClr val="1D2258"/>
              </a:solidFill>
              <a:latin typeface="HelveticaNeueLTStd-Bd"/>
              <a:cs typeface="HelveticaNeueLTStd-Bd"/>
            </a:endParaRPr>
          </a:p>
        </p:txBody>
      </p:sp>
      <p:sp>
        <p:nvSpPr>
          <p:cNvPr id="9" name="object 9"/>
          <p:cNvSpPr/>
          <p:nvPr/>
        </p:nvSpPr>
        <p:spPr>
          <a:xfrm>
            <a:off x="8248395" y="3356709"/>
            <a:ext cx="7461503" cy="4767733"/>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8248395" y="3340100"/>
            <a:ext cx="7461884" cy="4784725"/>
          </a:xfrm>
          <a:custGeom>
            <a:avLst/>
            <a:gdLst/>
            <a:ahLst/>
            <a:cxnLst/>
            <a:rect l="l" t="t" r="r" b="b"/>
            <a:pathLst>
              <a:path w="7461884" h="4784725">
                <a:moveTo>
                  <a:pt x="0" y="4784344"/>
                </a:moveTo>
                <a:lnTo>
                  <a:pt x="7461504" y="4784344"/>
                </a:lnTo>
                <a:lnTo>
                  <a:pt x="7461504" y="0"/>
                </a:lnTo>
                <a:lnTo>
                  <a:pt x="0" y="0"/>
                </a:lnTo>
                <a:lnTo>
                  <a:pt x="0" y="4784344"/>
                </a:lnTo>
                <a:close/>
              </a:path>
            </a:pathLst>
          </a:custGeom>
          <a:ln w="12700">
            <a:solidFill>
              <a:srgbClr val="D72827"/>
            </a:solidFill>
          </a:ln>
        </p:spPr>
        <p:txBody>
          <a:bodyPr wrap="square" lIns="0" tIns="0" rIns="0" bIns="0" rtlCol="0"/>
          <a:lstStyle/>
          <a:p>
            <a:endParaRPr/>
          </a:p>
        </p:txBody>
      </p:sp>
      <p:sp>
        <p:nvSpPr>
          <p:cNvPr id="11" name="object 11"/>
          <p:cNvSpPr txBox="1"/>
          <p:nvPr/>
        </p:nvSpPr>
        <p:spPr>
          <a:xfrm>
            <a:off x="8235695" y="8229546"/>
            <a:ext cx="3714750"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Composite Resources,</a:t>
            </a:r>
            <a:r>
              <a:rPr sz="1400" spc="95"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Inc.</a:t>
            </a:r>
            <a:endParaRPr sz="1400">
              <a:latin typeface="HelveticaNeueLTStd-Roman"/>
              <a:cs typeface="HelveticaNeueLTStd-Roman"/>
            </a:endParaRPr>
          </a:p>
        </p:txBody>
      </p:sp>
      <p:sp>
        <p:nvSpPr>
          <p:cNvPr id="16" name="object 64"/>
          <p:cNvSpPr txBox="1">
            <a:spLocks/>
          </p:cNvSpPr>
          <p:nvPr/>
        </p:nvSpPr>
        <p:spPr>
          <a:xfrm>
            <a:off x="9271000" y="9670392"/>
            <a:ext cx="6566193" cy="218008"/>
          </a:xfrm>
          <a:prstGeom prst="rect">
            <a:avLst/>
          </a:prstGeom>
        </p:spPr>
        <p:txBody>
          <a:bodyPr vert="horz" wrap="square" lIns="0" tIns="0" rIns="0" bIns="0" rtlCol="0">
            <a:spAutoFit/>
          </a:bodyPr>
          <a:lstStyle>
            <a:defPPr>
              <a:defRPr lang="en-US"/>
            </a:defPPr>
            <a:lvl1pPr marL="0" algn="l" defTabSz="457200" rtl="0" eaLnBrk="1" latinLnBrk="0" hangingPunct="1">
              <a:defRPr sz="1600" b="0" i="0" kern="1200">
                <a:solidFill>
                  <a:srgbClr val="27306B"/>
                </a:solidFill>
                <a:latin typeface="HelveticaNeueLTStd-Cn"/>
                <a:ea typeface="+mn-ea"/>
                <a:cs typeface="HelveticaNeueLTStd-Cn"/>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725"/>
              </a:lnSpc>
            </a:pPr>
            <a:r>
              <a:rPr lang="en-US" spc="10" smtClean="0">
                <a:solidFill>
                  <a:srgbClr val="4C4C4C"/>
                </a:solidFill>
                <a:latin typeface="HelveticaNeueLTStd-HvCn"/>
                <a:cs typeface="HelveticaNeueLTStd-HvCn"/>
              </a:rPr>
              <a:t>Introduction</a:t>
            </a:r>
            <a:r>
              <a:rPr lang="en-US" b="1" spc="10" smtClean="0">
                <a:solidFill>
                  <a:srgbClr val="4C4C4C"/>
                </a:solidFill>
                <a:latin typeface="HelveticaNeueLTStd-HvCn"/>
                <a:cs typeface="HelveticaNeueLTStd-HvCn"/>
              </a:rPr>
              <a:t>  </a:t>
            </a:r>
            <a:r>
              <a:rPr lang="en-US" smtClean="0">
                <a:solidFill>
                  <a:srgbClr val="4C4C4C"/>
                </a:solidFill>
              </a:rPr>
              <a:t>|  </a:t>
            </a:r>
            <a:r>
              <a:rPr lang="en-US" spc="10" smtClean="0">
                <a:solidFill>
                  <a:srgbClr val="4C4C4C"/>
                </a:solidFill>
              </a:rPr>
              <a:t>Principles  </a:t>
            </a:r>
            <a:r>
              <a:rPr lang="en-US" smtClean="0">
                <a:solidFill>
                  <a:srgbClr val="4C4C4C"/>
                </a:solidFill>
              </a:rPr>
              <a:t>|  </a:t>
            </a:r>
            <a:r>
              <a:rPr lang="en-US" spc="10" smtClean="0">
                <a:solidFill>
                  <a:srgbClr val="4C4C4C"/>
                </a:solidFill>
              </a:rPr>
              <a:t>A-Alert  </a:t>
            </a:r>
            <a:r>
              <a:rPr lang="en-US" smtClean="0">
                <a:solidFill>
                  <a:srgbClr val="4C4C4C"/>
                </a:solidFill>
              </a:rPr>
              <a:t>|  </a:t>
            </a:r>
            <a:r>
              <a:rPr lang="en-US" spc="10" smtClean="0">
                <a:solidFill>
                  <a:srgbClr val="4C4C4C"/>
                </a:solidFill>
              </a:rPr>
              <a:t>B-Bleeding  </a:t>
            </a:r>
            <a:r>
              <a:rPr lang="en-US" smtClean="0">
                <a:solidFill>
                  <a:srgbClr val="4C4C4C"/>
                </a:solidFill>
              </a:rPr>
              <a:t>|  </a:t>
            </a:r>
            <a:r>
              <a:rPr lang="en-US" b="1" spc="10" smtClean="0">
                <a:solidFill>
                  <a:srgbClr val="4C4C4C"/>
                </a:solidFill>
              </a:rPr>
              <a:t>C-Compression</a:t>
            </a:r>
            <a:r>
              <a:rPr lang="en-US" spc="10" smtClean="0">
                <a:solidFill>
                  <a:srgbClr val="4C4C4C"/>
                </a:solidFill>
              </a:rPr>
              <a:t> </a:t>
            </a:r>
            <a:r>
              <a:rPr lang="en-US" spc="250" smtClean="0">
                <a:solidFill>
                  <a:srgbClr val="4C4C4C"/>
                </a:solidFill>
              </a:rPr>
              <a:t> </a:t>
            </a:r>
            <a:r>
              <a:rPr lang="en-US" smtClean="0">
                <a:solidFill>
                  <a:srgbClr val="4C4C4C"/>
                </a:solidFill>
              </a:rPr>
              <a:t>|</a:t>
            </a:r>
            <a:endParaRPr lang="en-US" dirty="0">
              <a:solidFill>
                <a:srgbClr val="4C4C4C"/>
              </a:solidFill>
            </a:endParaRPr>
          </a:p>
        </p:txBody>
      </p:sp>
      <p:sp>
        <p:nvSpPr>
          <p:cNvPr id="17"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498610"/>
            <a:ext cx="16256000" cy="5842000"/>
          </a:xfrm>
          <a:custGeom>
            <a:avLst/>
            <a:gdLst/>
            <a:ahLst/>
            <a:cxnLst/>
            <a:rect l="l" t="t" r="r" b="b"/>
            <a:pathLst>
              <a:path w="16256000" h="5842000">
                <a:moveTo>
                  <a:pt x="0" y="5842000"/>
                </a:moveTo>
                <a:lnTo>
                  <a:pt x="16256000" y="5842000"/>
                </a:lnTo>
                <a:lnTo>
                  <a:pt x="16256000" y="0"/>
                </a:lnTo>
                <a:lnTo>
                  <a:pt x="0" y="0"/>
                </a:lnTo>
                <a:lnTo>
                  <a:pt x="0" y="5842000"/>
                </a:lnTo>
                <a:close/>
              </a:path>
            </a:pathLst>
          </a:custGeom>
          <a:solidFill>
            <a:srgbClr val="FFFFFF"/>
          </a:solidFill>
        </p:spPr>
        <p:txBody>
          <a:bodyPr wrap="square" lIns="0" tIns="0" rIns="0" bIns="0" rtlCol="0"/>
          <a:lstStyle/>
          <a:p>
            <a:endParaRPr dirty="0"/>
          </a:p>
        </p:txBody>
      </p:sp>
      <p:sp>
        <p:nvSpPr>
          <p:cNvPr id="3" name="object 3"/>
          <p:cNvSpPr txBox="1">
            <a:spLocks noGrp="1"/>
          </p:cNvSpPr>
          <p:nvPr>
            <p:ph type="title"/>
          </p:nvPr>
        </p:nvSpPr>
        <p:spPr>
          <a:xfrm>
            <a:off x="1968144" y="1459479"/>
            <a:ext cx="12324080" cy="463550"/>
          </a:xfrm>
          <a:prstGeom prst="rect">
            <a:avLst/>
          </a:prstGeom>
        </p:spPr>
        <p:txBody>
          <a:bodyPr vert="horz" wrap="square" lIns="0" tIns="0" rIns="0" bIns="0" rtlCol="0">
            <a:spAutoFit/>
          </a:bodyPr>
          <a:lstStyle/>
          <a:p>
            <a:pPr marL="12700">
              <a:lnSpc>
                <a:spcPct val="100000"/>
              </a:lnSpc>
            </a:pPr>
            <a:r>
              <a:rPr sz="3000" spc="20" dirty="0">
                <a:solidFill>
                  <a:srgbClr val="27306B"/>
                </a:solidFill>
              </a:rPr>
              <a:t>This </a:t>
            </a:r>
            <a:r>
              <a:rPr sz="3000" spc="25" dirty="0">
                <a:solidFill>
                  <a:srgbClr val="27306B"/>
                </a:solidFill>
              </a:rPr>
              <a:t>educational </a:t>
            </a:r>
            <a:r>
              <a:rPr sz="3000" spc="15" dirty="0">
                <a:solidFill>
                  <a:srgbClr val="27306B"/>
                </a:solidFill>
              </a:rPr>
              <a:t>program is </a:t>
            </a:r>
            <a:r>
              <a:rPr sz="3000" spc="20" dirty="0">
                <a:solidFill>
                  <a:srgbClr val="27306B"/>
                </a:solidFill>
              </a:rPr>
              <a:t>the </a:t>
            </a:r>
            <a:r>
              <a:rPr sz="3000" spc="15" dirty="0">
                <a:solidFill>
                  <a:srgbClr val="27306B"/>
                </a:solidFill>
              </a:rPr>
              <a:t>product of </a:t>
            </a:r>
            <a:r>
              <a:rPr sz="3000" dirty="0">
                <a:solidFill>
                  <a:srgbClr val="27306B"/>
                </a:solidFill>
              </a:rPr>
              <a:t>a </a:t>
            </a:r>
            <a:r>
              <a:rPr sz="3000" spc="25" dirty="0">
                <a:solidFill>
                  <a:srgbClr val="27306B"/>
                </a:solidFill>
              </a:rPr>
              <a:t>cooperative </a:t>
            </a:r>
            <a:r>
              <a:rPr sz="3000" spc="15" dirty="0">
                <a:solidFill>
                  <a:srgbClr val="27306B"/>
                </a:solidFill>
              </a:rPr>
              <a:t>effort</a:t>
            </a:r>
            <a:r>
              <a:rPr sz="3000" spc="450" dirty="0">
                <a:solidFill>
                  <a:srgbClr val="27306B"/>
                </a:solidFill>
              </a:rPr>
              <a:t> </a:t>
            </a:r>
            <a:r>
              <a:rPr sz="3000" spc="30" dirty="0">
                <a:solidFill>
                  <a:srgbClr val="27306B"/>
                </a:solidFill>
              </a:rPr>
              <a:t>by:</a:t>
            </a:r>
            <a:endParaRPr sz="3000" dirty="0"/>
          </a:p>
        </p:txBody>
      </p:sp>
      <p:sp>
        <p:nvSpPr>
          <p:cNvPr id="4" name="object 4"/>
          <p:cNvSpPr/>
          <p:nvPr/>
        </p:nvSpPr>
        <p:spPr>
          <a:xfrm>
            <a:off x="1397121" y="3006839"/>
            <a:ext cx="2412758" cy="2412771"/>
          </a:xfrm>
          <a:prstGeom prst="rect">
            <a:avLst/>
          </a:prstGeom>
          <a:blipFill>
            <a:blip r:embed="rId3" cstate="print"/>
            <a:stretch>
              <a:fillRect/>
            </a:stretch>
          </a:blipFill>
        </p:spPr>
        <p:txBody>
          <a:bodyPr wrap="square" lIns="0" tIns="0" rIns="0" bIns="0" rtlCol="0"/>
          <a:lstStyle/>
          <a:p>
            <a:endParaRPr dirty="0"/>
          </a:p>
        </p:txBody>
      </p:sp>
      <p:sp>
        <p:nvSpPr>
          <p:cNvPr id="8" name="object 8"/>
          <p:cNvSpPr/>
          <p:nvPr/>
        </p:nvSpPr>
        <p:spPr>
          <a:xfrm>
            <a:off x="4780214" y="3921597"/>
            <a:ext cx="133985" cy="171450"/>
          </a:xfrm>
          <a:custGeom>
            <a:avLst/>
            <a:gdLst/>
            <a:ahLst/>
            <a:cxnLst/>
            <a:rect l="l" t="t" r="r" b="b"/>
            <a:pathLst>
              <a:path w="133985" h="171450">
                <a:moveTo>
                  <a:pt x="77901" y="21336"/>
                </a:moveTo>
                <a:lnTo>
                  <a:pt x="54571" y="21336"/>
                </a:lnTo>
                <a:lnTo>
                  <a:pt x="54571" y="171196"/>
                </a:lnTo>
                <a:lnTo>
                  <a:pt x="77901" y="171196"/>
                </a:lnTo>
                <a:lnTo>
                  <a:pt x="77901" y="21336"/>
                </a:lnTo>
                <a:close/>
              </a:path>
              <a:path w="133985" h="171450">
                <a:moveTo>
                  <a:pt x="130492" y="0"/>
                </a:moveTo>
                <a:lnTo>
                  <a:pt x="0" y="0"/>
                </a:lnTo>
                <a:lnTo>
                  <a:pt x="0" y="21336"/>
                </a:lnTo>
                <a:lnTo>
                  <a:pt x="133972" y="21336"/>
                </a:lnTo>
                <a:lnTo>
                  <a:pt x="130492" y="0"/>
                </a:lnTo>
                <a:close/>
              </a:path>
            </a:pathLst>
          </a:custGeom>
          <a:solidFill>
            <a:srgbClr val="000000"/>
          </a:solidFill>
        </p:spPr>
        <p:txBody>
          <a:bodyPr wrap="square" lIns="0" tIns="0" rIns="0" bIns="0" rtlCol="0"/>
          <a:lstStyle/>
          <a:p>
            <a:endParaRPr dirty="0"/>
          </a:p>
        </p:txBody>
      </p:sp>
      <p:sp>
        <p:nvSpPr>
          <p:cNvPr id="9" name="object 9"/>
          <p:cNvSpPr/>
          <p:nvPr/>
        </p:nvSpPr>
        <p:spPr>
          <a:xfrm>
            <a:off x="4940783" y="3913647"/>
            <a:ext cx="96520" cy="179705"/>
          </a:xfrm>
          <a:custGeom>
            <a:avLst/>
            <a:gdLst/>
            <a:ahLst/>
            <a:cxnLst/>
            <a:rect l="l" t="t" r="r" b="b"/>
            <a:pathLst>
              <a:path w="96520" h="179704">
                <a:moveTo>
                  <a:pt x="22085" y="0"/>
                </a:moveTo>
                <a:lnTo>
                  <a:pt x="0" y="3479"/>
                </a:lnTo>
                <a:lnTo>
                  <a:pt x="0" y="179146"/>
                </a:lnTo>
                <a:lnTo>
                  <a:pt x="22085" y="179146"/>
                </a:lnTo>
                <a:lnTo>
                  <a:pt x="22085" y="97269"/>
                </a:lnTo>
                <a:lnTo>
                  <a:pt x="30298" y="89473"/>
                </a:lnTo>
                <a:lnTo>
                  <a:pt x="38838" y="83442"/>
                </a:lnTo>
                <a:lnTo>
                  <a:pt x="47561" y="79549"/>
                </a:lnTo>
                <a:lnTo>
                  <a:pt x="56324" y="78168"/>
                </a:lnTo>
                <a:lnTo>
                  <a:pt x="94047" y="78168"/>
                </a:lnTo>
                <a:lnTo>
                  <a:pt x="93008" y="76428"/>
                </a:lnTo>
                <a:lnTo>
                  <a:pt x="22085" y="76428"/>
                </a:lnTo>
                <a:lnTo>
                  <a:pt x="22085" y="0"/>
                </a:lnTo>
                <a:close/>
              </a:path>
              <a:path w="96520" h="179704">
                <a:moveTo>
                  <a:pt x="94047" y="78168"/>
                </a:moveTo>
                <a:lnTo>
                  <a:pt x="56324" y="78168"/>
                </a:lnTo>
                <a:lnTo>
                  <a:pt x="64597" y="79636"/>
                </a:lnTo>
                <a:lnTo>
                  <a:pt x="70218" y="83778"/>
                </a:lnTo>
                <a:lnTo>
                  <a:pt x="73419" y="90202"/>
                </a:lnTo>
                <a:lnTo>
                  <a:pt x="74434" y="98513"/>
                </a:lnTo>
                <a:lnTo>
                  <a:pt x="74434" y="179146"/>
                </a:lnTo>
                <a:lnTo>
                  <a:pt x="96532" y="179146"/>
                </a:lnTo>
                <a:lnTo>
                  <a:pt x="96532" y="93065"/>
                </a:lnTo>
                <a:lnTo>
                  <a:pt x="94322" y="78627"/>
                </a:lnTo>
                <a:lnTo>
                  <a:pt x="94047" y="78168"/>
                </a:lnTo>
                <a:close/>
              </a:path>
              <a:path w="96520" h="179704">
                <a:moveTo>
                  <a:pt x="62280" y="58305"/>
                </a:moveTo>
                <a:lnTo>
                  <a:pt x="50244" y="59917"/>
                </a:lnTo>
                <a:lnTo>
                  <a:pt x="39482" y="64114"/>
                </a:lnTo>
                <a:lnTo>
                  <a:pt x="30071" y="69937"/>
                </a:lnTo>
                <a:lnTo>
                  <a:pt x="22085" y="76428"/>
                </a:lnTo>
                <a:lnTo>
                  <a:pt x="93008" y="76428"/>
                </a:lnTo>
                <a:lnTo>
                  <a:pt x="87783" y="67679"/>
                </a:lnTo>
                <a:lnTo>
                  <a:pt x="77057" y="60734"/>
                </a:lnTo>
                <a:lnTo>
                  <a:pt x="62280" y="58305"/>
                </a:lnTo>
                <a:close/>
              </a:path>
            </a:pathLst>
          </a:custGeom>
          <a:solidFill>
            <a:srgbClr val="000000"/>
          </a:solidFill>
        </p:spPr>
        <p:txBody>
          <a:bodyPr wrap="square" lIns="0" tIns="0" rIns="0" bIns="0" rtlCol="0"/>
          <a:lstStyle/>
          <a:p>
            <a:endParaRPr dirty="0"/>
          </a:p>
        </p:txBody>
      </p:sp>
      <p:sp>
        <p:nvSpPr>
          <p:cNvPr id="10" name="object 10"/>
          <p:cNvSpPr/>
          <p:nvPr/>
        </p:nvSpPr>
        <p:spPr>
          <a:xfrm>
            <a:off x="5066891" y="3971949"/>
            <a:ext cx="102870" cy="123825"/>
          </a:xfrm>
          <a:custGeom>
            <a:avLst/>
            <a:gdLst/>
            <a:ahLst/>
            <a:cxnLst/>
            <a:rect l="l" t="t" r="r" b="b"/>
            <a:pathLst>
              <a:path w="102870" h="123825">
                <a:moveTo>
                  <a:pt x="52095" y="0"/>
                </a:moveTo>
                <a:lnTo>
                  <a:pt x="31391" y="4240"/>
                </a:lnTo>
                <a:lnTo>
                  <a:pt x="14879" y="16414"/>
                </a:lnTo>
                <a:lnTo>
                  <a:pt x="3951" y="35704"/>
                </a:lnTo>
                <a:lnTo>
                  <a:pt x="0" y="61290"/>
                </a:lnTo>
                <a:lnTo>
                  <a:pt x="4239" y="89305"/>
                </a:lnTo>
                <a:lnTo>
                  <a:pt x="15873" y="108591"/>
                </a:lnTo>
                <a:lnTo>
                  <a:pt x="33277" y="119733"/>
                </a:lnTo>
                <a:lnTo>
                  <a:pt x="54825" y="123317"/>
                </a:lnTo>
                <a:lnTo>
                  <a:pt x="68725" y="122233"/>
                </a:lnTo>
                <a:lnTo>
                  <a:pt x="81133" y="119103"/>
                </a:lnTo>
                <a:lnTo>
                  <a:pt x="92237" y="114112"/>
                </a:lnTo>
                <a:lnTo>
                  <a:pt x="102222" y="107442"/>
                </a:lnTo>
                <a:lnTo>
                  <a:pt x="101737" y="104470"/>
                </a:lnTo>
                <a:lnTo>
                  <a:pt x="56565" y="104470"/>
                </a:lnTo>
                <a:lnTo>
                  <a:pt x="42591" y="102023"/>
                </a:lnTo>
                <a:lnTo>
                  <a:pt x="31877" y="94576"/>
                </a:lnTo>
                <a:lnTo>
                  <a:pt x="24886" y="81967"/>
                </a:lnTo>
                <a:lnTo>
                  <a:pt x="22085" y="64033"/>
                </a:lnTo>
                <a:lnTo>
                  <a:pt x="102476" y="64033"/>
                </a:lnTo>
                <a:lnTo>
                  <a:pt x="102476" y="59321"/>
                </a:lnTo>
                <a:lnTo>
                  <a:pt x="100918" y="47409"/>
                </a:lnTo>
                <a:lnTo>
                  <a:pt x="23075" y="47409"/>
                </a:lnTo>
                <a:lnTo>
                  <a:pt x="27115" y="34236"/>
                </a:lnTo>
                <a:lnTo>
                  <a:pt x="33643" y="24858"/>
                </a:lnTo>
                <a:lnTo>
                  <a:pt x="42080" y="19250"/>
                </a:lnTo>
                <a:lnTo>
                  <a:pt x="51841" y="17386"/>
                </a:lnTo>
                <a:lnTo>
                  <a:pt x="90229" y="17386"/>
                </a:lnTo>
                <a:lnTo>
                  <a:pt x="74524" y="4663"/>
                </a:lnTo>
                <a:lnTo>
                  <a:pt x="52095" y="0"/>
                </a:lnTo>
                <a:close/>
              </a:path>
              <a:path w="102870" h="123825">
                <a:moveTo>
                  <a:pt x="98983" y="87604"/>
                </a:moveTo>
                <a:lnTo>
                  <a:pt x="89321" y="94526"/>
                </a:lnTo>
                <a:lnTo>
                  <a:pt x="79360" y="99847"/>
                </a:lnTo>
                <a:lnTo>
                  <a:pt x="68606" y="103263"/>
                </a:lnTo>
                <a:lnTo>
                  <a:pt x="56565" y="104470"/>
                </a:lnTo>
                <a:lnTo>
                  <a:pt x="101737" y="104470"/>
                </a:lnTo>
                <a:lnTo>
                  <a:pt x="98983" y="87604"/>
                </a:lnTo>
                <a:close/>
              </a:path>
              <a:path w="102870" h="123825">
                <a:moveTo>
                  <a:pt x="90229" y="17386"/>
                </a:moveTo>
                <a:lnTo>
                  <a:pt x="51841" y="17386"/>
                </a:lnTo>
                <a:lnTo>
                  <a:pt x="63106" y="19391"/>
                </a:lnTo>
                <a:lnTo>
                  <a:pt x="71389" y="25234"/>
                </a:lnTo>
                <a:lnTo>
                  <a:pt x="76973" y="34659"/>
                </a:lnTo>
                <a:lnTo>
                  <a:pt x="80137" y="47409"/>
                </a:lnTo>
                <a:lnTo>
                  <a:pt x="100918" y="47409"/>
                </a:lnTo>
                <a:lnTo>
                  <a:pt x="99456" y="36234"/>
                </a:lnTo>
                <a:lnTo>
                  <a:pt x="90229" y="17386"/>
                </a:lnTo>
                <a:close/>
              </a:path>
            </a:pathLst>
          </a:custGeom>
          <a:solidFill>
            <a:srgbClr val="000000"/>
          </a:solidFill>
        </p:spPr>
        <p:txBody>
          <a:bodyPr wrap="square" lIns="0" tIns="0" rIns="0" bIns="0" rtlCol="0"/>
          <a:lstStyle/>
          <a:p>
            <a:endParaRPr dirty="0"/>
          </a:p>
        </p:txBody>
      </p:sp>
      <p:sp>
        <p:nvSpPr>
          <p:cNvPr id="11" name="object 11"/>
          <p:cNvSpPr/>
          <p:nvPr/>
        </p:nvSpPr>
        <p:spPr>
          <a:xfrm>
            <a:off x="8679497" y="2870200"/>
            <a:ext cx="2566669" cy="2584437"/>
          </a:xfrm>
          <a:prstGeom prst="rect">
            <a:avLst/>
          </a:prstGeom>
          <a:blipFill>
            <a:blip r:embed="rId4" cstate="print"/>
            <a:stretch>
              <a:fillRect/>
            </a:stretch>
          </a:blipFill>
        </p:spPr>
        <p:txBody>
          <a:bodyPr wrap="square" lIns="0" tIns="0" rIns="0" bIns="0" rtlCol="0"/>
          <a:lstStyle/>
          <a:p>
            <a:endParaRPr dirty="0"/>
          </a:p>
        </p:txBody>
      </p:sp>
      <p:sp>
        <p:nvSpPr>
          <p:cNvPr id="12" name="object 12"/>
          <p:cNvSpPr/>
          <p:nvPr/>
        </p:nvSpPr>
        <p:spPr>
          <a:xfrm>
            <a:off x="11984162" y="3661283"/>
            <a:ext cx="3336677" cy="1103881"/>
          </a:xfrm>
          <a:prstGeom prst="rect">
            <a:avLst/>
          </a:prstGeom>
          <a:blipFill>
            <a:blip r:embed="rId5" cstate="print"/>
            <a:stretch>
              <a:fillRect/>
            </a:stretch>
          </a:blipFill>
        </p:spPr>
        <p:txBody>
          <a:bodyPr wrap="square" lIns="0" tIns="0" rIns="0" bIns="0" rtlCol="0"/>
          <a:lstStyle/>
          <a:p>
            <a:endParaRPr dirty="0"/>
          </a:p>
        </p:txBody>
      </p:sp>
      <p:sp>
        <p:nvSpPr>
          <p:cNvPr id="13" name="object 13"/>
          <p:cNvSpPr txBox="1"/>
          <p:nvPr/>
        </p:nvSpPr>
        <p:spPr>
          <a:xfrm>
            <a:off x="1245882" y="5834630"/>
            <a:ext cx="2719705" cy="974626"/>
          </a:xfrm>
          <a:prstGeom prst="rect">
            <a:avLst/>
          </a:prstGeom>
        </p:spPr>
        <p:txBody>
          <a:bodyPr vert="horz" wrap="square" lIns="0" tIns="0" rIns="0" bIns="0" rtlCol="0">
            <a:spAutoFit/>
          </a:bodyPr>
          <a:lstStyle/>
          <a:p>
            <a:pPr algn="ctr">
              <a:lnSpc>
                <a:spcPct val="100000"/>
              </a:lnSpc>
            </a:pPr>
            <a:r>
              <a:rPr sz="3000" b="1" spc="20" dirty="0">
                <a:solidFill>
                  <a:srgbClr val="27306B"/>
                </a:solidFill>
                <a:latin typeface="HelveticaNeueLTStd-BdCn"/>
                <a:cs typeface="HelveticaNeueLTStd-BdCn"/>
              </a:rPr>
              <a:t>The</a:t>
            </a:r>
            <a:r>
              <a:rPr sz="3000" b="1" spc="-45" dirty="0">
                <a:solidFill>
                  <a:srgbClr val="27306B"/>
                </a:solidFill>
                <a:latin typeface="HelveticaNeueLTStd-BdCn"/>
                <a:cs typeface="HelveticaNeueLTStd-BdCn"/>
              </a:rPr>
              <a:t> </a:t>
            </a:r>
            <a:r>
              <a:rPr sz="3000" b="1" spc="30" dirty="0">
                <a:solidFill>
                  <a:srgbClr val="27306B"/>
                </a:solidFill>
                <a:latin typeface="HelveticaNeueLTStd-BdCn"/>
                <a:cs typeface="HelveticaNeueLTStd-BdCn"/>
              </a:rPr>
              <a:t>Hartford</a:t>
            </a:r>
            <a:endParaRPr sz="3000" dirty="0">
              <a:latin typeface="HelveticaNeueLTStd-BdCn"/>
              <a:cs typeface="HelveticaNeueLTStd-BdCn"/>
            </a:endParaRPr>
          </a:p>
          <a:p>
            <a:pPr algn="ctr">
              <a:lnSpc>
                <a:spcPct val="100000"/>
              </a:lnSpc>
              <a:spcBef>
                <a:spcPts val="395"/>
              </a:spcBef>
            </a:pPr>
            <a:r>
              <a:rPr sz="3000" b="1" spc="25" dirty="0" smtClean="0">
                <a:solidFill>
                  <a:srgbClr val="27306B"/>
                </a:solidFill>
                <a:latin typeface="HelveticaNeueLTStd-BdCn"/>
                <a:cs typeface="HelveticaNeueLTStd-BdCn"/>
              </a:rPr>
              <a:t>Consensus</a:t>
            </a:r>
            <a:endParaRPr sz="3000" dirty="0">
              <a:latin typeface="HelveticaNeueLTStd-BdCn"/>
              <a:cs typeface="HelveticaNeueLTStd-BdCn"/>
            </a:endParaRPr>
          </a:p>
        </p:txBody>
      </p:sp>
      <p:sp>
        <p:nvSpPr>
          <p:cNvPr id="14" name="object 14"/>
          <p:cNvSpPr txBox="1"/>
          <p:nvPr/>
        </p:nvSpPr>
        <p:spPr>
          <a:xfrm>
            <a:off x="4615065" y="5834630"/>
            <a:ext cx="3343910" cy="1481455"/>
          </a:xfrm>
          <a:prstGeom prst="rect">
            <a:avLst/>
          </a:prstGeom>
        </p:spPr>
        <p:txBody>
          <a:bodyPr vert="horz" wrap="square" lIns="0" tIns="0" rIns="0" bIns="0" rtlCol="0">
            <a:spAutoFit/>
          </a:bodyPr>
          <a:lstStyle/>
          <a:p>
            <a:pPr marL="3175" algn="ctr">
              <a:lnSpc>
                <a:spcPct val="100000"/>
              </a:lnSpc>
            </a:pPr>
            <a:r>
              <a:rPr sz="3000" b="1" spc="20" dirty="0">
                <a:solidFill>
                  <a:srgbClr val="27306B"/>
                </a:solidFill>
                <a:latin typeface="HelveticaNeueLTStd-BdCn"/>
                <a:cs typeface="HelveticaNeueLTStd-BdCn"/>
              </a:rPr>
              <a:t>The</a:t>
            </a:r>
            <a:r>
              <a:rPr sz="3000" b="1" spc="-45" dirty="0">
                <a:solidFill>
                  <a:srgbClr val="27306B"/>
                </a:solidFill>
                <a:latin typeface="HelveticaNeueLTStd-BdCn"/>
                <a:cs typeface="HelveticaNeueLTStd-BdCn"/>
              </a:rPr>
              <a:t> </a:t>
            </a:r>
            <a:r>
              <a:rPr sz="3000" b="1" spc="30" dirty="0">
                <a:solidFill>
                  <a:srgbClr val="27306B"/>
                </a:solidFill>
                <a:latin typeface="HelveticaNeueLTStd-BdCn"/>
                <a:cs typeface="HelveticaNeueLTStd-BdCn"/>
              </a:rPr>
              <a:t>American</a:t>
            </a:r>
            <a:endParaRPr sz="3000" dirty="0">
              <a:latin typeface="HelveticaNeueLTStd-BdCn"/>
              <a:cs typeface="HelveticaNeueLTStd-BdCn"/>
            </a:endParaRPr>
          </a:p>
          <a:p>
            <a:pPr marL="12700" marR="5080" indent="3810" algn="ctr">
              <a:lnSpc>
                <a:spcPct val="111100"/>
              </a:lnSpc>
            </a:pPr>
            <a:r>
              <a:rPr sz="3000" b="1" spc="25" dirty="0">
                <a:solidFill>
                  <a:srgbClr val="27306B"/>
                </a:solidFill>
                <a:latin typeface="HelveticaNeueLTStd-BdCn"/>
                <a:cs typeface="HelveticaNeueLTStd-BdCn"/>
              </a:rPr>
              <a:t>College </a:t>
            </a:r>
            <a:r>
              <a:rPr sz="3000" b="1" spc="15" dirty="0">
                <a:solidFill>
                  <a:srgbClr val="27306B"/>
                </a:solidFill>
                <a:latin typeface="HelveticaNeueLTStd-BdCn"/>
                <a:cs typeface="HelveticaNeueLTStd-BdCn"/>
              </a:rPr>
              <a:t>of </a:t>
            </a:r>
            <a:r>
              <a:rPr sz="3000" b="1" spc="30" dirty="0">
                <a:solidFill>
                  <a:srgbClr val="27306B"/>
                </a:solidFill>
                <a:latin typeface="HelveticaNeueLTStd-BdCn"/>
                <a:cs typeface="HelveticaNeueLTStd-BdCn"/>
              </a:rPr>
              <a:t>Surgeons  </a:t>
            </a:r>
            <a:r>
              <a:rPr sz="3000" b="1" dirty="0">
                <a:solidFill>
                  <a:srgbClr val="27306B"/>
                </a:solidFill>
                <a:latin typeface="HelveticaNeueLTStd-BdCn"/>
                <a:cs typeface="HelveticaNeueLTStd-BdCn"/>
              </a:rPr>
              <a:t>Committee on</a:t>
            </a:r>
            <a:r>
              <a:rPr sz="3000" b="1" spc="-85" dirty="0">
                <a:solidFill>
                  <a:srgbClr val="27306B"/>
                </a:solidFill>
                <a:latin typeface="HelveticaNeueLTStd-BdCn"/>
                <a:cs typeface="HelveticaNeueLTStd-BdCn"/>
              </a:rPr>
              <a:t> </a:t>
            </a:r>
            <a:r>
              <a:rPr sz="3000" b="1" spc="-40" dirty="0">
                <a:solidFill>
                  <a:srgbClr val="27306B"/>
                </a:solidFill>
                <a:latin typeface="HelveticaNeueLTStd-BdCn"/>
                <a:cs typeface="HelveticaNeueLTStd-BdCn"/>
              </a:rPr>
              <a:t>Trauma</a:t>
            </a:r>
            <a:endParaRPr sz="3000" dirty="0">
              <a:latin typeface="HelveticaNeueLTStd-BdCn"/>
              <a:cs typeface="HelveticaNeueLTStd-BdCn"/>
            </a:endParaRPr>
          </a:p>
        </p:txBody>
      </p:sp>
      <p:sp>
        <p:nvSpPr>
          <p:cNvPr id="15" name="object 15"/>
          <p:cNvSpPr txBox="1"/>
          <p:nvPr/>
        </p:nvSpPr>
        <p:spPr>
          <a:xfrm>
            <a:off x="8549003" y="5869709"/>
            <a:ext cx="2827655" cy="2049792"/>
          </a:xfrm>
          <a:prstGeom prst="rect">
            <a:avLst/>
          </a:prstGeom>
        </p:spPr>
        <p:txBody>
          <a:bodyPr vert="horz" wrap="square" lIns="0" tIns="0" rIns="0" bIns="0" rtlCol="0">
            <a:spAutoFit/>
          </a:bodyPr>
          <a:lstStyle/>
          <a:p>
            <a:pPr marL="172720" marR="5080" indent="-160655" algn="ctr">
              <a:lnSpc>
                <a:spcPct val="111100"/>
              </a:lnSpc>
            </a:pPr>
            <a:r>
              <a:rPr sz="3000" b="1" spc="20" dirty="0">
                <a:solidFill>
                  <a:srgbClr val="27306B"/>
                </a:solidFill>
                <a:latin typeface="HelveticaNeueLTStd-BdCn"/>
                <a:cs typeface="HelveticaNeueLTStd-BdCn"/>
              </a:rPr>
              <a:t>The </a:t>
            </a:r>
            <a:r>
              <a:rPr sz="3000" b="1" spc="25" dirty="0">
                <a:solidFill>
                  <a:srgbClr val="27306B"/>
                </a:solidFill>
                <a:latin typeface="HelveticaNeueLTStd-BdCn"/>
                <a:cs typeface="HelveticaNeueLTStd-BdCn"/>
              </a:rPr>
              <a:t>Committee</a:t>
            </a:r>
            <a:r>
              <a:rPr sz="3000" b="1" spc="15" dirty="0">
                <a:solidFill>
                  <a:srgbClr val="27306B"/>
                </a:solidFill>
                <a:latin typeface="HelveticaNeueLTStd-BdCn"/>
                <a:cs typeface="HelveticaNeueLTStd-BdCn"/>
              </a:rPr>
              <a:t> </a:t>
            </a:r>
            <a:r>
              <a:rPr lang="en-US" sz="3000" b="1" spc="15" dirty="0" smtClean="0">
                <a:solidFill>
                  <a:srgbClr val="27306B"/>
                </a:solidFill>
                <a:latin typeface="HelveticaNeueLTStd-BdCn"/>
                <a:cs typeface="HelveticaNeueLTStd-BdCn"/>
              </a:rPr>
              <a:t>   </a:t>
            </a:r>
            <a:r>
              <a:rPr sz="3000" b="1" spc="30" dirty="0" smtClean="0">
                <a:solidFill>
                  <a:srgbClr val="27306B"/>
                </a:solidFill>
                <a:latin typeface="HelveticaNeueLTStd-BdCn"/>
                <a:cs typeface="HelveticaNeueLTStd-BdCn"/>
              </a:rPr>
              <a:t>on  </a:t>
            </a:r>
            <a:r>
              <a:rPr sz="3000" b="1" spc="-5" dirty="0">
                <a:solidFill>
                  <a:srgbClr val="27306B"/>
                </a:solidFill>
                <a:latin typeface="HelveticaNeueLTStd-BdCn"/>
                <a:cs typeface="HelveticaNeueLTStd-BdCn"/>
              </a:rPr>
              <a:t>Tactical </a:t>
            </a:r>
            <a:r>
              <a:rPr sz="3000" b="1" spc="30" dirty="0">
                <a:solidFill>
                  <a:srgbClr val="27306B"/>
                </a:solidFill>
                <a:latin typeface="HelveticaNeueLTStd-BdCn"/>
                <a:cs typeface="HelveticaNeueLTStd-BdCn"/>
              </a:rPr>
              <a:t>Combat  </a:t>
            </a:r>
            <a:r>
              <a:rPr sz="3000" b="1" spc="25" dirty="0">
                <a:solidFill>
                  <a:srgbClr val="27306B"/>
                </a:solidFill>
                <a:latin typeface="HelveticaNeueLTStd-BdCn"/>
                <a:cs typeface="HelveticaNeueLTStd-BdCn"/>
              </a:rPr>
              <a:t>Casualty</a:t>
            </a:r>
            <a:r>
              <a:rPr sz="3000" b="1" spc="-35" dirty="0">
                <a:solidFill>
                  <a:srgbClr val="27306B"/>
                </a:solidFill>
                <a:latin typeface="HelveticaNeueLTStd-BdCn"/>
                <a:cs typeface="HelveticaNeueLTStd-BdCn"/>
              </a:rPr>
              <a:t> </a:t>
            </a:r>
            <a:r>
              <a:rPr sz="3000" b="1" spc="30" dirty="0">
                <a:solidFill>
                  <a:srgbClr val="27306B"/>
                </a:solidFill>
                <a:latin typeface="HelveticaNeueLTStd-BdCn"/>
                <a:cs typeface="HelveticaNeueLTStd-BdCn"/>
              </a:rPr>
              <a:t>Care</a:t>
            </a:r>
            <a:endParaRPr sz="3000" dirty="0">
              <a:latin typeface="HelveticaNeueLTStd-BdCn"/>
              <a:cs typeface="HelveticaNeueLTStd-BdCn"/>
            </a:endParaRPr>
          </a:p>
        </p:txBody>
      </p:sp>
      <p:sp>
        <p:nvSpPr>
          <p:cNvPr id="16" name="object 16"/>
          <p:cNvSpPr txBox="1"/>
          <p:nvPr/>
        </p:nvSpPr>
        <p:spPr>
          <a:xfrm>
            <a:off x="12035103" y="4814502"/>
            <a:ext cx="3048000" cy="2040255"/>
          </a:xfrm>
          <a:prstGeom prst="rect">
            <a:avLst/>
          </a:prstGeom>
        </p:spPr>
        <p:txBody>
          <a:bodyPr vert="horz" wrap="square" lIns="0" tIns="0" rIns="0" bIns="0" rtlCol="0">
            <a:spAutoFit/>
          </a:bodyPr>
          <a:lstStyle/>
          <a:p>
            <a:pPr marL="422275" marR="414655" indent="-635" algn="ctr">
              <a:lnSpc>
                <a:spcPct val="111100"/>
              </a:lnSpc>
            </a:pPr>
            <a:r>
              <a:rPr sz="3000" b="1" spc="20" dirty="0">
                <a:solidFill>
                  <a:srgbClr val="27306B"/>
                </a:solidFill>
                <a:latin typeface="HelveticaNeueLTStd-BdCn"/>
                <a:cs typeface="HelveticaNeueLTStd-BdCn"/>
              </a:rPr>
              <a:t>The </a:t>
            </a:r>
            <a:r>
              <a:rPr sz="3000" b="1" spc="30" dirty="0">
                <a:solidFill>
                  <a:srgbClr val="27306B"/>
                </a:solidFill>
                <a:latin typeface="HelveticaNeueLTStd-BdCn"/>
                <a:cs typeface="HelveticaNeueLTStd-BdCn"/>
              </a:rPr>
              <a:t>National  </a:t>
            </a:r>
            <a:r>
              <a:rPr sz="3000" b="1" spc="25" dirty="0">
                <a:solidFill>
                  <a:srgbClr val="27306B"/>
                </a:solidFill>
                <a:latin typeface="HelveticaNeueLTStd-BdCn"/>
                <a:cs typeface="HelveticaNeueLTStd-BdCn"/>
              </a:rPr>
              <a:t>Association</a:t>
            </a:r>
            <a:r>
              <a:rPr sz="3000" b="1" spc="-20" dirty="0">
                <a:solidFill>
                  <a:srgbClr val="27306B"/>
                </a:solidFill>
                <a:latin typeface="HelveticaNeueLTStd-BdCn"/>
                <a:cs typeface="HelveticaNeueLTStd-BdCn"/>
              </a:rPr>
              <a:t> </a:t>
            </a:r>
            <a:r>
              <a:rPr sz="3000" b="1" spc="30" dirty="0">
                <a:solidFill>
                  <a:srgbClr val="27306B"/>
                </a:solidFill>
                <a:latin typeface="HelveticaNeueLTStd-BdCn"/>
                <a:cs typeface="HelveticaNeueLTStd-BdCn"/>
              </a:rPr>
              <a:t>of</a:t>
            </a:r>
            <a:endParaRPr sz="3000" dirty="0">
              <a:latin typeface="HelveticaNeueLTStd-BdCn"/>
              <a:cs typeface="HelveticaNeueLTStd-BdCn"/>
            </a:endParaRPr>
          </a:p>
          <a:p>
            <a:pPr marL="12700" marR="5080" algn="ctr">
              <a:lnSpc>
                <a:spcPct val="111100"/>
              </a:lnSpc>
            </a:pPr>
            <a:r>
              <a:rPr sz="3000" b="1" spc="20" dirty="0">
                <a:solidFill>
                  <a:srgbClr val="27306B"/>
                </a:solidFill>
                <a:latin typeface="HelveticaNeueLTStd-BdCn"/>
                <a:cs typeface="HelveticaNeueLTStd-BdCn"/>
              </a:rPr>
              <a:t>Emergency</a:t>
            </a:r>
            <a:r>
              <a:rPr sz="3000" b="1" spc="-10" dirty="0">
                <a:solidFill>
                  <a:srgbClr val="27306B"/>
                </a:solidFill>
                <a:latin typeface="HelveticaNeueLTStd-BdCn"/>
                <a:cs typeface="HelveticaNeueLTStd-BdCn"/>
              </a:rPr>
              <a:t> </a:t>
            </a:r>
            <a:r>
              <a:rPr sz="3000" b="1" spc="30" dirty="0">
                <a:solidFill>
                  <a:srgbClr val="27306B"/>
                </a:solidFill>
                <a:latin typeface="HelveticaNeueLTStd-BdCn"/>
                <a:cs typeface="HelveticaNeueLTStd-BdCn"/>
              </a:rPr>
              <a:t>Medical  </a:t>
            </a:r>
            <a:r>
              <a:rPr sz="3000" b="1" spc="5" dirty="0">
                <a:solidFill>
                  <a:srgbClr val="27306B"/>
                </a:solidFill>
                <a:latin typeface="HelveticaNeueLTStd-BdCn"/>
                <a:cs typeface="HelveticaNeueLTStd-BdCn"/>
              </a:rPr>
              <a:t>Technicians</a:t>
            </a:r>
            <a:endParaRPr sz="3000" dirty="0">
              <a:latin typeface="HelveticaNeueLTStd-BdCn"/>
              <a:cs typeface="HelveticaNeueLTStd-BdCn"/>
            </a:endParaRPr>
          </a:p>
        </p:txBody>
      </p:sp>
      <p:sp>
        <p:nvSpPr>
          <p:cNvPr id="17" name="object 17"/>
          <p:cNvSpPr/>
          <p:nvPr/>
        </p:nvSpPr>
        <p:spPr>
          <a:xfrm>
            <a:off x="954847" y="9038859"/>
            <a:ext cx="3722509" cy="183362"/>
          </a:xfrm>
          <a:prstGeom prst="rect">
            <a:avLst/>
          </a:prstGeom>
          <a:blipFill>
            <a:blip r:embed="rId6" cstate="print"/>
            <a:stretch>
              <a:fillRect/>
            </a:stretch>
          </a:blipFill>
        </p:spPr>
        <p:txBody>
          <a:bodyPr wrap="square" lIns="0" tIns="0" rIns="0" bIns="0" rtlCol="0"/>
          <a:lstStyle/>
          <a:p>
            <a:endParaRPr dirty="0"/>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4725" y="2984500"/>
            <a:ext cx="3038475" cy="24003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3354704"/>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(1 of</a:t>
            </a:r>
            <a:r>
              <a:rPr sz="2400" spc="4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9)</a:t>
            </a:r>
            <a:endParaRPr sz="2400" dirty="0">
              <a:latin typeface="HelveticaNeueLTStd-Roman"/>
              <a:cs typeface="HelveticaNeueLTStd-Roman"/>
            </a:endParaRPr>
          </a:p>
          <a:p>
            <a:pPr marL="12700">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1. </a:t>
            </a:r>
            <a:r>
              <a:rPr sz="3200" spc="25" dirty="0">
                <a:solidFill>
                  <a:srgbClr val="27306B"/>
                </a:solidFill>
                <a:latin typeface="HelveticaNeueLTStd-Roman"/>
                <a:cs typeface="HelveticaNeueLTStd-Roman"/>
              </a:rPr>
              <a:t>Insert </a:t>
            </a:r>
            <a:r>
              <a:rPr sz="3200" spc="20" dirty="0">
                <a:solidFill>
                  <a:srgbClr val="27306B"/>
                </a:solidFill>
                <a:latin typeface="HelveticaNeueLTStd-Roman"/>
                <a:cs typeface="HelveticaNeueLTStd-Roman"/>
              </a:rPr>
              <a:t>the</a:t>
            </a:r>
            <a:r>
              <a:rPr sz="3200" spc="85"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wounded</a:t>
            </a:r>
            <a:endParaRPr sz="3200" dirty="0">
              <a:latin typeface="HelveticaNeueLTStd-Roman"/>
              <a:cs typeface="HelveticaNeueLTStd-Roman"/>
            </a:endParaRPr>
          </a:p>
          <a:p>
            <a:pPr marL="12700" marR="6662420">
              <a:lnSpc>
                <a:spcPct val="100000"/>
              </a:lnSpc>
            </a:pPr>
            <a:r>
              <a:rPr sz="3200" spc="20" dirty="0">
                <a:solidFill>
                  <a:srgbClr val="27306B"/>
                </a:solidFill>
                <a:latin typeface="HelveticaNeueLTStd-Roman"/>
                <a:cs typeface="HelveticaNeueLTStd-Roman"/>
              </a:rPr>
              <a:t>extremity (arm </a:t>
            </a:r>
            <a:r>
              <a:rPr sz="3200" spc="15" dirty="0">
                <a:solidFill>
                  <a:srgbClr val="27306B"/>
                </a:solidFill>
                <a:latin typeface="HelveticaNeueLTStd-Roman"/>
                <a:cs typeface="HelveticaNeueLTStd-Roman"/>
              </a:rPr>
              <a:t>or </a:t>
            </a:r>
            <a:r>
              <a:rPr sz="3200" spc="20" dirty="0">
                <a:solidFill>
                  <a:srgbClr val="27306B"/>
                </a:solidFill>
                <a:latin typeface="HelveticaNeueLTStd-Roman"/>
                <a:cs typeface="HelveticaNeueLTStd-Roman"/>
              </a:rPr>
              <a:t>leg) through  the</a:t>
            </a:r>
            <a:r>
              <a:rPr sz="3200" spc="-40" dirty="0">
                <a:solidFill>
                  <a:srgbClr val="27306B"/>
                </a:solidFill>
                <a:latin typeface="HelveticaNeueLTStd-Roman"/>
                <a:cs typeface="HelveticaNeueLTStd-Roman"/>
              </a:rPr>
              <a:t> </a:t>
            </a:r>
            <a:r>
              <a:rPr sz="3200" spc="-35" dirty="0">
                <a:solidFill>
                  <a:srgbClr val="27306B"/>
                </a:solidFill>
                <a:latin typeface="HelveticaNeueLTStd-Roman"/>
                <a:cs typeface="HelveticaNeueLTStd-Roman"/>
              </a:rPr>
              <a:t>C.A.T.</a:t>
            </a:r>
            <a:endParaRPr sz="3200" dirty="0">
              <a:latin typeface="HelveticaNeueLTStd-Roman"/>
              <a:cs typeface="HelveticaNeueLTStd-Roman"/>
            </a:endParaRPr>
          </a:p>
        </p:txBody>
      </p:sp>
      <p:sp>
        <p:nvSpPr>
          <p:cNvPr id="9" name="object 9"/>
          <p:cNvSpPr/>
          <p:nvPr/>
        </p:nvSpPr>
        <p:spPr>
          <a:xfrm>
            <a:off x="7113651" y="4108742"/>
            <a:ext cx="3298698" cy="4708398"/>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7113651" y="4108742"/>
            <a:ext cx="3298825" cy="4708525"/>
          </a:xfrm>
          <a:custGeom>
            <a:avLst/>
            <a:gdLst/>
            <a:ahLst/>
            <a:cxnLst/>
            <a:rect l="l" t="t" r="r" b="b"/>
            <a:pathLst>
              <a:path w="3298825" h="4708525">
                <a:moveTo>
                  <a:pt x="0" y="4708398"/>
                </a:moveTo>
                <a:lnTo>
                  <a:pt x="3298698" y="4708398"/>
                </a:lnTo>
                <a:lnTo>
                  <a:pt x="3298698" y="0"/>
                </a:lnTo>
                <a:lnTo>
                  <a:pt x="0" y="0"/>
                </a:lnTo>
                <a:lnTo>
                  <a:pt x="0" y="4708398"/>
                </a:lnTo>
                <a:close/>
              </a:path>
            </a:pathLst>
          </a:custGeom>
          <a:ln w="12700">
            <a:solidFill>
              <a:srgbClr val="D72827"/>
            </a:solidFill>
          </a:ln>
        </p:spPr>
        <p:txBody>
          <a:bodyPr wrap="square" lIns="0" tIns="0" rIns="0" bIns="0" rtlCol="0"/>
          <a:lstStyle/>
          <a:p>
            <a:endParaRPr/>
          </a:p>
        </p:txBody>
      </p:sp>
      <p:sp>
        <p:nvSpPr>
          <p:cNvPr id="11" name="object 11"/>
          <p:cNvSpPr/>
          <p:nvPr/>
        </p:nvSpPr>
        <p:spPr>
          <a:xfrm>
            <a:off x="10731500" y="4126636"/>
            <a:ext cx="5311241" cy="3737597"/>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0731500" y="4108742"/>
            <a:ext cx="5311775" cy="3756025"/>
          </a:xfrm>
          <a:custGeom>
            <a:avLst/>
            <a:gdLst/>
            <a:ahLst/>
            <a:cxnLst/>
            <a:rect l="l" t="t" r="r" b="b"/>
            <a:pathLst>
              <a:path w="5311775" h="3756025">
                <a:moveTo>
                  <a:pt x="0" y="3755504"/>
                </a:moveTo>
                <a:lnTo>
                  <a:pt x="5311648" y="3755504"/>
                </a:lnTo>
                <a:lnTo>
                  <a:pt x="5311648" y="0"/>
                </a:lnTo>
                <a:lnTo>
                  <a:pt x="0" y="0"/>
                </a:lnTo>
                <a:lnTo>
                  <a:pt x="0" y="3755504"/>
                </a:lnTo>
                <a:close/>
              </a:path>
            </a:pathLst>
          </a:custGeom>
          <a:ln w="12700">
            <a:solidFill>
              <a:srgbClr val="D72827"/>
            </a:solidFill>
          </a:ln>
        </p:spPr>
        <p:txBody>
          <a:bodyPr wrap="square" lIns="0" tIns="0" rIns="0" bIns="0" rtlCol="0"/>
          <a:lstStyle/>
          <a:p>
            <a:endParaRPr/>
          </a:p>
        </p:txBody>
      </p:sp>
      <p:sp>
        <p:nvSpPr>
          <p:cNvPr id="13" name="object 13"/>
          <p:cNvSpPr txBox="1"/>
          <p:nvPr/>
        </p:nvSpPr>
        <p:spPr>
          <a:xfrm>
            <a:off x="7100951" y="88645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4" name="object 14"/>
          <p:cNvSpPr txBox="1"/>
          <p:nvPr/>
        </p:nvSpPr>
        <p:spPr>
          <a:xfrm>
            <a:off x="10718825" y="7899270"/>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9"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2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445706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(2 of</a:t>
            </a:r>
            <a:r>
              <a:rPr sz="2400" spc="4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9)</a:t>
            </a:r>
            <a:endParaRPr sz="2400" dirty="0">
              <a:latin typeface="HelveticaNeueLTStd-Roman"/>
              <a:cs typeface="HelveticaNeueLTStd-Roman"/>
            </a:endParaRPr>
          </a:p>
          <a:p>
            <a:pPr marL="12700" marR="5648325">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2. </a:t>
            </a:r>
            <a:r>
              <a:rPr sz="3200" spc="20" dirty="0">
                <a:solidFill>
                  <a:srgbClr val="27306B"/>
                </a:solidFill>
                <a:latin typeface="HelveticaNeueLTStd-Roman"/>
                <a:cs typeface="HelveticaNeueLTStd-Roman"/>
              </a:rPr>
              <a:t>Pull the </a:t>
            </a:r>
            <a:r>
              <a:rPr sz="3200" spc="25" dirty="0">
                <a:solidFill>
                  <a:srgbClr val="27306B"/>
                </a:solidFill>
                <a:latin typeface="HelveticaNeueLTStd-Roman"/>
                <a:cs typeface="HelveticaNeueLTStd-Roman"/>
              </a:rPr>
              <a:t>self-adhering </a:t>
            </a:r>
            <a:r>
              <a:rPr sz="3200" spc="30" dirty="0">
                <a:solidFill>
                  <a:srgbClr val="27306B"/>
                </a:solidFill>
                <a:latin typeface="HelveticaNeueLTStd-Roman"/>
                <a:cs typeface="HelveticaNeueLTStd-Roman"/>
              </a:rPr>
              <a:t>band  </a:t>
            </a:r>
            <a:r>
              <a:rPr sz="3200" spc="25" dirty="0">
                <a:solidFill>
                  <a:srgbClr val="27306B"/>
                </a:solidFill>
                <a:latin typeface="HelveticaNeueLTStd-Roman"/>
                <a:cs typeface="HelveticaNeueLTStd-Roman"/>
              </a:rPr>
              <a:t>tight, </a:t>
            </a:r>
            <a:r>
              <a:rPr sz="3200" spc="20" dirty="0">
                <a:solidFill>
                  <a:srgbClr val="27306B"/>
                </a:solidFill>
                <a:latin typeface="HelveticaNeueLTStd-Roman"/>
                <a:cs typeface="HelveticaNeueLTStd-Roman"/>
              </a:rPr>
              <a:t>and </a:t>
            </a:r>
            <a:r>
              <a:rPr sz="3200" spc="15" dirty="0">
                <a:solidFill>
                  <a:srgbClr val="27306B"/>
                </a:solidFill>
                <a:latin typeface="HelveticaNeueLTStd-Roman"/>
                <a:cs typeface="HelveticaNeueLTStd-Roman"/>
              </a:rPr>
              <a:t>securely </a:t>
            </a:r>
            <a:r>
              <a:rPr sz="3200" spc="25" dirty="0">
                <a:solidFill>
                  <a:srgbClr val="27306B"/>
                </a:solidFill>
                <a:latin typeface="HelveticaNeueLTStd-Roman"/>
                <a:cs typeface="HelveticaNeueLTStd-Roman"/>
              </a:rPr>
              <a:t>fasten </a:t>
            </a:r>
            <a:r>
              <a:rPr sz="3200" spc="15" dirty="0">
                <a:solidFill>
                  <a:srgbClr val="27306B"/>
                </a:solidFill>
                <a:latin typeface="HelveticaNeueLTStd-Roman"/>
                <a:cs typeface="HelveticaNeueLTStd-Roman"/>
              </a:rPr>
              <a:t>it</a:t>
            </a:r>
            <a:r>
              <a:rPr sz="3200" spc="140"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back</a:t>
            </a:r>
            <a:endParaRPr sz="3200" dirty="0">
              <a:latin typeface="HelveticaNeueLTStd-Roman"/>
              <a:cs typeface="HelveticaNeueLTStd-Roman"/>
            </a:endParaRPr>
          </a:p>
          <a:p>
            <a:pPr marL="12700">
              <a:lnSpc>
                <a:spcPct val="100000"/>
              </a:lnSpc>
            </a:pPr>
            <a:r>
              <a:rPr sz="3200" spc="15" dirty="0">
                <a:solidFill>
                  <a:srgbClr val="27306B"/>
                </a:solidFill>
                <a:latin typeface="HelveticaNeueLTStd-Roman"/>
                <a:cs typeface="HelveticaNeueLTStd-Roman"/>
              </a:rPr>
              <a:t>on</a:t>
            </a:r>
            <a:r>
              <a:rPr sz="3200" spc="-45"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itself.</a:t>
            </a:r>
            <a:endParaRPr sz="3200" dirty="0">
              <a:latin typeface="HelveticaNeueLTStd-Roman"/>
              <a:cs typeface="HelveticaNeueLTStd-Roman"/>
            </a:endParaRPr>
          </a:p>
          <a:p>
            <a:pPr marL="12700" marR="7037705">
              <a:lnSpc>
                <a:spcPct val="100000"/>
              </a:lnSpc>
              <a:spcBef>
                <a:spcPts val="994"/>
              </a:spcBef>
            </a:pPr>
            <a:r>
              <a:rPr sz="3200" spc="15" dirty="0">
                <a:solidFill>
                  <a:srgbClr val="D72827"/>
                </a:solidFill>
                <a:latin typeface="HelveticaNeueLTStd-Roman"/>
                <a:cs typeface="HelveticaNeueLTStd-Roman"/>
              </a:rPr>
              <a:t>BE </a:t>
            </a:r>
            <a:r>
              <a:rPr sz="3200" spc="20" dirty="0">
                <a:solidFill>
                  <a:srgbClr val="D72827"/>
                </a:solidFill>
                <a:latin typeface="HelveticaNeueLTStd-Roman"/>
                <a:cs typeface="HelveticaNeueLTStd-Roman"/>
              </a:rPr>
              <a:t>SURE </a:t>
            </a:r>
            <a:r>
              <a:rPr sz="3200" spc="15" dirty="0">
                <a:solidFill>
                  <a:srgbClr val="D72827"/>
                </a:solidFill>
                <a:latin typeface="HelveticaNeueLTStd-Roman"/>
                <a:cs typeface="HelveticaNeueLTStd-Roman"/>
              </a:rPr>
              <a:t>TO </a:t>
            </a:r>
            <a:r>
              <a:rPr sz="3200" spc="25" dirty="0">
                <a:solidFill>
                  <a:srgbClr val="D72827"/>
                </a:solidFill>
                <a:latin typeface="HelveticaNeueLTStd-Roman"/>
                <a:cs typeface="HelveticaNeueLTStd-Roman"/>
              </a:rPr>
              <a:t>REMOVE </a:t>
            </a:r>
            <a:r>
              <a:rPr sz="3200" spc="30" dirty="0">
                <a:solidFill>
                  <a:srgbClr val="D72827"/>
                </a:solidFill>
                <a:latin typeface="HelveticaNeueLTStd-Roman"/>
                <a:cs typeface="HelveticaNeueLTStd-Roman"/>
              </a:rPr>
              <a:t>ALL  </a:t>
            </a:r>
            <a:r>
              <a:rPr sz="3200" b="1" spc="30" dirty="0">
                <a:solidFill>
                  <a:srgbClr val="D72827"/>
                </a:solidFill>
                <a:latin typeface="HelveticaNeueLTStd-Roman"/>
                <a:cs typeface="HelveticaNeueLTStd-Roman"/>
              </a:rPr>
              <a:t>SLACK</a:t>
            </a:r>
            <a:r>
              <a:rPr sz="3200" spc="30" dirty="0">
                <a:solidFill>
                  <a:srgbClr val="D72827"/>
                </a:solidFill>
                <a:latin typeface="HelveticaNeueLTStd-Roman"/>
                <a:cs typeface="HelveticaNeueLTStd-Roman"/>
              </a:rPr>
              <a:t>.</a:t>
            </a:r>
            <a:endParaRPr sz="3200" dirty="0">
              <a:latin typeface="HelveticaNeueLTStd-Roman"/>
              <a:cs typeface="HelveticaNeueLTStd-Roman"/>
            </a:endParaRPr>
          </a:p>
        </p:txBody>
      </p:sp>
      <p:sp>
        <p:nvSpPr>
          <p:cNvPr id="9" name="object 9"/>
          <p:cNvSpPr/>
          <p:nvPr/>
        </p:nvSpPr>
        <p:spPr>
          <a:xfrm>
            <a:off x="8694549" y="4108742"/>
            <a:ext cx="6286745" cy="4793321"/>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8694546" y="4108742"/>
            <a:ext cx="6291580" cy="4798060"/>
          </a:xfrm>
          <a:custGeom>
            <a:avLst/>
            <a:gdLst/>
            <a:ahLst/>
            <a:cxnLst/>
            <a:rect l="l" t="t" r="r" b="b"/>
            <a:pathLst>
              <a:path w="6291580" h="4798059">
                <a:moveTo>
                  <a:pt x="0" y="4797933"/>
                </a:moveTo>
                <a:lnTo>
                  <a:pt x="6291453" y="4797933"/>
                </a:lnTo>
                <a:lnTo>
                  <a:pt x="6291453" y="0"/>
                </a:lnTo>
                <a:lnTo>
                  <a:pt x="0" y="0"/>
                </a:lnTo>
                <a:lnTo>
                  <a:pt x="0" y="4797933"/>
                </a:lnTo>
                <a:close/>
              </a:path>
            </a:pathLst>
          </a:custGeom>
          <a:ln w="12700">
            <a:solidFill>
              <a:srgbClr val="D72827"/>
            </a:solidFill>
          </a:ln>
        </p:spPr>
        <p:txBody>
          <a:bodyPr wrap="square" lIns="0" tIns="0" rIns="0" bIns="0" rtlCol="0"/>
          <a:lstStyle/>
          <a:p>
            <a:endParaRPr/>
          </a:p>
        </p:txBody>
      </p:sp>
      <p:sp>
        <p:nvSpPr>
          <p:cNvPr id="11" name="object 11"/>
          <p:cNvSpPr txBox="1"/>
          <p:nvPr/>
        </p:nvSpPr>
        <p:spPr>
          <a:xfrm>
            <a:off x="8681849" y="89407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6"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7"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3354704"/>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(3 of</a:t>
            </a:r>
            <a:r>
              <a:rPr sz="2400" spc="4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9)</a:t>
            </a:r>
            <a:endParaRPr sz="2400" dirty="0">
              <a:latin typeface="HelveticaNeueLTStd-Roman"/>
              <a:cs typeface="HelveticaNeueLTStd-Roman"/>
            </a:endParaRPr>
          </a:p>
          <a:p>
            <a:pPr marL="12700" marR="6149340">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3. </a:t>
            </a:r>
            <a:r>
              <a:rPr sz="3200" spc="15" dirty="0">
                <a:solidFill>
                  <a:srgbClr val="1D2258"/>
                </a:solidFill>
                <a:latin typeface="HelveticaNeueLTStd-Roman"/>
                <a:cs typeface="HelveticaNeueLTStd-Roman"/>
              </a:rPr>
              <a:t>Adhere </a:t>
            </a:r>
            <a:r>
              <a:rPr sz="3200" spc="20" dirty="0">
                <a:solidFill>
                  <a:srgbClr val="1D2258"/>
                </a:solidFill>
                <a:latin typeface="HelveticaNeueLTStd-Roman"/>
                <a:cs typeface="HelveticaNeueLTStd-Roman"/>
              </a:rPr>
              <a:t>the band around  the </a:t>
            </a:r>
            <a:r>
              <a:rPr sz="3200" spc="-5" dirty="0">
                <a:solidFill>
                  <a:srgbClr val="1D2258"/>
                </a:solidFill>
                <a:latin typeface="HelveticaNeueLTStd-Roman"/>
                <a:cs typeface="HelveticaNeueLTStd-Roman"/>
              </a:rPr>
              <a:t>extremity. </a:t>
            </a:r>
            <a:r>
              <a:rPr sz="3200" spc="15" dirty="0">
                <a:solidFill>
                  <a:srgbClr val="1D2258"/>
                </a:solidFill>
                <a:latin typeface="HelveticaNeueLTStd-Roman"/>
                <a:cs typeface="HelveticaNeueLTStd-Roman"/>
              </a:rPr>
              <a:t>Do </a:t>
            </a:r>
            <a:r>
              <a:rPr sz="3200" spc="20" dirty="0">
                <a:solidFill>
                  <a:srgbClr val="1D2258"/>
                </a:solidFill>
                <a:latin typeface="HelveticaNeueLTStd-Roman"/>
                <a:cs typeface="HelveticaNeueLTStd-Roman"/>
              </a:rPr>
              <a:t>not</a:t>
            </a:r>
            <a:r>
              <a:rPr sz="3200" spc="130" dirty="0">
                <a:solidFill>
                  <a:srgbClr val="1D2258"/>
                </a:solidFill>
                <a:latin typeface="HelveticaNeueLTStd-Roman"/>
                <a:cs typeface="HelveticaNeueLTStd-Roman"/>
              </a:rPr>
              <a:t> </a:t>
            </a:r>
            <a:r>
              <a:rPr sz="3200" spc="15" dirty="0">
                <a:solidFill>
                  <a:srgbClr val="1D2258"/>
                </a:solidFill>
                <a:latin typeface="HelveticaNeueLTStd-Roman"/>
                <a:cs typeface="HelveticaNeueLTStd-Roman"/>
              </a:rPr>
              <a:t>adhere</a:t>
            </a:r>
            <a:endParaRPr sz="3200" dirty="0">
              <a:solidFill>
                <a:srgbClr val="1D2258"/>
              </a:solidFill>
              <a:latin typeface="HelveticaNeueLTStd-Roman"/>
              <a:cs typeface="HelveticaNeueLTStd-Roman"/>
            </a:endParaRPr>
          </a:p>
          <a:p>
            <a:pPr marL="12700">
              <a:lnSpc>
                <a:spcPct val="100000"/>
              </a:lnSpc>
            </a:pPr>
            <a:r>
              <a:rPr sz="3200" spc="20" dirty="0">
                <a:solidFill>
                  <a:srgbClr val="1D2258"/>
                </a:solidFill>
                <a:latin typeface="HelveticaNeueLTStd-Roman"/>
                <a:cs typeface="HelveticaNeueLTStd-Roman"/>
              </a:rPr>
              <a:t>the band past the</a:t>
            </a:r>
            <a:r>
              <a:rPr sz="3200" spc="95" dirty="0">
                <a:solidFill>
                  <a:srgbClr val="1D2258"/>
                </a:solidFill>
                <a:latin typeface="HelveticaNeueLTStd-Roman"/>
                <a:cs typeface="HelveticaNeueLTStd-Roman"/>
              </a:rPr>
              <a:t> </a:t>
            </a:r>
            <a:r>
              <a:rPr sz="3200" spc="30" dirty="0">
                <a:solidFill>
                  <a:srgbClr val="1D2258"/>
                </a:solidFill>
                <a:latin typeface="HelveticaNeueLTStd-Roman"/>
                <a:cs typeface="HelveticaNeueLTStd-Roman"/>
              </a:rPr>
              <a:t>clip.</a:t>
            </a:r>
            <a:endParaRPr sz="3200" dirty="0">
              <a:solidFill>
                <a:srgbClr val="1D2258"/>
              </a:solidFill>
              <a:latin typeface="HelveticaNeueLTStd-Roman"/>
              <a:cs typeface="HelveticaNeueLTStd-Roman"/>
            </a:endParaRPr>
          </a:p>
        </p:txBody>
      </p:sp>
      <p:sp>
        <p:nvSpPr>
          <p:cNvPr id="9" name="object 9"/>
          <p:cNvSpPr/>
          <p:nvPr/>
        </p:nvSpPr>
        <p:spPr>
          <a:xfrm>
            <a:off x="7788199" y="4108742"/>
            <a:ext cx="3957967" cy="4832499"/>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7771231" y="4108742"/>
            <a:ext cx="3985260" cy="4841875"/>
          </a:xfrm>
          <a:custGeom>
            <a:avLst/>
            <a:gdLst/>
            <a:ahLst/>
            <a:cxnLst/>
            <a:rect l="l" t="t" r="r" b="b"/>
            <a:pathLst>
              <a:path w="3985259" h="4841875">
                <a:moveTo>
                  <a:pt x="0" y="4841595"/>
                </a:moveTo>
                <a:lnTo>
                  <a:pt x="3985133" y="4841595"/>
                </a:lnTo>
                <a:lnTo>
                  <a:pt x="3985133" y="0"/>
                </a:lnTo>
                <a:lnTo>
                  <a:pt x="0" y="0"/>
                </a:lnTo>
                <a:lnTo>
                  <a:pt x="0" y="4841595"/>
                </a:lnTo>
                <a:close/>
              </a:path>
            </a:pathLst>
          </a:custGeom>
          <a:ln w="12700">
            <a:solidFill>
              <a:srgbClr val="D72827"/>
            </a:solidFill>
          </a:ln>
        </p:spPr>
        <p:txBody>
          <a:bodyPr wrap="square" lIns="0" tIns="0" rIns="0" bIns="0" rtlCol="0"/>
          <a:lstStyle/>
          <a:p>
            <a:endParaRPr/>
          </a:p>
        </p:txBody>
      </p:sp>
      <p:sp>
        <p:nvSpPr>
          <p:cNvPr id="11" name="object 11"/>
          <p:cNvSpPr/>
          <p:nvPr/>
        </p:nvSpPr>
        <p:spPr>
          <a:xfrm>
            <a:off x="12161601" y="4124490"/>
            <a:ext cx="3677165" cy="4825834"/>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3000577" y="6114877"/>
            <a:ext cx="289560" cy="1157605"/>
          </a:xfrm>
          <a:custGeom>
            <a:avLst/>
            <a:gdLst/>
            <a:ahLst/>
            <a:cxnLst/>
            <a:rect l="l" t="t" r="r" b="b"/>
            <a:pathLst>
              <a:path w="289559" h="1157604">
                <a:moveTo>
                  <a:pt x="0" y="1157503"/>
                </a:moveTo>
                <a:lnTo>
                  <a:pt x="289382" y="0"/>
                </a:lnTo>
              </a:path>
            </a:pathLst>
          </a:custGeom>
          <a:ln w="104876">
            <a:solidFill>
              <a:srgbClr val="FF2600"/>
            </a:solidFill>
          </a:ln>
        </p:spPr>
        <p:txBody>
          <a:bodyPr wrap="square" lIns="0" tIns="0" rIns="0" bIns="0" rtlCol="0"/>
          <a:lstStyle/>
          <a:p>
            <a:endParaRPr/>
          </a:p>
        </p:txBody>
      </p:sp>
      <p:sp>
        <p:nvSpPr>
          <p:cNvPr id="13" name="object 13"/>
          <p:cNvSpPr/>
          <p:nvPr/>
        </p:nvSpPr>
        <p:spPr>
          <a:xfrm>
            <a:off x="12983167" y="6013916"/>
            <a:ext cx="461009" cy="502920"/>
          </a:xfrm>
          <a:custGeom>
            <a:avLst/>
            <a:gdLst/>
            <a:ahLst/>
            <a:cxnLst/>
            <a:rect l="l" t="t" r="r" b="b"/>
            <a:pathLst>
              <a:path w="461009" h="502920">
                <a:moveTo>
                  <a:pt x="390764" y="201917"/>
                </a:moveTo>
                <a:lnTo>
                  <a:pt x="281543" y="201917"/>
                </a:lnTo>
                <a:lnTo>
                  <a:pt x="358174" y="465340"/>
                </a:lnTo>
                <a:lnTo>
                  <a:pt x="367832" y="483784"/>
                </a:lnTo>
                <a:lnTo>
                  <a:pt x="383278" y="496649"/>
                </a:lnTo>
                <a:lnTo>
                  <a:pt x="402421" y="502784"/>
                </a:lnTo>
                <a:lnTo>
                  <a:pt x="423173" y="501040"/>
                </a:lnTo>
                <a:lnTo>
                  <a:pt x="441617" y="491382"/>
                </a:lnTo>
                <a:lnTo>
                  <a:pt x="454482" y="475937"/>
                </a:lnTo>
                <a:lnTo>
                  <a:pt x="460617" y="456793"/>
                </a:lnTo>
                <a:lnTo>
                  <a:pt x="458873" y="436041"/>
                </a:lnTo>
                <a:lnTo>
                  <a:pt x="390764" y="201917"/>
                </a:lnTo>
                <a:close/>
              </a:path>
              <a:path w="461009" h="502920">
                <a:moveTo>
                  <a:pt x="332025" y="0"/>
                </a:moveTo>
                <a:lnTo>
                  <a:pt x="14906" y="325056"/>
                </a:lnTo>
                <a:lnTo>
                  <a:pt x="3598" y="342542"/>
                </a:lnTo>
                <a:lnTo>
                  <a:pt x="0" y="362318"/>
                </a:lnTo>
                <a:lnTo>
                  <a:pt x="4083" y="381999"/>
                </a:lnTo>
                <a:lnTo>
                  <a:pt x="15821" y="399199"/>
                </a:lnTo>
                <a:lnTo>
                  <a:pt x="33306" y="410505"/>
                </a:lnTo>
                <a:lnTo>
                  <a:pt x="53082" y="414100"/>
                </a:lnTo>
                <a:lnTo>
                  <a:pt x="72763" y="410016"/>
                </a:lnTo>
                <a:lnTo>
                  <a:pt x="89963" y="398284"/>
                </a:lnTo>
                <a:lnTo>
                  <a:pt x="281543" y="201917"/>
                </a:lnTo>
                <a:lnTo>
                  <a:pt x="390764" y="201917"/>
                </a:lnTo>
                <a:lnTo>
                  <a:pt x="332025" y="0"/>
                </a:lnTo>
                <a:close/>
              </a:path>
            </a:pathLst>
          </a:custGeom>
          <a:solidFill>
            <a:srgbClr val="FF2600"/>
          </a:solidFill>
        </p:spPr>
        <p:txBody>
          <a:bodyPr wrap="square" lIns="0" tIns="0" rIns="0" bIns="0" rtlCol="0"/>
          <a:lstStyle/>
          <a:p>
            <a:endParaRPr/>
          </a:p>
        </p:txBody>
      </p:sp>
      <p:sp>
        <p:nvSpPr>
          <p:cNvPr id="14" name="object 14"/>
          <p:cNvSpPr/>
          <p:nvPr/>
        </p:nvSpPr>
        <p:spPr>
          <a:xfrm>
            <a:off x="12161596" y="4108742"/>
            <a:ext cx="3688079" cy="4841875"/>
          </a:xfrm>
          <a:custGeom>
            <a:avLst/>
            <a:gdLst/>
            <a:ahLst/>
            <a:cxnLst/>
            <a:rect l="l" t="t" r="r" b="b"/>
            <a:pathLst>
              <a:path w="3688080" h="4841875">
                <a:moveTo>
                  <a:pt x="0" y="4841595"/>
                </a:moveTo>
                <a:lnTo>
                  <a:pt x="3688003" y="4841595"/>
                </a:lnTo>
                <a:lnTo>
                  <a:pt x="3688003" y="0"/>
                </a:lnTo>
                <a:lnTo>
                  <a:pt x="0" y="0"/>
                </a:lnTo>
                <a:lnTo>
                  <a:pt x="0" y="4841595"/>
                </a:lnTo>
                <a:close/>
              </a:path>
            </a:pathLst>
          </a:custGeom>
          <a:ln w="12700">
            <a:solidFill>
              <a:srgbClr val="D72827"/>
            </a:solidFill>
          </a:ln>
        </p:spPr>
        <p:txBody>
          <a:bodyPr wrap="square" lIns="0" tIns="0" rIns="0" bIns="0" rtlCol="0"/>
          <a:lstStyle/>
          <a:p>
            <a:endParaRPr/>
          </a:p>
        </p:txBody>
      </p:sp>
      <p:sp>
        <p:nvSpPr>
          <p:cNvPr id="15" name="object 15"/>
          <p:cNvSpPr txBox="1"/>
          <p:nvPr/>
        </p:nvSpPr>
        <p:spPr>
          <a:xfrm>
            <a:off x="7758532" y="90550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6" name="object 16"/>
          <p:cNvSpPr txBox="1"/>
          <p:nvPr/>
        </p:nvSpPr>
        <p:spPr>
          <a:xfrm>
            <a:off x="12148984" y="90550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21"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22"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286702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(4 of</a:t>
            </a:r>
            <a:r>
              <a:rPr sz="2400" spc="4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9)</a:t>
            </a:r>
            <a:endParaRPr sz="2400">
              <a:latin typeface="HelveticaNeueLTStd-Roman"/>
              <a:cs typeface="HelveticaNeueLTStd-Roman"/>
            </a:endParaRPr>
          </a:p>
          <a:p>
            <a:pPr marL="12700" marR="6394450">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4. </a:t>
            </a:r>
            <a:r>
              <a:rPr sz="3200" spc="-50" dirty="0">
                <a:solidFill>
                  <a:srgbClr val="27306B"/>
                </a:solidFill>
                <a:latin typeface="HelveticaNeueLTStd-Roman"/>
                <a:cs typeface="HelveticaNeueLTStd-Roman"/>
              </a:rPr>
              <a:t>Twist </a:t>
            </a:r>
            <a:r>
              <a:rPr sz="3200" spc="20" dirty="0">
                <a:solidFill>
                  <a:srgbClr val="27306B"/>
                </a:solidFill>
                <a:latin typeface="HelveticaNeueLTStd-Roman"/>
                <a:cs typeface="HelveticaNeueLTStd-Roman"/>
              </a:rPr>
              <a:t>the </a:t>
            </a:r>
            <a:r>
              <a:rPr sz="3200" spc="25" dirty="0">
                <a:solidFill>
                  <a:srgbClr val="27306B"/>
                </a:solidFill>
                <a:latin typeface="HelveticaNeueLTStd-Roman"/>
                <a:cs typeface="HelveticaNeueLTStd-Roman"/>
              </a:rPr>
              <a:t>windlass </a:t>
            </a:r>
            <a:r>
              <a:rPr sz="3200" spc="10" dirty="0">
                <a:solidFill>
                  <a:srgbClr val="27306B"/>
                </a:solidFill>
                <a:latin typeface="HelveticaNeueLTStd-Roman"/>
                <a:cs typeface="HelveticaNeueLTStd-Roman"/>
              </a:rPr>
              <a:t>rod  </a:t>
            </a:r>
            <a:r>
              <a:rPr sz="3200" spc="20" dirty="0">
                <a:solidFill>
                  <a:srgbClr val="27306B"/>
                </a:solidFill>
                <a:latin typeface="HelveticaNeueLTStd-Roman"/>
                <a:cs typeface="HelveticaNeueLTStd-Roman"/>
              </a:rPr>
              <a:t>until the </a:t>
            </a:r>
            <a:r>
              <a:rPr sz="3200" spc="25" dirty="0">
                <a:solidFill>
                  <a:srgbClr val="27306B"/>
                </a:solidFill>
                <a:latin typeface="HelveticaNeueLTStd-Roman"/>
                <a:cs typeface="HelveticaNeueLTStd-Roman"/>
              </a:rPr>
              <a:t>bleeding </a:t>
            </a:r>
            <a:r>
              <a:rPr sz="3200" spc="20" dirty="0">
                <a:solidFill>
                  <a:srgbClr val="27306B"/>
                </a:solidFill>
                <a:latin typeface="HelveticaNeueLTStd-Roman"/>
                <a:cs typeface="HelveticaNeueLTStd-Roman"/>
              </a:rPr>
              <a:t>has</a:t>
            </a:r>
            <a:r>
              <a:rPr sz="3200" spc="100"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stopped.</a:t>
            </a:r>
            <a:endParaRPr sz="3200">
              <a:latin typeface="HelveticaNeueLTStd-Roman"/>
              <a:cs typeface="HelveticaNeueLTStd-Roman"/>
            </a:endParaRPr>
          </a:p>
        </p:txBody>
      </p:sp>
      <p:sp>
        <p:nvSpPr>
          <p:cNvPr id="9" name="object 9"/>
          <p:cNvSpPr/>
          <p:nvPr/>
        </p:nvSpPr>
        <p:spPr>
          <a:xfrm>
            <a:off x="8274579" y="4117911"/>
            <a:ext cx="6455833" cy="5103181"/>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9627109" y="4481024"/>
            <a:ext cx="2026285" cy="1259840"/>
          </a:xfrm>
          <a:custGeom>
            <a:avLst/>
            <a:gdLst/>
            <a:ahLst/>
            <a:cxnLst/>
            <a:rect l="l" t="t" r="r" b="b"/>
            <a:pathLst>
              <a:path w="2026284" h="1259839">
                <a:moveTo>
                  <a:pt x="1677441" y="649375"/>
                </a:moveTo>
                <a:lnTo>
                  <a:pt x="1709293" y="1259533"/>
                </a:lnTo>
                <a:lnTo>
                  <a:pt x="2026145" y="885150"/>
                </a:lnTo>
                <a:lnTo>
                  <a:pt x="1909483" y="806270"/>
                </a:lnTo>
                <a:lnTo>
                  <a:pt x="1899101" y="766895"/>
                </a:lnTo>
                <a:lnTo>
                  <a:pt x="1885945" y="727658"/>
                </a:lnTo>
                <a:lnTo>
                  <a:pt x="1884196" y="723352"/>
                </a:lnTo>
                <a:lnTo>
                  <a:pt x="1786839" y="723352"/>
                </a:lnTo>
                <a:lnTo>
                  <a:pt x="1677441" y="649375"/>
                </a:lnTo>
                <a:close/>
              </a:path>
              <a:path w="2026284" h="1259839">
                <a:moveTo>
                  <a:pt x="1153713" y="90905"/>
                </a:moveTo>
                <a:lnTo>
                  <a:pt x="642086" y="90905"/>
                </a:lnTo>
                <a:lnTo>
                  <a:pt x="693293" y="91703"/>
                </a:lnTo>
                <a:lnTo>
                  <a:pt x="744666" y="94629"/>
                </a:lnTo>
                <a:lnTo>
                  <a:pt x="796097" y="99624"/>
                </a:lnTo>
                <a:lnTo>
                  <a:pt x="847479" y="106628"/>
                </a:lnTo>
                <a:lnTo>
                  <a:pt x="898706" y="115582"/>
                </a:lnTo>
                <a:lnTo>
                  <a:pt x="949668" y="126427"/>
                </a:lnTo>
                <a:lnTo>
                  <a:pt x="1000260" y="139104"/>
                </a:lnTo>
                <a:lnTo>
                  <a:pt x="1050373" y="153553"/>
                </a:lnTo>
                <a:lnTo>
                  <a:pt x="1099901" y="169715"/>
                </a:lnTo>
                <a:lnTo>
                  <a:pt x="1148736" y="187530"/>
                </a:lnTo>
                <a:lnTo>
                  <a:pt x="1196770" y="206939"/>
                </a:lnTo>
                <a:lnTo>
                  <a:pt x="1243897" y="227884"/>
                </a:lnTo>
                <a:lnTo>
                  <a:pt x="1290008" y="250304"/>
                </a:lnTo>
                <a:lnTo>
                  <a:pt x="1334997" y="274140"/>
                </a:lnTo>
                <a:lnTo>
                  <a:pt x="1378755" y="299334"/>
                </a:lnTo>
                <a:lnTo>
                  <a:pt x="1421177" y="325825"/>
                </a:lnTo>
                <a:lnTo>
                  <a:pt x="1462153" y="353555"/>
                </a:lnTo>
                <a:lnTo>
                  <a:pt x="1501578" y="382463"/>
                </a:lnTo>
                <a:lnTo>
                  <a:pt x="1539343" y="412492"/>
                </a:lnTo>
                <a:lnTo>
                  <a:pt x="1575342" y="443581"/>
                </a:lnTo>
                <a:lnTo>
                  <a:pt x="1609466" y="475671"/>
                </a:lnTo>
                <a:lnTo>
                  <a:pt x="1641609" y="508703"/>
                </a:lnTo>
                <a:lnTo>
                  <a:pt x="1671662" y="542617"/>
                </a:lnTo>
                <a:lnTo>
                  <a:pt x="1699520" y="577355"/>
                </a:lnTo>
                <a:lnTo>
                  <a:pt x="1725073" y="612857"/>
                </a:lnTo>
                <a:lnTo>
                  <a:pt x="1748216" y="649063"/>
                </a:lnTo>
                <a:lnTo>
                  <a:pt x="1768840" y="685915"/>
                </a:lnTo>
                <a:lnTo>
                  <a:pt x="1786839" y="723352"/>
                </a:lnTo>
                <a:lnTo>
                  <a:pt x="1884196" y="723352"/>
                </a:lnTo>
                <a:lnTo>
                  <a:pt x="1851596" y="649903"/>
                </a:lnTo>
                <a:lnTo>
                  <a:pt x="1830544" y="611537"/>
                </a:lnTo>
                <a:lnTo>
                  <a:pt x="1807000" y="573615"/>
                </a:lnTo>
                <a:lnTo>
                  <a:pt x="1781035" y="536211"/>
                </a:lnTo>
                <a:lnTo>
                  <a:pt x="1752720" y="499403"/>
                </a:lnTo>
                <a:lnTo>
                  <a:pt x="1722125" y="463266"/>
                </a:lnTo>
                <a:lnTo>
                  <a:pt x="1689322" y="427876"/>
                </a:lnTo>
                <a:lnTo>
                  <a:pt x="1654380" y="393310"/>
                </a:lnTo>
                <a:lnTo>
                  <a:pt x="1617369" y="359643"/>
                </a:lnTo>
                <a:lnTo>
                  <a:pt x="1578362" y="326953"/>
                </a:lnTo>
                <a:lnTo>
                  <a:pt x="1537427" y="295314"/>
                </a:lnTo>
                <a:lnTo>
                  <a:pt x="1494637" y="264802"/>
                </a:lnTo>
                <a:lnTo>
                  <a:pt x="1450060" y="235496"/>
                </a:lnTo>
                <a:lnTo>
                  <a:pt x="1403768" y="207469"/>
                </a:lnTo>
                <a:lnTo>
                  <a:pt x="1355832" y="180798"/>
                </a:lnTo>
                <a:lnTo>
                  <a:pt x="1306322" y="155561"/>
                </a:lnTo>
                <a:lnTo>
                  <a:pt x="1255087" y="131719"/>
                </a:lnTo>
                <a:lnTo>
                  <a:pt x="1203453" y="109891"/>
                </a:lnTo>
                <a:lnTo>
                  <a:pt x="1153713" y="90905"/>
                </a:lnTo>
                <a:close/>
              </a:path>
              <a:path w="2026284" h="1259839">
                <a:moveTo>
                  <a:pt x="637611" y="0"/>
                </a:moveTo>
                <a:lnTo>
                  <a:pt x="588955" y="1604"/>
                </a:lnTo>
                <a:lnTo>
                  <a:pt x="541194" y="5100"/>
                </a:lnTo>
                <a:lnTo>
                  <a:pt x="494429" y="10479"/>
                </a:lnTo>
                <a:lnTo>
                  <a:pt x="448758" y="17732"/>
                </a:lnTo>
                <a:lnTo>
                  <a:pt x="404282" y="26848"/>
                </a:lnTo>
                <a:lnTo>
                  <a:pt x="361100" y="37818"/>
                </a:lnTo>
                <a:lnTo>
                  <a:pt x="319312" y="50634"/>
                </a:lnTo>
                <a:lnTo>
                  <a:pt x="279017" y="65286"/>
                </a:lnTo>
                <a:lnTo>
                  <a:pt x="240316" y="81764"/>
                </a:lnTo>
                <a:lnTo>
                  <a:pt x="203306" y="100059"/>
                </a:lnTo>
                <a:lnTo>
                  <a:pt x="168089" y="120161"/>
                </a:lnTo>
                <a:lnTo>
                  <a:pt x="134764" y="142063"/>
                </a:lnTo>
                <a:lnTo>
                  <a:pt x="103430" y="165753"/>
                </a:lnTo>
                <a:lnTo>
                  <a:pt x="74186" y="191223"/>
                </a:lnTo>
                <a:lnTo>
                  <a:pt x="47134" y="218463"/>
                </a:lnTo>
                <a:lnTo>
                  <a:pt x="22372" y="247464"/>
                </a:lnTo>
                <a:lnTo>
                  <a:pt x="0" y="278217"/>
                </a:lnTo>
                <a:lnTo>
                  <a:pt x="83540" y="318921"/>
                </a:lnTo>
                <a:lnTo>
                  <a:pt x="108699" y="286938"/>
                </a:lnTo>
                <a:lnTo>
                  <a:pt x="137366" y="257141"/>
                </a:lnTo>
                <a:lnTo>
                  <a:pt x="169394" y="229592"/>
                </a:lnTo>
                <a:lnTo>
                  <a:pt x="204635" y="204349"/>
                </a:lnTo>
                <a:lnTo>
                  <a:pt x="242942" y="181473"/>
                </a:lnTo>
                <a:lnTo>
                  <a:pt x="284168" y="161025"/>
                </a:lnTo>
                <a:lnTo>
                  <a:pt x="328166" y="143064"/>
                </a:lnTo>
                <a:lnTo>
                  <a:pt x="374786" y="127651"/>
                </a:lnTo>
                <a:lnTo>
                  <a:pt x="423884" y="114845"/>
                </a:lnTo>
                <a:lnTo>
                  <a:pt x="475310" y="104708"/>
                </a:lnTo>
                <a:lnTo>
                  <a:pt x="528917" y="97298"/>
                </a:lnTo>
                <a:lnTo>
                  <a:pt x="584558" y="92677"/>
                </a:lnTo>
                <a:lnTo>
                  <a:pt x="642086" y="90905"/>
                </a:lnTo>
                <a:lnTo>
                  <a:pt x="1153713" y="90905"/>
                </a:lnTo>
                <a:lnTo>
                  <a:pt x="1151519" y="90067"/>
                </a:lnTo>
                <a:lnTo>
                  <a:pt x="1099385" y="72238"/>
                </a:lnTo>
                <a:lnTo>
                  <a:pt x="1047150" y="56395"/>
                </a:lnTo>
                <a:lnTo>
                  <a:pt x="994915" y="42527"/>
                </a:lnTo>
                <a:lnTo>
                  <a:pt x="942778" y="30626"/>
                </a:lnTo>
                <a:lnTo>
                  <a:pt x="890840" y="20683"/>
                </a:lnTo>
                <a:lnTo>
                  <a:pt x="839200" y="12688"/>
                </a:lnTo>
                <a:lnTo>
                  <a:pt x="787957" y="6631"/>
                </a:lnTo>
                <a:lnTo>
                  <a:pt x="737212" y="2504"/>
                </a:lnTo>
                <a:lnTo>
                  <a:pt x="687063" y="296"/>
                </a:lnTo>
                <a:lnTo>
                  <a:pt x="637611" y="0"/>
                </a:lnTo>
                <a:close/>
              </a:path>
            </a:pathLst>
          </a:custGeom>
          <a:solidFill>
            <a:srgbClr val="DB1F00"/>
          </a:solidFill>
        </p:spPr>
        <p:txBody>
          <a:bodyPr wrap="square" lIns="0" tIns="0" rIns="0" bIns="0" rtlCol="0"/>
          <a:lstStyle/>
          <a:p>
            <a:endParaRPr/>
          </a:p>
        </p:txBody>
      </p:sp>
      <p:sp>
        <p:nvSpPr>
          <p:cNvPr id="11" name="object 11"/>
          <p:cNvSpPr/>
          <p:nvPr/>
        </p:nvSpPr>
        <p:spPr>
          <a:xfrm>
            <a:off x="9627110" y="4481023"/>
            <a:ext cx="2026285" cy="1259840"/>
          </a:xfrm>
          <a:custGeom>
            <a:avLst/>
            <a:gdLst/>
            <a:ahLst/>
            <a:cxnLst/>
            <a:rect l="l" t="t" r="r" b="b"/>
            <a:pathLst>
              <a:path w="2026284" h="1259839">
                <a:moveTo>
                  <a:pt x="0" y="278217"/>
                </a:moveTo>
                <a:lnTo>
                  <a:pt x="47134" y="218463"/>
                </a:lnTo>
                <a:lnTo>
                  <a:pt x="74186" y="191223"/>
                </a:lnTo>
                <a:lnTo>
                  <a:pt x="103429" y="165753"/>
                </a:lnTo>
                <a:lnTo>
                  <a:pt x="134763" y="142063"/>
                </a:lnTo>
                <a:lnTo>
                  <a:pt x="168088" y="120161"/>
                </a:lnTo>
                <a:lnTo>
                  <a:pt x="203304" y="100059"/>
                </a:lnTo>
                <a:lnTo>
                  <a:pt x="240313" y="81764"/>
                </a:lnTo>
                <a:lnTo>
                  <a:pt x="279015" y="65286"/>
                </a:lnTo>
                <a:lnTo>
                  <a:pt x="319309" y="50634"/>
                </a:lnTo>
                <a:lnTo>
                  <a:pt x="361097" y="37818"/>
                </a:lnTo>
                <a:lnTo>
                  <a:pt x="404278" y="26848"/>
                </a:lnTo>
                <a:lnTo>
                  <a:pt x="448753" y="17732"/>
                </a:lnTo>
                <a:lnTo>
                  <a:pt x="494423" y="10479"/>
                </a:lnTo>
                <a:lnTo>
                  <a:pt x="541188" y="5100"/>
                </a:lnTo>
                <a:lnTo>
                  <a:pt x="588948" y="1604"/>
                </a:lnTo>
                <a:lnTo>
                  <a:pt x="637603" y="0"/>
                </a:lnTo>
                <a:lnTo>
                  <a:pt x="687055" y="296"/>
                </a:lnTo>
                <a:lnTo>
                  <a:pt x="737203" y="2504"/>
                </a:lnTo>
                <a:lnTo>
                  <a:pt x="787948" y="6631"/>
                </a:lnTo>
                <a:lnTo>
                  <a:pt x="839190" y="12688"/>
                </a:lnTo>
                <a:lnTo>
                  <a:pt x="890830" y="20683"/>
                </a:lnTo>
                <a:lnTo>
                  <a:pt x="942768" y="30626"/>
                </a:lnTo>
                <a:lnTo>
                  <a:pt x="994904" y="42527"/>
                </a:lnTo>
                <a:lnTo>
                  <a:pt x="1047139" y="56395"/>
                </a:lnTo>
                <a:lnTo>
                  <a:pt x="1099373" y="72238"/>
                </a:lnTo>
                <a:lnTo>
                  <a:pt x="1151506" y="90067"/>
                </a:lnTo>
                <a:lnTo>
                  <a:pt x="1203440" y="109891"/>
                </a:lnTo>
                <a:lnTo>
                  <a:pt x="1255074" y="131719"/>
                </a:lnTo>
                <a:lnTo>
                  <a:pt x="1306309" y="155561"/>
                </a:lnTo>
                <a:lnTo>
                  <a:pt x="1355821" y="180798"/>
                </a:lnTo>
                <a:lnTo>
                  <a:pt x="1403759" y="207469"/>
                </a:lnTo>
                <a:lnTo>
                  <a:pt x="1450052" y="235496"/>
                </a:lnTo>
                <a:lnTo>
                  <a:pt x="1494630" y="264802"/>
                </a:lnTo>
                <a:lnTo>
                  <a:pt x="1537422" y="295314"/>
                </a:lnTo>
                <a:lnTo>
                  <a:pt x="1578358" y="326953"/>
                </a:lnTo>
                <a:lnTo>
                  <a:pt x="1617366" y="359643"/>
                </a:lnTo>
                <a:lnTo>
                  <a:pt x="1654377" y="393310"/>
                </a:lnTo>
                <a:lnTo>
                  <a:pt x="1689320" y="427876"/>
                </a:lnTo>
                <a:lnTo>
                  <a:pt x="1722124" y="463266"/>
                </a:lnTo>
                <a:lnTo>
                  <a:pt x="1752719" y="499403"/>
                </a:lnTo>
                <a:lnTo>
                  <a:pt x="1781034" y="536211"/>
                </a:lnTo>
                <a:lnTo>
                  <a:pt x="1806999" y="573615"/>
                </a:lnTo>
                <a:lnTo>
                  <a:pt x="1830543" y="611537"/>
                </a:lnTo>
                <a:lnTo>
                  <a:pt x="1851596" y="649903"/>
                </a:lnTo>
                <a:lnTo>
                  <a:pt x="1870087" y="688635"/>
                </a:lnTo>
                <a:lnTo>
                  <a:pt x="1885945" y="727658"/>
                </a:lnTo>
                <a:lnTo>
                  <a:pt x="1899101" y="766895"/>
                </a:lnTo>
                <a:lnTo>
                  <a:pt x="1909483" y="806270"/>
                </a:lnTo>
                <a:lnTo>
                  <a:pt x="2026145" y="885150"/>
                </a:lnTo>
                <a:lnTo>
                  <a:pt x="1709293" y="1259533"/>
                </a:lnTo>
                <a:lnTo>
                  <a:pt x="1677441" y="649375"/>
                </a:lnTo>
                <a:lnTo>
                  <a:pt x="1786839" y="723352"/>
                </a:lnTo>
                <a:lnTo>
                  <a:pt x="1768840" y="685915"/>
                </a:lnTo>
                <a:lnTo>
                  <a:pt x="1748216" y="649063"/>
                </a:lnTo>
                <a:lnTo>
                  <a:pt x="1725073" y="612857"/>
                </a:lnTo>
                <a:lnTo>
                  <a:pt x="1699520" y="577355"/>
                </a:lnTo>
                <a:lnTo>
                  <a:pt x="1671662" y="542617"/>
                </a:lnTo>
                <a:lnTo>
                  <a:pt x="1641609" y="508703"/>
                </a:lnTo>
                <a:lnTo>
                  <a:pt x="1609466" y="475671"/>
                </a:lnTo>
                <a:lnTo>
                  <a:pt x="1575342" y="443581"/>
                </a:lnTo>
                <a:lnTo>
                  <a:pt x="1539343" y="412492"/>
                </a:lnTo>
                <a:lnTo>
                  <a:pt x="1501578" y="382463"/>
                </a:lnTo>
                <a:lnTo>
                  <a:pt x="1462153" y="353555"/>
                </a:lnTo>
                <a:lnTo>
                  <a:pt x="1421177" y="325825"/>
                </a:lnTo>
                <a:lnTo>
                  <a:pt x="1378755" y="299334"/>
                </a:lnTo>
                <a:lnTo>
                  <a:pt x="1334997" y="274140"/>
                </a:lnTo>
                <a:lnTo>
                  <a:pt x="1290008" y="250304"/>
                </a:lnTo>
                <a:lnTo>
                  <a:pt x="1243897" y="227884"/>
                </a:lnTo>
                <a:lnTo>
                  <a:pt x="1196770" y="206939"/>
                </a:lnTo>
                <a:lnTo>
                  <a:pt x="1148736" y="187530"/>
                </a:lnTo>
                <a:lnTo>
                  <a:pt x="1099901" y="169715"/>
                </a:lnTo>
                <a:lnTo>
                  <a:pt x="1050373" y="153553"/>
                </a:lnTo>
                <a:lnTo>
                  <a:pt x="1000260" y="139104"/>
                </a:lnTo>
                <a:lnTo>
                  <a:pt x="949668" y="126427"/>
                </a:lnTo>
                <a:lnTo>
                  <a:pt x="898706" y="115582"/>
                </a:lnTo>
                <a:lnTo>
                  <a:pt x="847479" y="106628"/>
                </a:lnTo>
                <a:lnTo>
                  <a:pt x="796097" y="99624"/>
                </a:lnTo>
                <a:lnTo>
                  <a:pt x="744666" y="94629"/>
                </a:lnTo>
                <a:lnTo>
                  <a:pt x="693293" y="91703"/>
                </a:lnTo>
                <a:lnTo>
                  <a:pt x="642086" y="90905"/>
                </a:lnTo>
                <a:lnTo>
                  <a:pt x="584558" y="92677"/>
                </a:lnTo>
                <a:lnTo>
                  <a:pt x="528916" y="97298"/>
                </a:lnTo>
                <a:lnTo>
                  <a:pt x="475308" y="104708"/>
                </a:lnTo>
                <a:lnTo>
                  <a:pt x="423881" y="114845"/>
                </a:lnTo>
                <a:lnTo>
                  <a:pt x="374783" y="127651"/>
                </a:lnTo>
                <a:lnTo>
                  <a:pt x="328161" y="143064"/>
                </a:lnTo>
                <a:lnTo>
                  <a:pt x="284163" y="161025"/>
                </a:lnTo>
                <a:lnTo>
                  <a:pt x="242937" y="181473"/>
                </a:lnTo>
                <a:lnTo>
                  <a:pt x="204629" y="204349"/>
                </a:lnTo>
                <a:lnTo>
                  <a:pt x="169388" y="229592"/>
                </a:lnTo>
                <a:lnTo>
                  <a:pt x="137362" y="257141"/>
                </a:lnTo>
                <a:lnTo>
                  <a:pt x="108696" y="286938"/>
                </a:lnTo>
                <a:lnTo>
                  <a:pt x="83540" y="318921"/>
                </a:lnTo>
                <a:lnTo>
                  <a:pt x="0" y="278217"/>
                </a:lnTo>
                <a:close/>
              </a:path>
            </a:pathLst>
          </a:custGeom>
          <a:ln w="37757">
            <a:solidFill>
              <a:srgbClr val="DB1F00"/>
            </a:solidFill>
          </a:ln>
        </p:spPr>
        <p:txBody>
          <a:bodyPr wrap="square" lIns="0" tIns="0" rIns="0" bIns="0" rtlCol="0"/>
          <a:lstStyle/>
          <a:p>
            <a:endParaRPr/>
          </a:p>
        </p:txBody>
      </p:sp>
      <p:sp>
        <p:nvSpPr>
          <p:cNvPr id="12" name="object 12"/>
          <p:cNvSpPr/>
          <p:nvPr/>
        </p:nvSpPr>
        <p:spPr>
          <a:xfrm>
            <a:off x="8274583" y="4108742"/>
            <a:ext cx="6456045" cy="5116195"/>
          </a:xfrm>
          <a:custGeom>
            <a:avLst/>
            <a:gdLst/>
            <a:ahLst/>
            <a:cxnLst/>
            <a:rect l="l" t="t" r="r" b="b"/>
            <a:pathLst>
              <a:path w="6456044" h="5116195">
                <a:moveTo>
                  <a:pt x="0" y="5115585"/>
                </a:moveTo>
                <a:lnTo>
                  <a:pt x="6455829" y="5115585"/>
                </a:lnTo>
                <a:lnTo>
                  <a:pt x="6455829" y="0"/>
                </a:lnTo>
                <a:lnTo>
                  <a:pt x="0" y="0"/>
                </a:lnTo>
                <a:lnTo>
                  <a:pt x="0" y="5115585"/>
                </a:lnTo>
                <a:close/>
              </a:path>
            </a:pathLst>
          </a:custGeom>
          <a:ln w="12700">
            <a:solidFill>
              <a:srgbClr val="D72827"/>
            </a:solidFill>
          </a:ln>
        </p:spPr>
        <p:txBody>
          <a:bodyPr wrap="square" lIns="0" tIns="0" rIns="0" bIns="0" rtlCol="0"/>
          <a:lstStyle/>
          <a:p>
            <a:endParaRPr/>
          </a:p>
        </p:txBody>
      </p:sp>
      <p:sp>
        <p:nvSpPr>
          <p:cNvPr id="13" name="object 13"/>
          <p:cNvSpPr txBox="1"/>
          <p:nvPr/>
        </p:nvSpPr>
        <p:spPr>
          <a:xfrm>
            <a:off x="8261879" y="92455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8"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9"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3354704"/>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(5 of</a:t>
            </a:r>
            <a:r>
              <a:rPr sz="2400" spc="4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9)</a:t>
            </a:r>
            <a:endParaRPr sz="2400">
              <a:latin typeface="HelveticaNeueLTStd-Roman"/>
              <a:cs typeface="HelveticaNeueLTStd-Roman"/>
            </a:endParaRPr>
          </a:p>
          <a:p>
            <a:pPr marL="12700" marR="6576059">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5. </a:t>
            </a:r>
            <a:r>
              <a:rPr sz="3200" spc="20" dirty="0">
                <a:solidFill>
                  <a:srgbClr val="27306B"/>
                </a:solidFill>
                <a:latin typeface="HelveticaNeueLTStd-Roman"/>
                <a:cs typeface="HelveticaNeueLTStd-Roman"/>
              </a:rPr>
              <a:t>Lock the </a:t>
            </a:r>
            <a:r>
              <a:rPr sz="3200" spc="25" dirty="0">
                <a:solidFill>
                  <a:srgbClr val="27306B"/>
                </a:solidFill>
                <a:latin typeface="HelveticaNeueLTStd-Roman"/>
                <a:cs typeface="HelveticaNeueLTStd-Roman"/>
              </a:rPr>
              <a:t>windlass </a:t>
            </a:r>
            <a:r>
              <a:rPr sz="3200" spc="10" dirty="0">
                <a:solidFill>
                  <a:srgbClr val="27306B"/>
                </a:solidFill>
                <a:latin typeface="HelveticaNeueLTStd-Roman"/>
                <a:cs typeface="HelveticaNeueLTStd-Roman"/>
              </a:rPr>
              <a:t>rod  </a:t>
            </a:r>
            <a:r>
              <a:rPr sz="3200" spc="15" dirty="0">
                <a:solidFill>
                  <a:srgbClr val="27306B"/>
                </a:solidFill>
                <a:latin typeface="HelveticaNeueLTStd-Roman"/>
                <a:cs typeface="HelveticaNeueLTStd-Roman"/>
              </a:rPr>
              <a:t>in </a:t>
            </a:r>
            <a:r>
              <a:rPr sz="3200" spc="20" dirty="0">
                <a:solidFill>
                  <a:srgbClr val="27306B"/>
                </a:solidFill>
                <a:latin typeface="HelveticaNeueLTStd-Roman"/>
                <a:cs typeface="HelveticaNeueLTStd-Roman"/>
              </a:rPr>
              <a:t>place </a:t>
            </a:r>
            <a:r>
              <a:rPr sz="3200" spc="15" dirty="0">
                <a:solidFill>
                  <a:srgbClr val="27306B"/>
                </a:solidFill>
                <a:latin typeface="HelveticaNeueLTStd-Roman"/>
                <a:cs typeface="HelveticaNeueLTStd-Roman"/>
              </a:rPr>
              <a:t>in </a:t>
            </a:r>
            <a:r>
              <a:rPr sz="3200" spc="20" dirty="0">
                <a:solidFill>
                  <a:srgbClr val="27306B"/>
                </a:solidFill>
                <a:latin typeface="HelveticaNeueLTStd-Roman"/>
                <a:cs typeface="HelveticaNeueLTStd-Roman"/>
              </a:rPr>
              <a:t>the </a:t>
            </a:r>
            <a:r>
              <a:rPr sz="3200" spc="25" dirty="0">
                <a:solidFill>
                  <a:srgbClr val="27306B"/>
                </a:solidFill>
                <a:latin typeface="HelveticaNeueLTStd-Roman"/>
                <a:cs typeface="HelveticaNeueLTStd-Roman"/>
              </a:rPr>
              <a:t>windlass</a:t>
            </a:r>
            <a:r>
              <a:rPr sz="3200" spc="155"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clip.</a:t>
            </a:r>
            <a:endParaRPr sz="3200">
              <a:latin typeface="HelveticaNeueLTStd-Roman"/>
              <a:cs typeface="HelveticaNeueLTStd-Roman"/>
            </a:endParaRPr>
          </a:p>
          <a:p>
            <a:pPr marL="12700">
              <a:lnSpc>
                <a:spcPct val="100000"/>
              </a:lnSpc>
            </a:pPr>
            <a:r>
              <a:rPr sz="3200" spc="25" dirty="0">
                <a:solidFill>
                  <a:srgbClr val="27306B"/>
                </a:solidFill>
                <a:latin typeface="HelveticaNeueLTStd-Roman"/>
                <a:cs typeface="HelveticaNeueLTStd-Roman"/>
              </a:rPr>
              <a:t>Bleeding </a:t>
            </a:r>
            <a:r>
              <a:rPr sz="3200" spc="15" dirty="0">
                <a:solidFill>
                  <a:srgbClr val="27306B"/>
                </a:solidFill>
                <a:latin typeface="HelveticaNeueLTStd-Roman"/>
                <a:cs typeface="HelveticaNeueLTStd-Roman"/>
              </a:rPr>
              <a:t>is </a:t>
            </a:r>
            <a:r>
              <a:rPr sz="3200" spc="20" dirty="0">
                <a:solidFill>
                  <a:srgbClr val="27306B"/>
                </a:solidFill>
                <a:latin typeface="HelveticaNeueLTStd-Roman"/>
                <a:cs typeface="HelveticaNeueLTStd-Roman"/>
              </a:rPr>
              <a:t>now</a:t>
            </a:r>
            <a:r>
              <a:rPr sz="3200" spc="95" dirty="0">
                <a:solidFill>
                  <a:srgbClr val="27306B"/>
                </a:solidFill>
                <a:latin typeface="HelveticaNeueLTStd-Roman"/>
                <a:cs typeface="HelveticaNeueLTStd-Roman"/>
              </a:rPr>
              <a:t> </a:t>
            </a:r>
            <a:r>
              <a:rPr sz="3200" spc="20" dirty="0">
                <a:solidFill>
                  <a:srgbClr val="27306B"/>
                </a:solidFill>
                <a:latin typeface="HelveticaNeueLTStd-Roman"/>
                <a:cs typeface="HelveticaNeueLTStd-Roman"/>
              </a:rPr>
              <a:t>controlled.</a:t>
            </a:r>
            <a:endParaRPr sz="3200">
              <a:latin typeface="HelveticaNeueLTStd-Roman"/>
              <a:cs typeface="HelveticaNeueLTStd-Roman"/>
            </a:endParaRPr>
          </a:p>
        </p:txBody>
      </p:sp>
      <p:sp>
        <p:nvSpPr>
          <p:cNvPr id="9" name="object 9"/>
          <p:cNvSpPr/>
          <p:nvPr/>
        </p:nvSpPr>
        <p:spPr>
          <a:xfrm>
            <a:off x="8506528" y="4118695"/>
            <a:ext cx="6100944" cy="4822652"/>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1848827" y="6775819"/>
            <a:ext cx="614680" cy="1160780"/>
          </a:xfrm>
          <a:custGeom>
            <a:avLst/>
            <a:gdLst/>
            <a:ahLst/>
            <a:cxnLst/>
            <a:rect l="l" t="t" r="r" b="b"/>
            <a:pathLst>
              <a:path w="614679" h="1160779">
                <a:moveTo>
                  <a:pt x="614070" y="1160487"/>
                </a:moveTo>
                <a:lnTo>
                  <a:pt x="0" y="0"/>
                </a:lnTo>
              </a:path>
            </a:pathLst>
          </a:custGeom>
          <a:ln w="110921">
            <a:solidFill>
              <a:srgbClr val="DB1F00"/>
            </a:solidFill>
          </a:ln>
        </p:spPr>
        <p:txBody>
          <a:bodyPr wrap="square" lIns="0" tIns="0" rIns="0" bIns="0" rtlCol="0"/>
          <a:lstStyle/>
          <a:p>
            <a:endParaRPr/>
          </a:p>
        </p:txBody>
      </p:sp>
      <p:sp>
        <p:nvSpPr>
          <p:cNvPr id="11" name="object 11"/>
          <p:cNvSpPr/>
          <p:nvPr/>
        </p:nvSpPr>
        <p:spPr>
          <a:xfrm>
            <a:off x="11777477" y="6678532"/>
            <a:ext cx="453390" cy="537845"/>
          </a:xfrm>
          <a:custGeom>
            <a:avLst/>
            <a:gdLst/>
            <a:ahLst/>
            <a:cxnLst/>
            <a:rect l="l" t="t" r="r" b="b"/>
            <a:pathLst>
              <a:path w="453390" h="537845">
                <a:moveTo>
                  <a:pt x="19862" y="0"/>
                </a:moveTo>
                <a:lnTo>
                  <a:pt x="0" y="479933"/>
                </a:lnTo>
                <a:lnTo>
                  <a:pt x="3458" y="501678"/>
                </a:lnTo>
                <a:lnTo>
                  <a:pt x="14601" y="519784"/>
                </a:lnTo>
                <a:lnTo>
                  <a:pt x="31721" y="532391"/>
                </a:lnTo>
                <a:lnTo>
                  <a:pt x="53111" y="537641"/>
                </a:lnTo>
                <a:lnTo>
                  <a:pt x="74863" y="534175"/>
                </a:lnTo>
                <a:lnTo>
                  <a:pt x="92971" y="523028"/>
                </a:lnTo>
                <a:lnTo>
                  <a:pt x="105576" y="505907"/>
                </a:lnTo>
                <a:lnTo>
                  <a:pt x="110820" y="484517"/>
                </a:lnTo>
                <a:lnTo>
                  <a:pt x="122834" y="194589"/>
                </a:lnTo>
                <a:lnTo>
                  <a:pt x="333001" y="194589"/>
                </a:lnTo>
                <a:lnTo>
                  <a:pt x="19862" y="0"/>
                </a:lnTo>
                <a:close/>
              </a:path>
              <a:path w="453390" h="537845">
                <a:moveTo>
                  <a:pt x="333001" y="194589"/>
                </a:moveTo>
                <a:lnTo>
                  <a:pt x="122834" y="194589"/>
                </a:lnTo>
                <a:lnTo>
                  <a:pt x="369290" y="347738"/>
                </a:lnTo>
                <a:lnTo>
                  <a:pt x="389931" y="355432"/>
                </a:lnTo>
                <a:lnTo>
                  <a:pt x="411181" y="354644"/>
                </a:lnTo>
                <a:lnTo>
                  <a:pt x="430583" y="345945"/>
                </a:lnTo>
                <a:lnTo>
                  <a:pt x="445681" y="329907"/>
                </a:lnTo>
                <a:lnTo>
                  <a:pt x="453373" y="309274"/>
                </a:lnTo>
                <a:lnTo>
                  <a:pt x="452581" y="288028"/>
                </a:lnTo>
                <a:lnTo>
                  <a:pt x="443882" y="268627"/>
                </a:lnTo>
                <a:lnTo>
                  <a:pt x="427850" y="253530"/>
                </a:lnTo>
                <a:lnTo>
                  <a:pt x="333001" y="194589"/>
                </a:lnTo>
                <a:close/>
              </a:path>
            </a:pathLst>
          </a:custGeom>
          <a:solidFill>
            <a:srgbClr val="DB1F00"/>
          </a:solidFill>
        </p:spPr>
        <p:txBody>
          <a:bodyPr wrap="square" lIns="0" tIns="0" rIns="0" bIns="0" rtlCol="0"/>
          <a:lstStyle/>
          <a:p>
            <a:endParaRPr/>
          </a:p>
        </p:txBody>
      </p:sp>
      <p:sp>
        <p:nvSpPr>
          <p:cNvPr id="12" name="object 12"/>
          <p:cNvSpPr/>
          <p:nvPr/>
        </p:nvSpPr>
        <p:spPr>
          <a:xfrm>
            <a:off x="8506523" y="4108742"/>
            <a:ext cx="6101080" cy="4843780"/>
          </a:xfrm>
          <a:custGeom>
            <a:avLst/>
            <a:gdLst/>
            <a:ahLst/>
            <a:cxnLst/>
            <a:rect l="l" t="t" r="r" b="b"/>
            <a:pathLst>
              <a:path w="6101080" h="4843780">
                <a:moveTo>
                  <a:pt x="0" y="4843780"/>
                </a:moveTo>
                <a:lnTo>
                  <a:pt x="6100940" y="4843780"/>
                </a:lnTo>
                <a:lnTo>
                  <a:pt x="6100940" y="0"/>
                </a:lnTo>
                <a:lnTo>
                  <a:pt x="0" y="0"/>
                </a:lnTo>
                <a:lnTo>
                  <a:pt x="0" y="4843780"/>
                </a:lnTo>
                <a:close/>
              </a:path>
            </a:pathLst>
          </a:custGeom>
          <a:ln w="12700">
            <a:solidFill>
              <a:srgbClr val="D72827"/>
            </a:solidFill>
          </a:ln>
        </p:spPr>
        <p:txBody>
          <a:bodyPr wrap="square" lIns="0" tIns="0" rIns="0" bIns="0" rtlCol="0"/>
          <a:lstStyle/>
          <a:p>
            <a:endParaRPr/>
          </a:p>
        </p:txBody>
      </p:sp>
      <p:sp>
        <p:nvSpPr>
          <p:cNvPr id="13" name="object 13"/>
          <p:cNvSpPr txBox="1"/>
          <p:nvPr/>
        </p:nvSpPr>
        <p:spPr>
          <a:xfrm>
            <a:off x="8493828" y="9035507"/>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8"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9"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433006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(6 of</a:t>
            </a:r>
            <a:r>
              <a:rPr sz="2400" spc="4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9)</a:t>
            </a:r>
            <a:endParaRPr sz="2400">
              <a:latin typeface="HelveticaNeueLTStd-Roman"/>
              <a:cs typeface="HelveticaNeueLTStd-Roman"/>
            </a:endParaRPr>
          </a:p>
          <a:p>
            <a:pPr marL="12700">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6. </a:t>
            </a:r>
            <a:r>
              <a:rPr sz="3200" spc="15" dirty="0">
                <a:solidFill>
                  <a:srgbClr val="27306B"/>
                </a:solidFill>
                <a:latin typeface="HelveticaNeueLTStd-Roman"/>
                <a:cs typeface="HelveticaNeueLTStd-Roman"/>
              </a:rPr>
              <a:t>Adhere </a:t>
            </a:r>
            <a:r>
              <a:rPr sz="3200" spc="20" dirty="0">
                <a:solidFill>
                  <a:srgbClr val="27306B"/>
                </a:solidFill>
                <a:latin typeface="HelveticaNeueLTStd-Roman"/>
                <a:cs typeface="HelveticaNeueLTStd-Roman"/>
              </a:rPr>
              <a:t>the</a:t>
            </a:r>
            <a:r>
              <a:rPr sz="3200" spc="125" dirty="0">
                <a:solidFill>
                  <a:srgbClr val="27306B"/>
                </a:solidFill>
                <a:latin typeface="HelveticaNeueLTStd-Roman"/>
                <a:cs typeface="HelveticaNeueLTStd-Roman"/>
              </a:rPr>
              <a:t> </a:t>
            </a:r>
            <a:r>
              <a:rPr sz="3200" spc="20" dirty="0">
                <a:solidFill>
                  <a:srgbClr val="27306B"/>
                </a:solidFill>
                <a:latin typeface="HelveticaNeueLTStd-Roman"/>
                <a:cs typeface="HelveticaNeueLTStd-Roman"/>
              </a:rPr>
              <a:t>remaining</a:t>
            </a:r>
            <a:endParaRPr sz="3200">
              <a:latin typeface="HelveticaNeueLTStd-Roman"/>
              <a:cs typeface="HelveticaNeueLTStd-Roman"/>
            </a:endParaRPr>
          </a:p>
          <a:p>
            <a:pPr marL="12700" marR="6165215">
              <a:lnSpc>
                <a:spcPct val="100000"/>
              </a:lnSpc>
            </a:pPr>
            <a:r>
              <a:rPr sz="3200" spc="25" dirty="0">
                <a:solidFill>
                  <a:srgbClr val="27306B"/>
                </a:solidFill>
                <a:latin typeface="HelveticaNeueLTStd-Roman"/>
                <a:cs typeface="HelveticaNeueLTStd-Roman"/>
              </a:rPr>
              <a:t>self-adhering </a:t>
            </a:r>
            <a:r>
              <a:rPr sz="3200" spc="20" dirty="0">
                <a:solidFill>
                  <a:srgbClr val="27306B"/>
                </a:solidFill>
                <a:latin typeface="HelveticaNeueLTStd-Roman"/>
                <a:cs typeface="HelveticaNeueLTStd-Roman"/>
              </a:rPr>
              <a:t>band over the </a:t>
            </a:r>
            <a:r>
              <a:rPr sz="3200" spc="15" dirty="0">
                <a:solidFill>
                  <a:srgbClr val="27306B"/>
                </a:solidFill>
                <a:latin typeface="HelveticaNeueLTStd-Roman"/>
                <a:cs typeface="HelveticaNeueLTStd-Roman"/>
              </a:rPr>
              <a:t>rod,  through </a:t>
            </a:r>
            <a:r>
              <a:rPr sz="3200" spc="20" dirty="0">
                <a:solidFill>
                  <a:srgbClr val="27306B"/>
                </a:solidFill>
                <a:latin typeface="HelveticaNeueLTStd-Roman"/>
                <a:cs typeface="HelveticaNeueLTStd-Roman"/>
              </a:rPr>
              <a:t>the </a:t>
            </a:r>
            <a:r>
              <a:rPr sz="3200" spc="25" dirty="0">
                <a:solidFill>
                  <a:srgbClr val="27306B"/>
                </a:solidFill>
                <a:latin typeface="HelveticaNeueLTStd-Roman"/>
                <a:cs typeface="HelveticaNeueLTStd-Roman"/>
              </a:rPr>
              <a:t>windlass </a:t>
            </a:r>
            <a:r>
              <a:rPr sz="3200" spc="20" dirty="0">
                <a:solidFill>
                  <a:srgbClr val="27306B"/>
                </a:solidFill>
                <a:latin typeface="HelveticaNeueLTStd-Roman"/>
                <a:cs typeface="HelveticaNeueLTStd-Roman"/>
              </a:rPr>
              <a:t>clip,</a:t>
            </a:r>
            <a:r>
              <a:rPr sz="3200" spc="120"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and</a:t>
            </a:r>
            <a:endParaRPr sz="3200">
              <a:latin typeface="HelveticaNeueLTStd-Roman"/>
              <a:cs typeface="HelveticaNeueLTStd-Roman"/>
            </a:endParaRPr>
          </a:p>
          <a:p>
            <a:pPr marL="12700" marR="6043930">
              <a:lnSpc>
                <a:spcPct val="100000"/>
              </a:lnSpc>
            </a:pPr>
            <a:r>
              <a:rPr sz="3200" spc="25" dirty="0">
                <a:solidFill>
                  <a:srgbClr val="27306B"/>
                </a:solidFill>
                <a:latin typeface="HelveticaNeueLTStd-Roman"/>
                <a:cs typeface="HelveticaNeueLTStd-Roman"/>
              </a:rPr>
              <a:t>continue </a:t>
            </a:r>
            <a:r>
              <a:rPr sz="3200" spc="15" dirty="0">
                <a:solidFill>
                  <a:srgbClr val="27306B"/>
                </a:solidFill>
                <a:latin typeface="HelveticaNeueLTStd-Roman"/>
                <a:cs typeface="HelveticaNeueLTStd-Roman"/>
              </a:rPr>
              <a:t>around </a:t>
            </a:r>
            <a:r>
              <a:rPr sz="3200" spc="20" dirty="0">
                <a:solidFill>
                  <a:srgbClr val="27306B"/>
                </a:solidFill>
                <a:latin typeface="HelveticaNeueLTStd-Roman"/>
                <a:cs typeface="HelveticaNeueLTStd-Roman"/>
              </a:rPr>
              <a:t>the extremity </a:t>
            </a:r>
            <a:r>
              <a:rPr sz="3200" spc="30" dirty="0">
                <a:solidFill>
                  <a:srgbClr val="27306B"/>
                </a:solidFill>
                <a:latin typeface="HelveticaNeueLTStd-Roman"/>
                <a:cs typeface="HelveticaNeueLTStd-Roman"/>
              </a:rPr>
              <a:t>as  </a:t>
            </a:r>
            <a:r>
              <a:rPr sz="3200" spc="20" dirty="0">
                <a:solidFill>
                  <a:srgbClr val="27306B"/>
                </a:solidFill>
                <a:latin typeface="HelveticaNeueLTStd-Roman"/>
                <a:cs typeface="HelveticaNeueLTStd-Roman"/>
              </a:rPr>
              <a:t>far </a:t>
            </a:r>
            <a:r>
              <a:rPr sz="3200" spc="15" dirty="0">
                <a:solidFill>
                  <a:srgbClr val="27306B"/>
                </a:solidFill>
                <a:latin typeface="HelveticaNeueLTStd-Roman"/>
                <a:cs typeface="HelveticaNeueLTStd-Roman"/>
              </a:rPr>
              <a:t>as it </a:t>
            </a:r>
            <a:r>
              <a:rPr sz="3200" spc="20" dirty="0">
                <a:solidFill>
                  <a:srgbClr val="27306B"/>
                </a:solidFill>
                <a:latin typeface="HelveticaNeueLTStd-Roman"/>
                <a:cs typeface="HelveticaNeueLTStd-Roman"/>
              </a:rPr>
              <a:t>will</a:t>
            </a:r>
            <a:r>
              <a:rPr sz="3200" spc="95"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go.</a:t>
            </a:r>
            <a:endParaRPr sz="3200">
              <a:latin typeface="HelveticaNeueLTStd-Roman"/>
              <a:cs typeface="HelveticaNeueLTStd-Roman"/>
            </a:endParaRPr>
          </a:p>
        </p:txBody>
      </p:sp>
      <p:sp>
        <p:nvSpPr>
          <p:cNvPr id="9" name="object 9"/>
          <p:cNvSpPr/>
          <p:nvPr/>
        </p:nvSpPr>
        <p:spPr>
          <a:xfrm>
            <a:off x="8940800" y="4124312"/>
            <a:ext cx="6045199" cy="4905248"/>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8940800" y="4108742"/>
            <a:ext cx="6045200" cy="4937125"/>
          </a:xfrm>
          <a:custGeom>
            <a:avLst/>
            <a:gdLst/>
            <a:ahLst/>
            <a:cxnLst/>
            <a:rect l="l" t="t" r="r" b="b"/>
            <a:pathLst>
              <a:path w="6045200" h="4937125">
                <a:moveTo>
                  <a:pt x="0" y="4936909"/>
                </a:moveTo>
                <a:lnTo>
                  <a:pt x="6045200" y="4936909"/>
                </a:lnTo>
                <a:lnTo>
                  <a:pt x="6045200" y="0"/>
                </a:lnTo>
                <a:lnTo>
                  <a:pt x="0" y="0"/>
                </a:lnTo>
                <a:lnTo>
                  <a:pt x="0" y="4936909"/>
                </a:lnTo>
                <a:close/>
              </a:path>
            </a:pathLst>
          </a:custGeom>
          <a:ln w="12700">
            <a:solidFill>
              <a:srgbClr val="D72827"/>
            </a:solidFill>
          </a:ln>
        </p:spPr>
        <p:txBody>
          <a:bodyPr wrap="square" lIns="0" tIns="0" rIns="0" bIns="0" rtlCol="0"/>
          <a:lstStyle/>
          <a:p>
            <a:endParaRPr/>
          </a:p>
        </p:txBody>
      </p:sp>
      <p:sp>
        <p:nvSpPr>
          <p:cNvPr id="11" name="object 11"/>
          <p:cNvSpPr txBox="1"/>
          <p:nvPr/>
        </p:nvSpPr>
        <p:spPr>
          <a:xfrm>
            <a:off x="8928100" y="90931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6"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7"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445706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(7 of</a:t>
            </a:r>
            <a:r>
              <a:rPr sz="2400" spc="4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9)</a:t>
            </a:r>
            <a:endParaRPr sz="2400">
              <a:latin typeface="HelveticaNeueLTStd-Roman"/>
              <a:cs typeface="HelveticaNeueLTStd-Roman"/>
            </a:endParaRPr>
          </a:p>
          <a:p>
            <a:pPr marL="12700" marR="6397625">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7. </a:t>
            </a:r>
            <a:r>
              <a:rPr sz="3200" spc="15" dirty="0">
                <a:solidFill>
                  <a:srgbClr val="27306B"/>
                </a:solidFill>
                <a:latin typeface="HelveticaNeueLTStd-Roman"/>
                <a:cs typeface="HelveticaNeueLTStd-Roman"/>
              </a:rPr>
              <a:t>Secure </a:t>
            </a:r>
            <a:r>
              <a:rPr sz="3200" spc="20" dirty="0">
                <a:solidFill>
                  <a:srgbClr val="27306B"/>
                </a:solidFill>
                <a:latin typeface="HelveticaNeueLTStd-Roman"/>
                <a:cs typeface="HelveticaNeueLTStd-Roman"/>
              </a:rPr>
              <a:t>the </a:t>
            </a:r>
            <a:r>
              <a:rPr sz="3200" dirty="0">
                <a:solidFill>
                  <a:srgbClr val="27306B"/>
                </a:solidFill>
                <a:latin typeface="HelveticaNeueLTStd-Roman"/>
                <a:cs typeface="HelveticaNeueLTStd-Roman"/>
              </a:rPr>
              <a:t>rod </a:t>
            </a:r>
            <a:r>
              <a:rPr sz="3200" spc="20" dirty="0">
                <a:solidFill>
                  <a:srgbClr val="27306B"/>
                </a:solidFill>
                <a:latin typeface="HelveticaNeueLTStd-Roman"/>
                <a:cs typeface="HelveticaNeueLTStd-Roman"/>
              </a:rPr>
              <a:t>and </a:t>
            </a:r>
            <a:r>
              <a:rPr sz="3200" spc="30" dirty="0">
                <a:solidFill>
                  <a:srgbClr val="27306B"/>
                </a:solidFill>
                <a:latin typeface="HelveticaNeueLTStd-Roman"/>
                <a:cs typeface="HelveticaNeueLTStd-Roman"/>
              </a:rPr>
              <a:t>the  </a:t>
            </a:r>
            <a:r>
              <a:rPr sz="3200" spc="20" dirty="0">
                <a:solidFill>
                  <a:srgbClr val="27306B"/>
                </a:solidFill>
                <a:latin typeface="HelveticaNeueLTStd-Roman"/>
                <a:cs typeface="HelveticaNeueLTStd-Roman"/>
              </a:rPr>
              <a:t>band with the </a:t>
            </a:r>
            <a:r>
              <a:rPr sz="3200" spc="25" dirty="0">
                <a:solidFill>
                  <a:srgbClr val="27306B"/>
                </a:solidFill>
                <a:latin typeface="HelveticaNeueLTStd-Roman"/>
                <a:cs typeface="HelveticaNeueLTStd-Roman"/>
              </a:rPr>
              <a:t>windlass</a:t>
            </a:r>
            <a:r>
              <a:rPr sz="3200" spc="105"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strap.</a:t>
            </a:r>
            <a:endParaRPr sz="3200">
              <a:latin typeface="HelveticaNeueLTStd-Roman"/>
              <a:cs typeface="HelveticaNeueLTStd-Roman"/>
            </a:endParaRPr>
          </a:p>
          <a:p>
            <a:pPr marL="12700" marR="5964555">
              <a:lnSpc>
                <a:spcPct val="100000"/>
              </a:lnSpc>
              <a:spcBef>
                <a:spcPts val="994"/>
              </a:spcBef>
            </a:pPr>
            <a:r>
              <a:rPr sz="3200" spc="20" dirty="0">
                <a:solidFill>
                  <a:srgbClr val="27306B"/>
                </a:solidFill>
                <a:latin typeface="HelveticaNeueLTStd-Roman"/>
                <a:cs typeface="HelveticaNeueLTStd-Roman"/>
              </a:rPr>
              <a:t>Grasp the </a:t>
            </a:r>
            <a:r>
              <a:rPr sz="3200" spc="25" dirty="0">
                <a:solidFill>
                  <a:srgbClr val="27306B"/>
                </a:solidFill>
                <a:latin typeface="HelveticaNeueLTStd-Roman"/>
                <a:cs typeface="HelveticaNeueLTStd-Roman"/>
              </a:rPr>
              <a:t>strap, </a:t>
            </a:r>
            <a:r>
              <a:rPr sz="3200" spc="20" dirty="0">
                <a:solidFill>
                  <a:srgbClr val="27306B"/>
                </a:solidFill>
                <a:latin typeface="HelveticaNeueLTStd-Roman"/>
                <a:cs typeface="HelveticaNeueLTStd-Roman"/>
              </a:rPr>
              <a:t>pull </a:t>
            </a:r>
            <a:r>
              <a:rPr sz="3200" spc="15" dirty="0">
                <a:solidFill>
                  <a:srgbClr val="27306B"/>
                </a:solidFill>
                <a:latin typeface="HelveticaNeueLTStd-Roman"/>
                <a:cs typeface="HelveticaNeueLTStd-Roman"/>
              </a:rPr>
              <a:t>it </a:t>
            </a:r>
            <a:r>
              <a:rPr sz="3200" spc="25" dirty="0">
                <a:solidFill>
                  <a:srgbClr val="27306B"/>
                </a:solidFill>
                <a:latin typeface="HelveticaNeueLTStd-Roman"/>
                <a:cs typeface="HelveticaNeueLTStd-Roman"/>
              </a:rPr>
              <a:t>tight, </a:t>
            </a:r>
            <a:r>
              <a:rPr sz="3200" spc="30" dirty="0">
                <a:solidFill>
                  <a:srgbClr val="27306B"/>
                </a:solidFill>
                <a:latin typeface="HelveticaNeueLTStd-Roman"/>
                <a:cs typeface="HelveticaNeueLTStd-Roman"/>
              </a:rPr>
              <a:t>and  </a:t>
            </a:r>
            <a:r>
              <a:rPr sz="3200" spc="15" dirty="0">
                <a:solidFill>
                  <a:srgbClr val="27306B"/>
                </a:solidFill>
                <a:latin typeface="HelveticaNeueLTStd-Roman"/>
                <a:cs typeface="HelveticaNeueLTStd-Roman"/>
              </a:rPr>
              <a:t>adhere it to </a:t>
            </a:r>
            <a:r>
              <a:rPr sz="3200" spc="20" dirty="0">
                <a:solidFill>
                  <a:srgbClr val="27306B"/>
                </a:solidFill>
                <a:latin typeface="HelveticaNeueLTStd-Roman"/>
                <a:cs typeface="HelveticaNeueLTStd-Roman"/>
              </a:rPr>
              <a:t>the </a:t>
            </a:r>
            <a:r>
              <a:rPr sz="3200" spc="25" dirty="0">
                <a:solidFill>
                  <a:srgbClr val="27306B"/>
                </a:solidFill>
                <a:latin typeface="HelveticaNeueLTStd-Roman"/>
                <a:cs typeface="HelveticaNeueLTStd-Roman"/>
              </a:rPr>
              <a:t>opposite </a:t>
            </a:r>
            <a:r>
              <a:rPr sz="3200" spc="20" dirty="0">
                <a:solidFill>
                  <a:srgbClr val="27306B"/>
                </a:solidFill>
                <a:latin typeface="HelveticaNeueLTStd-Roman"/>
                <a:cs typeface="HelveticaNeueLTStd-Roman"/>
              </a:rPr>
              <a:t>hook </a:t>
            </a:r>
            <a:r>
              <a:rPr sz="3200" spc="30" dirty="0">
                <a:solidFill>
                  <a:srgbClr val="27306B"/>
                </a:solidFill>
                <a:latin typeface="HelveticaNeueLTStd-Roman"/>
                <a:cs typeface="HelveticaNeueLTStd-Roman"/>
              </a:rPr>
              <a:t>on  </a:t>
            </a:r>
            <a:r>
              <a:rPr sz="3200" spc="20" dirty="0">
                <a:solidFill>
                  <a:srgbClr val="27306B"/>
                </a:solidFill>
                <a:latin typeface="HelveticaNeueLTStd-Roman"/>
                <a:cs typeface="HelveticaNeueLTStd-Roman"/>
              </a:rPr>
              <a:t>the </a:t>
            </a:r>
            <a:r>
              <a:rPr sz="3200" spc="25" dirty="0">
                <a:solidFill>
                  <a:srgbClr val="27306B"/>
                </a:solidFill>
                <a:latin typeface="HelveticaNeueLTStd-Roman"/>
                <a:cs typeface="HelveticaNeueLTStd-Roman"/>
              </a:rPr>
              <a:t>windlass</a:t>
            </a:r>
            <a:r>
              <a:rPr sz="3200" spc="5"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clip.</a:t>
            </a:r>
            <a:endParaRPr sz="3200">
              <a:latin typeface="HelveticaNeueLTStd-Roman"/>
              <a:cs typeface="HelveticaNeueLTStd-Roman"/>
            </a:endParaRPr>
          </a:p>
        </p:txBody>
      </p:sp>
      <p:sp>
        <p:nvSpPr>
          <p:cNvPr id="9" name="object 9"/>
          <p:cNvSpPr/>
          <p:nvPr/>
        </p:nvSpPr>
        <p:spPr>
          <a:xfrm>
            <a:off x="9412330" y="4108742"/>
            <a:ext cx="5446669" cy="4948687"/>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1493309" y="6383798"/>
            <a:ext cx="1196340" cy="199390"/>
          </a:xfrm>
          <a:custGeom>
            <a:avLst/>
            <a:gdLst/>
            <a:ahLst/>
            <a:cxnLst/>
            <a:rect l="l" t="t" r="r" b="b"/>
            <a:pathLst>
              <a:path w="1196340" h="199390">
                <a:moveTo>
                  <a:pt x="1195755" y="199288"/>
                </a:moveTo>
                <a:lnTo>
                  <a:pt x="0" y="0"/>
                </a:lnTo>
              </a:path>
            </a:pathLst>
          </a:custGeom>
          <a:ln w="108496">
            <a:solidFill>
              <a:srgbClr val="FF2600"/>
            </a:solidFill>
          </a:ln>
        </p:spPr>
        <p:txBody>
          <a:bodyPr wrap="square" lIns="0" tIns="0" rIns="0" bIns="0" rtlCol="0"/>
          <a:lstStyle/>
          <a:p>
            <a:endParaRPr/>
          </a:p>
        </p:txBody>
      </p:sp>
      <p:sp>
        <p:nvSpPr>
          <p:cNvPr id="11" name="object 11"/>
          <p:cNvSpPr/>
          <p:nvPr/>
        </p:nvSpPr>
        <p:spPr>
          <a:xfrm>
            <a:off x="11387107" y="6195790"/>
            <a:ext cx="513080" cy="483234"/>
          </a:xfrm>
          <a:custGeom>
            <a:avLst/>
            <a:gdLst/>
            <a:ahLst/>
            <a:cxnLst/>
            <a:rect l="l" t="t" r="r" b="b"/>
            <a:pathLst>
              <a:path w="513079" h="483234">
                <a:moveTo>
                  <a:pt x="460468" y="0"/>
                </a:moveTo>
                <a:lnTo>
                  <a:pt x="439216" y="3514"/>
                </a:lnTo>
                <a:lnTo>
                  <a:pt x="0" y="170303"/>
                </a:lnTo>
                <a:lnTo>
                  <a:pt x="361378" y="470531"/>
                </a:lnTo>
                <a:lnTo>
                  <a:pt x="380347" y="480742"/>
                </a:lnTo>
                <a:lnTo>
                  <a:pt x="401040" y="482817"/>
                </a:lnTo>
                <a:lnTo>
                  <a:pt x="421000" y="476984"/>
                </a:lnTo>
                <a:lnTo>
                  <a:pt x="447986" y="444500"/>
                </a:lnTo>
                <a:lnTo>
                  <a:pt x="444228" y="403843"/>
                </a:lnTo>
                <a:lnTo>
                  <a:pt x="212394" y="205698"/>
                </a:lnTo>
                <a:lnTo>
                  <a:pt x="477735" y="104936"/>
                </a:lnTo>
                <a:lnTo>
                  <a:pt x="495960" y="93458"/>
                </a:lnTo>
                <a:lnTo>
                  <a:pt x="507952" y="76469"/>
                </a:lnTo>
                <a:lnTo>
                  <a:pt x="512700" y="56223"/>
                </a:lnTo>
                <a:lnTo>
                  <a:pt x="509193" y="34972"/>
                </a:lnTo>
                <a:lnTo>
                  <a:pt x="497708" y="16740"/>
                </a:lnTo>
                <a:lnTo>
                  <a:pt x="480715" y="4746"/>
                </a:lnTo>
                <a:lnTo>
                  <a:pt x="460468" y="0"/>
                </a:lnTo>
                <a:close/>
              </a:path>
            </a:pathLst>
          </a:custGeom>
          <a:solidFill>
            <a:srgbClr val="FF2600"/>
          </a:solidFill>
        </p:spPr>
        <p:txBody>
          <a:bodyPr wrap="square" lIns="0" tIns="0" rIns="0" bIns="0" rtlCol="0"/>
          <a:lstStyle/>
          <a:p>
            <a:endParaRPr/>
          </a:p>
        </p:txBody>
      </p:sp>
      <p:sp>
        <p:nvSpPr>
          <p:cNvPr id="12" name="object 12"/>
          <p:cNvSpPr/>
          <p:nvPr/>
        </p:nvSpPr>
        <p:spPr>
          <a:xfrm>
            <a:off x="9398000" y="4108742"/>
            <a:ext cx="5461000" cy="4954905"/>
          </a:xfrm>
          <a:custGeom>
            <a:avLst/>
            <a:gdLst/>
            <a:ahLst/>
            <a:cxnLst/>
            <a:rect l="l" t="t" r="r" b="b"/>
            <a:pathLst>
              <a:path w="5461000" h="4954905">
                <a:moveTo>
                  <a:pt x="0" y="4954676"/>
                </a:moveTo>
                <a:lnTo>
                  <a:pt x="5461000" y="4954676"/>
                </a:lnTo>
                <a:lnTo>
                  <a:pt x="5461000" y="0"/>
                </a:lnTo>
                <a:lnTo>
                  <a:pt x="0" y="0"/>
                </a:lnTo>
                <a:lnTo>
                  <a:pt x="0" y="4954676"/>
                </a:lnTo>
                <a:close/>
              </a:path>
            </a:pathLst>
          </a:custGeom>
          <a:ln w="12700">
            <a:solidFill>
              <a:srgbClr val="D72827"/>
            </a:solidFill>
          </a:ln>
        </p:spPr>
        <p:txBody>
          <a:bodyPr wrap="square" lIns="0" tIns="0" rIns="0" bIns="0" rtlCol="0"/>
          <a:lstStyle/>
          <a:p>
            <a:endParaRPr/>
          </a:p>
        </p:txBody>
      </p:sp>
      <p:sp>
        <p:nvSpPr>
          <p:cNvPr id="13" name="object 13"/>
          <p:cNvSpPr txBox="1"/>
          <p:nvPr/>
        </p:nvSpPr>
        <p:spPr>
          <a:xfrm>
            <a:off x="9413875" y="91058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8"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9"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494474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(8 of</a:t>
            </a:r>
            <a:r>
              <a:rPr sz="2400" spc="4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9)</a:t>
            </a:r>
            <a:endParaRPr sz="2400">
              <a:latin typeface="HelveticaNeueLTStd-Roman"/>
              <a:cs typeface="HelveticaNeueLTStd-Roman"/>
            </a:endParaRPr>
          </a:p>
          <a:p>
            <a:pPr marL="12700">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8. </a:t>
            </a:r>
            <a:r>
              <a:rPr sz="3200" spc="20" dirty="0">
                <a:solidFill>
                  <a:srgbClr val="27306B"/>
                </a:solidFill>
                <a:latin typeface="HelveticaNeueLTStd-Roman"/>
                <a:cs typeface="HelveticaNeueLTStd-Roman"/>
              </a:rPr>
              <a:t>Note the time</a:t>
            </a:r>
            <a:r>
              <a:rPr sz="3200" spc="150"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the</a:t>
            </a:r>
            <a:endParaRPr sz="3200">
              <a:latin typeface="HelveticaNeueLTStd-Roman"/>
              <a:cs typeface="HelveticaNeueLTStd-Roman"/>
            </a:endParaRPr>
          </a:p>
          <a:p>
            <a:pPr marL="12700" marR="6478270">
              <a:lnSpc>
                <a:spcPct val="100000"/>
              </a:lnSpc>
            </a:pPr>
            <a:r>
              <a:rPr sz="3200" spc="30" dirty="0">
                <a:solidFill>
                  <a:srgbClr val="27306B"/>
                </a:solidFill>
                <a:latin typeface="HelveticaNeueLTStd-Roman"/>
                <a:cs typeface="HelveticaNeueLTStd-Roman"/>
              </a:rPr>
              <a:t>tourniquet </a:t>
            </a:r>
            <a:r>
              <a:rPr sz="3200" spc="20" dirty="0">
                <a:solidFill>
                  <a:srgbClr val="27306B"/>
                </a:solidFill>
                <a:latin typeface="HelveticaNeueLTStd-Roman"/>
                <a:cs typeface="HelveticaNeueLTStd-Roman"/>
              </a:rPr>
              <a:t>was </a:t>
            </a:r>
            <a:r>
              <a:rPr sz="3200" spc="25" dirty="0">
                <a:solidFill>
                  <a:srgbClr val="27306B"/>
                </a:solidFill>
                <a:latin typeface="HelveticaNeueLTStd-Roman"/>
                <a:cs typeface="HelveticaNeueLTStd-Roman"/>
              </a:rPr>
              <a:t>applied. </a:t>
            </a:r>
            <a:r>
              <a:rPr sz="3200" spc="15" dirty="0">
                <a:solidFill>
                  <a:srgbClr val="27306B"/>
                </a:solidFill>
                <a:latin typeface="HelveticaNeueLTStd-Roman"/>
                <a:cs typeface="HelveticaNeueLTStd-Roman"/>
              </a:rPr>
              <a:t>If </a:t>
            </a:r>
            <a:r>
              <a:rPr sz="3200" spc="30" dirty="0">
                <a:solidFill>
                  <a:srgbClr val="27306B"/>
                </a:solidFill>
                <a:latin typeface="HelveticaNeueLTStd-Roman"/>
                <a:cs typeface="HelveticaNeueLTStd-Roman"/>
              </a:rPr>
              <a:t>you  </a:t>
            </a:r>
            <a:r>
              <a:rPr sz="3200" spc="20" dirty="0">
                <a:solidFill>
                  <a:srgbClr val="27306B"/>
                </a:solidFill>
                <a:latin typeface="HelveticaNeueLTStd-Roman"/>
                <a:cs typeface="HelveticaNeueLTStd-Roman"/>
              </a:rPr>
              <a:t>have </a:t>
            </a:r>
            <a:r>
              <a:rPr sz="3200" dirty="0">
                <a:solidFill>
                  <a:srgbClr val="27306B"/>
                </a:solidFill>
                <a:latin typeface="HelveticaNeueLTStd-Roman"/>
                <a:cs typeface="HelveticaNeueLTStd-Roman"/>
              </a:rPr>
              <a:t>a </a:t>
            </a:r>
            <a:r>
              <a:rPr sz="3200" spc="-20" dirty="0">
                <a:solidFill>
                  <a:srgbClr val="27306B"/>
                </a:solidFill>
                <a:latin typeface="HelveticaNeueLTStd-Roman"/>
                <a:cs typeface="HelveticaNeueLTStd-Roman"/>
              </a:rPr>
              <a:t>marker, </a:t>
            </a:r>
            <a:r>
              <a:rPr sz="3200" spc="20" dirty="0">
                <a:solidFill>
                  <a:srgbClr val="27306B"/>
                </a:solidFill>
                <a:latin typeface="HelveticaNeueLTStd-Roman"/>
                <a:cs typeface="HelveticaNeueLTStd-Roman"/>
              </a:rPr>
              <a:t>you can write </a:t>
            </a:r>
            <a:r>
              <a:rPr sz="3200" spc="30" dirty="0">
                <a:solidFill>
                  <a:srgbClr val="27306B"/>
                </a:solidFill>
                <a:latin typeface="HelveticaNeueLTStd-Roman"/>
                <a:cs typeface="HelveticaNeueLTStd-Roman"/>
              </a:rPr>
              <a:t>it  </a:t>
            </a:r>
            <a:r>
              <a:rPr sz="3200" spc="15" dirty="0">
                <a:solidFill>
                  <a:srgbClr val="27306B"/>
                </a:solidFill>
                <a:latin typeface="HelveticaNeueLTStd-Roman"/>
                <a:cs typeface="HelveticaNeueLTStd-Roman"/>
              </a:rPr>
              <a:t>directly on </a:t>
            </a:r>
            <a:r>
              <a:rPr sz="3200" spc="20" dirty="0">
                <a:solidFill>
                  <a:srgbClr val="27306B"/>
                </a:solidFill>
                <a:latin typeface="HelveticaNeueLTStd-Roman"/>
                <a:cs typeface="HelveticaNeueLTStd-Roman"/>
              </a:rPr>
              <a:t>the</a:t>
            </a:r>
            <a:r>
              <a:rPr sz="3200" spc="75" dirty="0">
                <a:solidFill>
                  <a:srgbClr val="27306B"/>
                </a:solidFill>
                <a:latin typeface="HelveticaNeueLTStd-Roman"/>
                <a:cs typeface="HelveticaNeueLTStd-Roman"/>
              </a:rPr>
              <a:t> </a:t>
            </a:r>
            <a:r>
              <a:rPr sz="3200" spc="35" dirty="0">
                <a:solidFill>
                  <a:srgbClr val="27306B"/>
                </a:solidFill>
                <a:latin typeface="HelveticaNeueLTStd-Roman"/>
                <a:cs typeface="HelveticaNeueLTStd-Roman"/>
              </a:rPr>
              <a:t>tourniquet.</a:t>
            </a:r>
            <a:endParaRPr sz="3200">
              <a:latin typeface="HelveticaNeueLTStd-Roman"/>
              <a:cs typeface="HelveticaNeueLTStd-Roman"/>
            </a:endParaRPr>
          </a:p>
          <a:p>
            <a:pPr marL="12700" marR="6964680">
              <a:lnSpc>
                <a:spcPct val="100000"/>
              </a:lnSpc>
              <a:spcBef>
                <a:spcPts val="994"/>
              </a:spcBef>
            </a:pPr>
            <a:r>
              <a:rPr sz="3200" spc="20" dirty="0">
                <a:solidFill>
                  <a:srgbClr val="27306B"/>
                </a:solidFill>
                <a:latin typeface="HelveticaNeueLTStd-Roman"/>
                <a:cs typeface="HelveticaNeueLTStd-Roman"/>
              </a:rPr>
              <a:t>The </a:t>
            </a:r>
            <a:r>
              <a:rPr sz="3200" spc="25" dirty="0">
                <a:solidFill>
                  <a:srgbClr val="27306B"/>
                </a:solidFill>
                <a:latin typeface="HelveticaNeueLTStd-Roman"/>
                <a:cs typeface="HelveticaNeueLTStd-Roman"/>
              </a:rPr>
              <a:t>patient </a:t>
            </a:r>
            <a:r>
              <a:rPr sz="3200" spc="15" dirty="0">
                <a:solidFill>
                  <a:srgbClr val="27306B"/>
                </a:solidFill>
                <a:latin typeface="HelveticaNeueLTStd-Roman"/>
                <a:cs typeface="HelveticaNeueLTStd-Roman"/>
              </a:rPr>
              <a:t>is </a:t>
            </a:r>
            <a:r>
              <a:rPr sz="3200" spc="20" dirty="0">
                <a:solidFill>
                  <a:srgbClr val="27306B"/>
                </a:solidFill>
                <a:latin typeface="HelveticaNeueLTStd-Roman"/>
                <a:cs typeface="HelveticaNeueLTStd-Roman"/>
              </a:rPr>
              <a:t>now </a:t>
            </a:r>
            <a:r>
              <a:rPr sz="3200" spc="10" dirty="0">
                <a:solidFill>
                  <a:srgbClr val="27306B"/>
                </a:solidFill>
                <a:latin typeface="HelveticaNeueLTStd-Roman"/>
                <a:cs typeface="HelveticaNeueLTStd-Roman"/>
              </a:rPr>
              <a:t>ready </a:t>
            </a:r>
            <a:r>
              <a:rPr sz="3200" spc="30" dirty="0">
                <a:solidFill>
                  <a:srgbClr val="27306B"/>
                </a:solidFill>
                <a:latin typeface="HelveticaNeueLTStd-Roman"/>
                <a:cs typeface="HelveticaNeueLTStd-Roman"/>
              </a:rPr>
              <a:t>for  transport.</a:t>
            </a:r>
            <a:endParaRPr sz="3200">
              <a:latin typeface="HelveticaNeueLTStd-Roman"/>
              <a:cs typeface="HelveticaNeueLTStd-Roman"/>
            </a:endParaRPr>
          </a:p>
        </p:txBody>
      </p:sp>
      <p:sp>
        <p:nvSpPr>
          <p:cNvPr id="9" name="object 9"/>
          <p:cNvSpPr/>
          <p:nvPr/>
        </p:nvSpPr>
        <p:spPr>
          <a:xfrm>
            <a:off x="9031143" y="4108742"/>
            <a:ext cx="5375229" cy="4883772"/>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9480985" y="4429961"/>
            <a:ext cx="1186815" cy="494665"/>
          </a:xfrm>
          <a:custGeom>
            <a:avLst/>
            <a:gdLst/>
            <a:ahLst/>
            <a:cxnLst/>
            <a:rect l="l" t="t" r="r" b="b"/>
            <a:pathLst>
              <a:path w="1186815" h="494664">
                <a:moveTo>
                  <a:pt x="0" y="0"/>
                </a:moveTo>
                <a:lnTo>
                  <a:pt x="1186802" y="494499"/>
                </a:lnTo>
              </a:path>
            </a:pathLst>
          </a:custGeom>
          <a:ln w="107073">
            <a:solidFill>
              <a:srgbClr val="FF2600"/>
            </a:solidFill>
          </a:ln>
        </p:spPr>
        <p:txBody>
          <a:bodyPr wrap="square" lIns="0" tIns="0" rIns="0" bIns="0" rtlCol="0"/>
          <a:lstStyle/>
          <a:p>
            <a:endParaRPr/>
          </a:p>
        </p:txBody>
      </p:sp>
      <p:sp>
        <p:nvSpPr>
          <p:cNvPr id="11" name="object 11"/>
          <p:cNvSpPr/>
          <p:nvPr/>
        </p:nvSpPr>
        <p:spPr>
          <a:xfrm>
            <a:off x="10246146" y="4574923"/>
            <a:ext cx="520065" cy="452120"/>
          </a:xfrm>
          <a:custGeom>
            <a:avLst/>
            <a:gdLst/>
            <a:ahLst/>
            <a:cxnLst/>
            <a:rect l="l" t="t" r="r" b="b"/>
            <a:pathLst>
              <a:path w="520065" h="452120">
                <a:moveTo>
                  <a:pt x="204539" y="0"/>
                </a:moveTo>
                <a:lnTo>
                  <a:pt x="184044" y="1124"/>
                </a:lnTo>
                <a:lnTo>
                  <a:pt x="164884" y="10347"/>
                </a:lnTo>
                <a:lnTo>
                  <a:pt x="150809" y="26278"/>
                </a:lnTo>
                <a:lnTo>
                  <a:pt x="144165" y="45696"/>
                </a:lnTo>
                <a:lnTo>
                  <a:pt x="145287" y="66188"/>
                </a:lnTo>
                <a:lnTo>
                  <a:pt x="154508" y="85340"/>
                </a:lnTo>
                <a:lnTo>
                  <a:pt x="323570" y="308670"/>
                </a:lnTo>
                <a:lnTo>
                  <a:pt x="45948" y="345894"/>
                </a:lnTo>
                <a:lnTo>
                  <a:pt x="25856" y="352836"/>
                </a:lnTo>
                <a:lnTo>
                  <a:pt x="10515" y="366471"/>
                </a:lnTo>
                <a:lnTo>
                  <a:pt x="1403" y="384863"/>
                </a:lnTo>
                <a:lnTo>
                  <a:pt x="0" y="406079"/>
                </a:lnTo>
                <a:lnTo>
                  <a:pt x="6942" y="426171"/>
                </a:lnTo>
                <a:lnTo>
                  <a:pt x="20575" y="441512"/>
                </a:lnTo>
                <a:lnTo>
                  <a:pt x="38963" y="450624"/>
                </a:lnTo>
                <a:lnTo>
                  <a:pt x="60172" y="452027"/>
                </a:lnTo>
                <a:lnTo>
                  <a:pt x="519722" y="390407"/>
                </a:lnTo>
                <a:lnTo>
                  <a:pt x="239890" y="20723"/>
                </a:lnTo>
                <a:lnTo>
                  <a:pt x="223959" y="6643"/>
                </a:lnTo>
                <a:lnTo>
                  <a:pt x="204539" y="0"/>
                </a:lnTo>
                <a:close/>
              </a:path>
            </a:pathLst>
          </a:custGeom>
          <a:solidFill>
            <a:srgbClr val="FF2600"/>
          </a:solidFill>
        </p:spPr>
        <p:txBody>
          <a:bodyPr wrap="square" lIns="0" tIns="0" rIns="0" bIns="0" rtlCol="0"/>
          <a:lstStyle/>
          <a:p>
            <a:endParaRPr/>
          </a:p>
        </p:txBody>
      </p:sp>
      <p:sp>
        <p:nvSpPr>
          <p:cNvPr id="12" name="object 12"/>
          <p:cNvSpPr/>
          <p:nvPr/>
        </p:nvSpPr>
        <p:spPr>
          <a:xfrm>
            <a:off x="9017000" y="4108742"/>
            <a:ext cx="5389880" cy="4890135"/>
          </a:xfrm>
          <a:custGeom>
            <a:avLst/>
            <a:gdLst/>
            <a:ahLst/>
            <a:cxnLst/>
            <a:rect l="l" t="t" r="r" b="b"/>
            <a:pathLst>
              <a:path w="5389880" h="4890134">
                <a:moveTo>
                  <a:pt x="0" y="4889690"/>
                </a:moveTo>
                <a:lnTo>
                  <a:pt x="5389372" y="4889690"/>
                </a:lnTo>
                <a:lnTo>
                  <a:pt x="5389372" y="0"/>
                </a:lnTo>
                <a:lnTo>
                  <a:pt x="0" y="0"/>
                </a:lnTo>
                <a:lnTo>
                  <a:pt x="0" y="4889690"/>
                </a:lnTo>
                <a:close/>
              </a:path>
            </a:pathLst>
          </a:custGeom>
          <a:ln w="12700">
            <a:solidFill>
              <a:srgbClr val="D72827"/>
            </a:solidFill>
          </a:ln>
        </p:spPr>
        <p:txBody>
          <a:bodyPr wrap="square" lIns="0" tIns="0" rIns="0" bIns="0" rtlCol="0"/>
          <a:lstStyle/>
          <a:p>
            <a:endParaRPr/>
          </a:p>
        </p:txBody>
      </p:sp>
      <p:sp>
        <p:nvSpPr>
          <p:cNvPr id="13" name="object 13"/>
          <p:cNvSpPr txBox="1"/>
          <p:nvPr/>
        </p:nvSpPr>
        <p:spPr>
          <a:xfrm>
            <a:off x="9032875" y="90677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8"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9"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1257300" y="3194806"/>
            <a:ext cx="13267055" cy="5037455"/>
          </a:xfrm>
          <a:prstGeom prst="rect">
            <a:avLst/>
          </a:prstGeom>
        </p:spPr>
        <p:txBody>
          <a:bodyPr vert="horz" wrap="square" lIns="0" tIns="0" rIns="0" bIns="0" rtlCol="0">
            <a:spAutoFit/>
          </a:bodyPr>
          <a:lstStyle/>
          <a:p>
            <a:pPr marL="12700">
              <a:lnSpc>
                <a:spcPct val="100000"/>
              </a:lnSpc>
            </a:pPr>
            <a:r>
              <a:rPr sz="4000" b="1" spc="25" dirty="0">
                <a:solidFill>
                  <a:srgbClr val="1D2258"/>
                </a:solidFill>
                <a:latin typeface="HelveticaNeueLTStd-Bd"/>
                <a:cs typeface="HelveticaNeueLTStd-Bd"/>
              </a:rPr>
              <a:t>Key </a:t>
            </a:r>
            <a:r>
              <a:rPr sz="4000" b="1" spc="30" dirty="0">
                <a:solidFill>
                  <a:srgbClr val="1D2258"/>
                </a:solidFill>
                <a:latin typeface="HelveticaNeueLTStd-Bd"/>
                <a:cs typeface="HelveticaNeueLTStd-Bd"/>
              </a:rPr>
              <a:t>Points </a:t>
            </a:r>
            <a:r>
              <a:rPr sz="2400" spc="10" dirty="0">
                <a:solidFill>
                  <a:srgbClr val="1D2258"/>
                </a:solidFill>
                <a:latin typeface="HelveticaNeueLTStd-Roman"/>
                <a:cs typeface="HelveticaNeueLTStd-Roman"/>
              </a:rPr>
              <a:t>(1 of</a:t>
            </a:r>
            <a:r>
              <a:rPr sz="2400" spc="100" dirty="0">
                <a:solidFill>
                  <a:srgbClr val="1D2258"/>
                </a:solidFill>
                <a:latin typeface="HelveticaNeueLTStd-Roman"/>
                <a:cs typeface="HelveticaNeueLTStd-Roman"/>
              </a:rPr>
              <a:t> </a:t>
            </a:r>
            <a:r>
              <a:rPr sz="2400" spc="20" dirty="0">
                <a:solidFill>
                  <a:srgbClr val="1D2258"/>
                </a:solidFill>
                <a:latin typeface="HelveticaNeueLTStd-Roman"/>
                <a:cs typeface="HelveticaNeueLTStd-Roman"/>
              </a:rPr>
              <a:t>2)</a:t>
            </a:r>
            <a:endParaRPr sz="2400" dirty="0">
              <a:solidFill>
                <a:srgbClr val="1D2258"/>
              </a:solidFill>
              <a:latin typeface="HelveticaNeueLTStd-Roman"/>
              <a:cs typeface="HelveticaNeueLTStd-Roman"/>
            </a:endParaRPr>
          </a:p>
          <a:p>
            <a:pPr marL="393700" indent="-381000">
              <a:lnSpc>
                <a:spcPct val="100000"/>
              </a:lnSpc>
              <a:spcBef>
                <a:spcPts val="1535"/>
              </a:spcBef>
              <a:buChar char="•"/>
              <a:tabLst>
                <a:tab pos="393700" algn="l"/>
              </a:tabLst>
            </a:pPr>
            <a:r>
              <a:rPr sz="3000" b="1" spc="20" dirty="0">
                <a:solidFill>
                  <a:srgbClr val="1D2258"/>
                </a:solidFill>
                <a:latin typeface="HelveticaNeueLTStd-Bd"/>
                <a:cs typeface="HelveticaNeueLTStd-Bd"/>
              </a:rPr>
              <a:t>Using one </a:t>
            </a:r>
            <a:r>
              <a:rPr sz="3000" b="1" spc="15" dirty="0">
                <a:solidFill>
                  <a:srgbClr val="1D2258"/>
                </a:solidFill>
                <a:latin typeface="HelveticaNeueLTStd-Bd"/>
                <a:cs typeface="HelveticaNeueLTStd-Bd"/>
              </a:rPr>
              <a:t>of </a:t>
            </a:r>
            <a:r>
              <a:rPr sz="3000" b="1" spc="20" dirty="0">
                <a:solidFill>
                  <a:srgbClr val="1D2258"/>
                </a:solidFill>
                <a:latin typeface="HelveticaNeueLTStd-Bd"/>
                <a:cs typeface="HelveticaNeueLTStd-Bd"/>
              </a:rPr>
              <a:t>the recommended </a:t>
            </a:r>
            <a:r>
              <a:rPr sz="3000" b="1" spc="30" dirty="0">
                <a:solidFill>
                  <a:srgbClr val="1D2258"/>
                </a:solidFill>
                <a:latin typeface="HelveticaNeueLTStd-Bd"/>
                <a:cs typeface="HelveticaNeueLTStd-Bd"/>
              </a:rPr>
              <a:t>tourniquets </a:t>
            </a:r>
            <a:r>
              <a:rPr sz="3000" b="1" spc="15" dirty="0">
                <a:solidFill>
                  <a:srgbClr val="1D2258"/>
                </a:solidFill>
                <a:latin typeface="HelveticaNeueLTStd-Bd"/>
                <a:cs typeface="HelveticaNeueLTStd-Bd"/>
              </a:rPr>
              <a:t>is </a:t>
            </a:r>
            <a:r>
              <a:rPr sz="3000" b="1" dirty="0">
                <a:solidFill>
                  <a:srgbClr val="1D2258"/>
                </a:solidFill>
                <a:latin typeface="HelveticaNeueLTStd-Bd"/>
                <a:cs typeface="HelveticaNeueLTStd-Bd"/>
              </a:rPr>
              <a:t>a </a:t>
            </a:r>
            <a:r>
              <a:rPr sz="3000" b="1" spc="20" dirty="0">
                <a:solidFill>
                  <a:srgbClr val="1D2258"/>
                </a:solidFill>
                <a:latin typeface="HelveticaNeueLTStd-Bd"/>
                <a:cs typeface="HelveticaNeueLTStd-Bd"/>
              </a:rPr>
              <a:t>safe</a:t>
            </a:r>
            <a:r>
              <a:rPr sz="3000" b="1" spc="409" dirty="0">
                <a:solidFill>
                  <a:srgbClr val="1D2258"/>
                </a:solidFill>
                <a:latin typeface="HelveticaNeueLTStd-Bd"/>
                <a:cs typeface="HelveticaNeueLTStd-Bd"/>
              </a:rPr>
              <a:t> </a:t>
            </a:r>
            <a:r>
              <a:rPr sz="3000" b="1" spc="10" dirty="0">
                <a:solidFill>
                  <a:srgbClr val="1D2258"/>
                </a:solidFill>
                <a:latin typeface="HelveticaNeueLTStd-Bd"/>
                <a:cs typeface="HelveticaNeueLTStd-Bd"/>
              </a:rPr>
              <a:t>procedure</a:t>
            </a:r>
            <a:endParaRPr sz="3000" dirty="0">
              <a:solidFill>
                <a:srgbClr val="1D2258"/>
              </a:solidFill>
              <a:latin typeface="HelveticaNeueLTStd-Bd"/>
              <a:cs typeface="HelveticaNeueLTStd-Bd"/>
            </a:endParaRPr>
          </a:p>
          <a:p>
            <a:pPr marL="469265">
              <a:lnSpc>
                <a:spcPct val="100000"/>
              </a:lnSpc>
              <a:spcBef>
                <a:spcPts val="1760"/>
              </a:spcBef>
              <a:tabLst>
                <a:tab pos="774065" algn="l"/>
              </a:tabLst>
            </a:pPr>
            <a:r>
              <a:rPr sz="2800" b="1" dirty="0">
                <a:solidFill>
                  <a:srgbClr val="1D2258"/>
                </a:solidFill>
                <a:latin typeface="HelveticaNeueLTStd-Bd"/>
                <a:cs typeface="HelveticaNeueLTStd-Bd"/>
              </a:rPr>
              <a:t>-	</a:t>
            </a:r>
            <a:r>
              <a:rPr sz="2800" b="1" spc="15" dirty="0">
                <a:solidFill>
                  <a:srgbClr val="1D2258"/>
                </a:solidFill>
                <a:latin typeface="HelveticaNeueLTStd-Bd"/>
                <a:cs typeface="HelveticaNeueLTStd-Bd"/>
              </a:rPr>
              <a:t>Improvised </a:t>
            </a:r>
            <a:r>
              <a:rPr sz="2800" b="1" spc="20" dirty="0">
                <a:solidFill>
                  <a:srgbClr val="1D2258"/>
                </a:solidFill>
                <a:latin typeface="HelveticaNeueLTStd-Bd"/>
                <a:cs typeface="HelveticaNeueLTStd-Bd"/>
              </a:rPr>
              <a:t>(homemade) </a:t>
            </a:r>
            <a:r>
              <a:rPr sz="2800" b="1" spc="25" dirty="0">
                <a:solidFill>
                  <a:srgbClr val="1D2258"/>
                </a:solidFill>
                <a:latin typeface="HelveticaNeueLTStd-Bd"/>
                <a:cs typeface="HelveticaNeueLTStd-Bd"/>
              </a:rPr>
              <a:t>tourniquets </a:t>
            </a:r>
            <a:r>
              <a:rPr sz="2800" b="1" dirty="0">
                <a:solidFill>
                  <a:srgbClr val="1D2258"/>
                </a:solidFill>
                <a:latin typeface="HelveticaNeueLTStd-Bd"/>
                <a:cs typeface="HelveticaNeueLTStd-Bd"/>
              </a:rPr>
              <a:t>are </a:t>
            </a:r>
            <a:r>
              <a:rPr sz="2800" b="1" spc="15" dirty="0">
                <a:solidFill>
                  <a:srgbClr val="1D2258"/>
                </a:solidFill>
                <a:latin typeface="HelveticaNeueLTStd-Bd"/>
                <a:cs typeface="HelveticaNeueLTStd-Bd"/>
              </a:rPr>
              <a:t>much less effective</a:t>
            </a:r>
            <a:r>
              <a:rPr sz="2800" b="1" spc="31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than</a:t>
            </a:r>
            <a:endParaRPr sz="2800" dirty="0">
              <a:solidFill>
                <a:srgbClr val="1D2258"/>
              </a:solidFill>
              <a:latin typeface="HelveticaNeueLTStd-Bd"/>
              <a:cs typeface="HelveticaNeueLTStd-Bd"/>
            </a:endParaRPr>
          </a:p>
          <a:p>
            <a:pPr marL="774065" marR="5080">
              <a:lnSpc>
                <a:spcPct val="100000"/>
              </a:lnSpc>
            </a:pPr>
            <a:r>
              <a:rPr sz="2800" b="1" spc="15" dirty="0">
                <a:solidFill>
                  <a:srgbClr val="1D2258"/>
                </a:solidFill>
                <a:latin typeface="HelveticaNeueLTStd-Bd"/>
                <a:cs typeface="HelveticaNeueLTStd-Bd"/>
              </a:rPr>
              <a:t>commercially </a:t>
            </a:r>
            <a:r>
              <a:rPr sz="2800" b="1" spc="20" dirty="0">
                <a:solidFill>
                  <a:srgbClr val="1D2258"/>
                </a:solidFill>
                <a:latin typeface="HelveticaNeueLTStd-Bd"/>
                <a:cs typeface="HelveticaNeueLTStd-Bd"/>
              </a:rPr>
              <a:t>available </a:t>
            </a:r>
            <a:r>
              <a:rPr sz="2800" b="1" spc="25" dirty="0">
                <a:solidFill>
                  <a:srgbClr val="1D2258"/>
                </a:solidFill>
                <a:latin typeface="HelveticaNeueLTStd-Bd"/>
                <a:cs typeface="HelveticaNeueLTStd-Bd"/>
              </a:rPr>
              <a:t>tourniquets </a:t>
            </a:r>
            <a:r>
              <a:rPr sz="2800" b="1" spc="15" dirty="0">
                <a:solidFill>
                  <a:srgbClr val="1D2258"/>
                </a:solidFill>
                <a:latin typeface="HelveticaNeueLTStd-Bd"/>
                <a:cs typeface="HelveticaNeueLTStd-Bd"/>
              </a:rPr>
              <a:t>such </a:t>
            </a:r>
            <a:r>
              <a:rPr sz="2800" b="1" spc="10" dirty="0">
                <a:solidFill>
                  <a:srgbClr val="1D2258"/>
                </a:solidFill>
                <a:latin typeface="HelveticaNeueLTStd-Bd"/>
                <a:cs typeface="HelveticaNeueLTStd-Bd"/>
              </a:rPr>
              <a:t>as </a:t>
            </a:r>
            <a:r>
              <a:rPr sz="2800" b="1" spc="15" dirty="0">
                <a:solidFill>
                  <a:srgbClr val="1D2258"/>
                </a:solidFill>
                <a:latin typeface="HelveticaNeueLTStd-Bd"/>
                <a:cs typeface="HelveticaNeueLTStd-Bd"/>
              </a:rPr>
              <a:t>the </a:t>
            </a:r>
            <a:r>
              <a:rPr sz="2800" b="1" spc="-35" dirty="0">
                <a:solidFill>
                  <a:srgbClr val="1D2258"/>
                </a:solidFill>
                <a:latin typeface="HelveticaNeueLTStd-Bd"/>
                <a:cs typeface="HelveticaNeueLTStd-Bd"/>
              </a:rPr>
              <a:t>C.A.T. </a:t>
            </a:r>
            <a:r>
              <a:rPr sz="2800" b="1" spc="15" dirty="0">
                <a:solidFill>
                  <a:srgbClr val="1D2258"/>
                </a:solidFill>
                <a:latin typeface="HelveticaNeueLTStd-Bd"/>
                <a:cs typeface="HelveticaNeueLTStd-Bd"/>
              </a:rPr>
              <a:t>and </a:t>
            </a:r>
            <a:r>
              <a:rPr sz="2800" b="1" dirty="0">
                <a:solidFill>
                  <a:srgbClr val="1D2258"/>
                </a:solidFill>
                <a:latin typeface="HelveticaNeueLTStd-Bd"/>
                <a:cs typeface="HelveticaNeueLTStd-Bd"/>
              </a:rPr>
              <a:t>are </a:t>
            </a:r>
            <a:r>
              <a:rPr sz="2800" b="1" spc="15" dirty="0">
                <a:solidFill>
                  <a:srgbClr val="1D2258"/>
                </a:solidFill>
                <a:latin typeface="HelveticaNeueLTStd-Bd"/>
                <a:cs typeface="HelveticaNeueLTStd-Bd"/>
              </a:rPr>
              <a:t>difficult </a:t>
            </a:r>
            <a:r>
              <a:rPr sz="2800" b="1" spc="25" dirty="0">
                <a:solidFill>
                  <a:srgbClr val="1D2258"/>
                </a:solidFill>
                <a:latin typeface="HelveticaNeueLTStd-Bd"/>
                <a:cs typeface="HelveticaNeueLTStd-Bd"/>
              </a:rPr>
              <a:t>to  </a:t>
            </a:r>
            <a:r>
              <a:rPr sz="2800" b="1" spc="15" dirty="0">
                <a:solidFill>
                  <a:srgbClr val="1D2258"/>
                </a:solidFill>
                <a:latin typeface="HelveticaNeueLTStd-Bd"/>
                <a:cs typeface="HelveticaNeueLTStd-Bd"/>
              </a:rPr>
              <a:t>make and </a:t>
            </a:r>
            <a:r>
              <a:rPr sz="2800" b="1" spc="20" dirty="0">
                <a:solidFill>
                  <a:srgbClr val="1D2258"/>
                </a:solidFill>
                <a:latin typeface="HelveticaNeueLTStd-Bd"/>
                <a:cs typeface="HelveticaNeueLTStd-Bd"/>
              </a:rPr>
              <a:t>apply without extensive</a:t>
            </a:r>
            <a:r>
              <a:rPr sz="2800" b="1" spc="15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practice</a:t>
            </a:r>
            <a:endParaRPr sz="2800" dirty="0">
              <a:solidFill>
                <a:srgbClr val="1D2258"/>
              </a:solidFill>
              <a:latin typeface="HelveticaNeueLTStd-Bd"/>
              <a:cs typeface="HelveticaNeueLTStd-Bd"/>
            </a:endParaRPr>
          </a:p>
          <a:p>
            <a:pPr marL="393700" indent="-381000">
              <a:lnSpc>
                <a:spcPct val="100000"/>
              </a:lnSpc>
              <a:spcBef>
                <a:spcPts val="2240"/>
              </a:spcBef>
              <a:buChar char="•"/>
              <a:tabLst>
                <a:tab pos="393700" algn="l"/>
              </a:tabLst>
            </a:pPr>
            <a:r>
              <a:rPr sz="3000" b="1" spc="15" dirty="0">
                <a:solidFill>
                  <a:srgbClr val="1D2258"/>
                </a:solidFill>
                <a:latin typeface="HelveticaNeueLTStd-Bd"/>
                <a:cs typeface="HelveticaNeueLTStd-Bd"/>
              </a:rPr>
              <a:t>If </a:t>
            </a:r>
            <a:r>
              <a:rPr sz="3000" b="1" spc="20" dirty="0">
                <a:solidFill>
                  <a:srgbClr val="1D2258"/>
                </a:solidFill>
                <a:latin typeface="HelveticaNeueLTStd-Bd"/>
                <a:cs typeface="HelveticaNeueLTStd-Bd"/>
              </a:rPr>
              <a:t>the </a:t>
            </a:r>
            <a:r>
              <a:rPr sz="3000" b="1" spc="25" dirty="0">
                <a:solidFill>
                  <a:srgbClr val="1D2258"/>
                </a:solidFill>
                <a:latin typeface="HelveticaNeueLTStd-Bd"/>
                <a:cs typeface="HelveticaNeueLTStd-Bd"/>
              </a:rPr>
              <a:t>bleeding </a:t>
            </a:r>
            <a:r>
              <a:rPr sz="3000" b="1" spc="15" dirty="0">
                <a:solidFill>
                  <a:srgbClr val="1D2258"/>
                </a:solidFill>
                <a:latin typeface="HelveticaNeueLTStd-Bd"/>
                <a:cs typeface="HelveticaNeueLTStd-Bd"/>
              </a:rPr>
              <a:t>is </a:t>
            </a:r>
            <a:r>
              <a:rPr sz="3000" b="1" spc="20" dirty="0">
                <a:solidFill>
                  <a:srgbClr val="1D2258"/>
                </a:solidFill>
                <a:latin typeface="HelveticaNeueLTStd-Bd"/>
                <a:cs typeface="HelveticaNeueLTStd-Bd"/>
              </a:rPr>
              <a:t>not </a:t>
            </a:r>
            <a:r>
              <a:rPr sz="3000" b="1" spc="25" dirty="0">
                <a:solidFill>
                  <a:srgbClr val="1D2258"/>
                </a:solidFill>
                <a:latin typeface="HelveticaNeueLTStd-Bd"/>
                <a:cs typeface="HelveticaNeueLTStd-Bd"/>
              </a:rPr>
              <a:t>stopped </a:t>
            </a:r>
            <a:r>
              <a:rPr sz="3000" b="1" spc="20" dirty="0">
                <a:solidFill>
                  <a:srgbClr val="1D2258"/>
                </a:solidFill>
                <a:latin typeface="HelveticaNeueLTStd-Bd"/>
                <a:cs typeface="HelveticaNeueLTStd-Bd"/>
              </a:rPr>
              <a:t>with</a:t>
            </a:r>
            <a:r>
              <a:rPr sz="3000" b="1" spc="22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one</a:t>
            </a:r>
            <a:endParaRPr sz="3000" dirty="0">
              <a:solidFill>
                <a:srgbClr val="1D2258"/>
              </a:solidFill>
              <a:latin typeface="HelveticaNeueLTStd-Bd"/>
              <a:cs typeface="HelveticaNeueLTStd-Bd"/>
            </a:endParaRPr>
          </a:p>
          <a:p>
            <a:pPr marL="393700">
              <a:lnSpc>
                <a:spcPct val="100000"/>
              </a:lnSpc>
              <a:spcBef>
                <a:spcPts val="395"/>
              </a:spcBef>
            </a:pPr>
            <a:r>
              <a:rPr sz="3000" b="1" spc="30" dirty="0">
                <a:solidFill>
                  <a:srgbClr val="1D2258"/>
                </a:solidFill>
                <a:latin typeface="HelveticaNeueLTStd-Bd"/>
                <a:cs typeface="HelveticaNeueLTStd-Bd"/>
              </a:rPr>
              <a:t>tourniquet </a:t>
            </a:r>
            <a:r>
              <a:rPr sz="3000" b="1" spc="20" dirty="0">
                <a:solidFill>
                  <a:srgbClr val="1D2258"/>
                </a:solidFill>
                <a:latin typeface="HelveticaNeueLTStd-Bd"/>
                <a:cs typeface="HelveticaNeueLTStd-Bd"/>
              </a:rPr>
              <a:t>and </a:t>
            </a:r>
            <a:r>
              <a:rPr sz="3000" b="1" spc="15" dirty="0">
                <a:solidFill>
                  <a:srgbClr val="1D2258"/>
                </a:solidFill>
                <a:latin typeface="HelveticaNeueLTStd-Bd"/>
                <a:cs typeface="HelveticaNeueLTStd-Bd"/>
              </a:rPr>
              <a:t>it is as </a:t>
            </a:r>
            <a:r>
              <a:rPr sz="3000" b="1" spc="20" dirty="0">
                <a:solidFill>
                  <a:srgbClr val="1D2258"/>
                </a:solidFill>
                <a:latin typeface="HelveticaNeueLTStd-Bd"/>
                <a:cs typeface="HelveticaNeueLTStd-Bd"/>
              </a:rPr>
              <a:t>tight </a:t>
            </a:r>
            <a:r>
              <a:rPr sz="3000" b="1" spc="15" dirty="0">
                <a:solidFill>
                  <a:srgbClr val="1D2258"/>
                </a:solidFill>
                <a:latin typeface="HelveticaNeueLTStd-Bd"/>
                <a:cs typeface="HelveticaNeueLTStd-Bd"/>
              </a:rPr>
              <a:t>as </a:t>
            </a:r>
            <a:r>
              <a:rPr sz="3000" b="1" spc="20" dirty="0">
                <a:solidFill>
                  <a:srgbClr val="1D2258"/>
                </a:solidFill>
                <a:latin typeface="HelveticaNeueLTStd-Bd"/>
                <a:cs typeface="HelveticaNeueLTStd-Bd"/>
              </a:rPr>
              <a:t>you can get</a:t>
            </a:r>
            <a:r>
              <a:rPr sz="3000" b="1" spc="36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it,</a:t>
            </a:r>
            <a:endParaRPr sz="3000" dirty="0">
              <a:solidFill>
                <a:srgbClr val="1D2258"/>
              </a:solidFill>
              <a:latin typeface="HelveticaNeueLTStd-Bd"/>
              <a:cs typeface="HelveticaNeueLTStd-Bd"/>
            </a:endParaRPr>
          </a:p>
          <a:p>
            <a:pPr marL="393700" marR="4230370">
              <a:lnSpc>
                <a:spcPct val="111100"/>
              </a:lnSpc>
            </a:pPr>
            <a:r>
              <a:rPr sz="3000" b="1" spc="20" dirty="0">
                <a:solidFill>
                  <a:srgbClr val="1D2258"/>
                </a:solidFill>
                <a:latin typeface="HelveticaNeueLTStd-Bd"/>
                <a:cs typeface="HelveticaNeueLTStd-Bd"/>
              </a:rPr>
              <a:t>place </a:t>
            </a:r>
            <a:r>
              <a:rPr sz="3000" b="1" dirty="0">
                <a:solidFill>
                  <a:srgbClr val="1D2258"/>
                </a:solidFill>
                <a:latin typeface="HelveticaNeueLTStd-Bd"/>
                <a:cs typeface="HelveticaNeueLTStd-Bd"/>
              </a:rPr>
              <a:t>a </a:t>
            </a:r>
            <a:r>
              <a:rPr sz="3000" b="1" spc="25" dirty="0">
                <a:solidFill>
                  <a:srgbClr val="1D2258"/>
                </a:solidFill>
                <a:latin typeface="HelveticaNeueLTStd-Bd"/>
                <a:cs typeface="HelveticaNeueLTStd-Bd"/>
              </a:rPr>
              <a:t>second </a:t>
            </a:r>
            <a:r>
              <a:rPr sz="3000" b="1" spc="20" dirty="0">
                <a:solidFill>
                  <a:srgbClr val="1D2258"/>
                </a:solidFill>
                <a:latin typeface="HelveticaNeueLTStd-Bd"/>
                <a:cs typeface="HelveticaNeueLTStd-Bd"/>
              </a:rPr>
              <a:t>one, </a:t>
            </a:r>
            <a:r>
              <a:rPr sz="3000" b="1" spc="15" dirty="0">
                <a:solidFill>
                  <a:srgbClr val="1D2258"/>
                </a:solidFill>
                <a:latin typeface="HelveticaNeueLTStd-Bd"/>
                <a:cs typeface="HelveticaNeueLTStd-Bd"/>
              </a:rPr>
              <a:t>if </a:t>
            </a:r>
            <a:r>
              <a:rPr sz="3000" b="1" spc="25" dirty="0">
                <a:solidFill>
                  <a:srgbClr val="1D2258"/>
                </a:solidFill>
                <a:latin typeface="HelveticaNeueLTStd-Bd"/>
                <a:cs typeface="HelveticaNeueLTStd-Bd"/>
              </a:rPr>
              <a:t>available, </a:t>
            </a:r>
            <a:r>
              <a:rPr sz="3000" b="1" spc="20" dirty="0">
                <a:solidFill>
                  <a:srgbClr val="1D2258"/>
                </a:solidFill>
                <a:latin typeface="HelveticaNeueLTStd-Bd"/>
                <a:cs typeface="HelveticaNeueLTStd-Bd"/>
              </a:rPr>
              <a:t>just above </a:t>
            </a:r>
            <a:r>
              <a:rPr sz="3000" b="1" spc="30" dirty="0">
                <a:solidFill>
                  <a:srgbClr val="1D2258"/>
                </a:solidFill>
                <a:latin typeface="HelveticaNeueLTStd-Bd"/>
                <a:cs typeface="HelveticaNeueLTStd-Bd"/>
              </a:rPr>
              <a:t>the  first </a:t>
            </a:r>
            <a:r>
              <a:rPr sz="3000" b="1" spc="20" dirty="0">
                <a:solidFill>
                  <a:srgbClr val="1D2258"/>
                </a:solidFill>
                <a:latin typeface="HelveticaNeueLTStd-Bd"/>
                <a:cs typeface="HelveticaNeueLTStd-Bd"/>
              </a:rPr>
              <a:t>and </a:t>
            </a:r>
            <a:r>
              <a:rPr sz="3000" b="1" spc="25" dirty="0">
                <a:solidFill>
                  <a:srgbClr val="1D2258"/>
                </a:solidFill>
                <a:latin typeface="HelveticaNeueLTStd-Bd"/>
                <a:cs typeface="HelveticaNeueLTStd-Bd"/>
              </a:rPr>
              <a:t>tighten </a:t>
            </a:r>
            <a:r>
              <a:rPr sz="3000" b="1" spc="15" dirty="0">
                <a:solidFill>
                  <a:srgbClr val="1D2258"/>
                </a:solidFill>
                <a:latin typeface="HelveticaNeueLTStd-Bd"/>
                <a:cs typeface="HelveticaNeueLTStd-Bd"/>
              </a:rPr>
              <a:t>as</a:t>
            </a:r>
            <a:r>
              <a:rPr sz="3000" b="1" spc="70" dirty="0">
                <a:solidFill>
                  <a:srgbClr val="1D2258"/>
                </a:solidFill>
                <a:latin typeface="HelveticaNeueLTStd-Bd"/>
                <a:cs typeface="HelveticaNeueLTStd-Bd"/>
              </a:rPr>
              <a:t> </a:t>
            </a:r>
            <a:r>
              <a:rPr sz="3000" b="1" spc="15" dirty="0">
                <a:solidFill>
                  <a:srgbClr val="1D2258"/>
                </a:solidFill>
                <a:latin typeface="HelveticaNeueLTStd-Bd"/>
                <a:cs typeface="HelveticaNeueLTStd-Bd"/>
              </a:rPr>
              <a:t>before</a:t>
            </a:r>
            <a:endParaRPr sz="3000" dirty="0">
              <a:solidFill>
                <a:srgbClr val="1D2258"/>
              </a:solidFill>
              <a:latin typeface="HelveticaNeueLTStd-Bd"/>
              <a:cs typeface="HelveticaNeueLTStd-Bd"/>
            </a:endParaRPr>
          </a:p>
        </p:txBody>
      </p:sp>
      <p:sp>
        <p:nvSpPr>
          <p:cNvPr id="10" name="object 10"/>
          <p:cNvSpPr/>
          <p:nvPr/>
        </p:nvSpPr>
        <p:spPr>
          <a:xfrm>
            <a:off x="10565638" y="5934455"/>
            <a:ext cx="4724264" cy="3209543"/>
          </a:xfrm>
          <a:prstGeom prst="rect">
            <a:avLst/>
          </a:prstGeom>
          <a:blipFill>
            <a:blip r:embed="rId4" cstate="print"/>
            <a:stretch>
              <a:fillRect/>
            </a:stretch>
          </a:blipFill>
        </p:spPr>
        <p:txBody>
          <a:bodyPr wrap="square" lIns="0" tIns="0" rIns="0" bIns="0" rtlCol="0"/>
          <a:lstStyle/>
          <a:p>
            <a:endParaRPr dirty="0"/>
          </a:p>
        </p:txBody>
      </p:sp>
      <p:sp>
        <p:nvSpPr>
          <p:cNvPr id="11" name="object 11"/>
          <p:cNvSpPr/>
          <p:nvPr/>
        </p:nvSpPr>
        <p:spPr>
          <a:xfrm>
            <a:off x="10565638" y="5934455"/>
            <a:ext cx="4725670" cy="3209925"/>
          </a:xfrm>
          <a:custGeom>
            <a:avLst/>
            <a:gdLst/>
            <a:ahLst/>
            <a:cxnLst/>
            <a:rect l="l" t="t" r="r" b="b"/>
            <a:pathLst>
              <a:path w="4725669" h="3209925">
                <a:moveTo>
                  <a:pt x="0" y="3209544"/>
                </a:moveTo>
                <a:lnTo>
                  <a:pt x="4725161" y="3209544"/>
                </a:lnTo>
                <a:lnTo>
                  <a:pt x="4725161" y="0"/>
                </a:lnTo>
                <a:lnTo>
                  <a:pt x="0" y="0"/>
                </a:lnTo>
                <a:lnTo>
                  <a:pt x="0" y="3209544"/>
                </a:lnTo>
                <a:close/>
              </a:path>
            </a:pathLst>
          </a:custGeom>
          <a:ln w="12700">
            <a:solidFill>
              <a:srgbClr val="D72827"/>
            </a:solidFill>
          </a:ln>
        </p:spPr>
        <p:txBody>
          <a:bodyPr wrap="square" lIns="0" tIns="0" rIns="0" bIns="0" rtlCol="0"/>
          <a:lstStyle/>
          <a:p>
            <a:endParaRPr dirty="0"/>
          </a:p>
        </p:txBody>
      </p:sp>
      <p:sp>
        <p:nvSpPr>
          <p:cNvPr id="16" name="object 64"/>
          <p:cNvSpPr txBox="1">
            <a:spLocks/>
          </p:cNvSpPr>
          <p:nvPr/>
        </p:nvSpPr>
        <p:spPr>
          <a:xfrm>
            <a:off x="9271000" y="9670392"/>
            <a:ext cx="6566193" cy="218008"/>
          </a:xfrm>
          <a:prstGeom prst="rect">
            <a:avLst/>
          </a:prstGeom>
        </p:spPr>
        <p:txBody>
          <a:bodyPr vert="horz" wrap="square" lIns="0" tIns="0" rIns="0" bIns="0" rtlCol="0">
            <a:spAutoFit/>
          </a:bodyPr>
          <a:lstStyle>
            <a:defPPr>
              <a:defRPr lang="en-US"/>
            </a:defPPr>
            <a:lvl1pPr marL="0" algn="l" defTabSz="457200" rtl="0" eaLnBrk="1" latinLnBrk="0" hangingPunct="1">
              <a:defRPr sz="1600" b="0" i="0" kern="1200">
                <a:solidFill>
                  <a:srgbClr val="27306B"/>
                </a:solidFill>
                <a:latin typeface="HelveticaNeueLTStd-Cn"/>
                <a:ea typeface="+mn-ea"/>
                <a:cs typeface="HelveticaNeueLTStd-Cn"/>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725"/>
              </a:lnSpc>
            </a:pPr>
            <a:r>
              <a:rPr lang="en-US" spc="10" dirty="0" smtClean="0">
                <a:solidFill>
                  <a:srgbClr val="4C4C4C"/>
                </a:solidFill>
                <a:latin typeface="HelveticaNeueLTStd-HvCn"/>
                <a:cs typeface="HelveticaNeueLTStd-HvCn"/>
              </a:rPr>
              <a:t>Introduction</a:t>
            </a:r>
            <a:r>
              <a:rPr lang="en-US" b="1" spc="10" dirty="0" smtClean="0">
                <a:solidFill>
                  <a:srgbClr val="4C4C4C"/>
                </a:solidFill>
                <a:latin typeface="HelveticaNeueLTStd-HvCn"/>
                <a:cs typeface="HelveticaNeueLTStd-HvCn"/>
              </a:rPr>
              <a:t>  </a:t>
            </a:r>
            <a:r>
              <a:rPr lang="en-US" dirty="0" smtClean="0">
                <a:solidFill>
                  <a:srgbClr val="4C4C4C"/>
                </a:solidFill>
              </a:rPr>
              <a:t>|  </a:t>
            </a:r>
            <a:r>
              <a:rPr lang="en-US" spc="10" dirty="0" smtClean="0">
                <a:solidFill>
                  <a:srgbClr val="4C4C4C"/>
                </a:solidFill>
              </a:rPr>
              <a:t>Principles  </a:t>
            </a:r>
            <a:r>
              <a:rPr lang="en-US" dirty="0" smtClean="0">
                <a:solidFill>
                  <a:srgbClr val="4C4C4C"/>
                </a:solidFill>
              </a:rPr>
              <a:t>|  </a:t>
            </a:r>
            <a:r>
              <a:rPr lang="en-US" spc="10" dirty="0" smtClean="0">
                <a:solidFill>
                  <a:srgbClr val="4C4C4C"/>
                </a:solidFill>
              </a:rPr>
              <a:t>A-Alert  </a:t>
            </a:r>
            <a:r>
              <a:rPr lang="en-US" dirty="0" smtClean="0">
                <a:solidFill>
                  <a:srgbClr val="4C4C4C"/>
                </a:solidFill>
              </a:rPr>
              <a:t>|  </a:t>
            </a:r>
            <a:r>
              <a:rPr lang="en-US" spc="10" dirty="0" smtClean="0">
                <a:solidFill>
                  <a:srgbClr val="4C4C4C"/>
                </a:solidFill>
              </a:rPr>
              <a:t>B-Bleeding  </a:t>
            </a:r>
            <a:r>
              <a:rPr lang="en-US" dirty="0" smtClean="0">
                <a:solidFill>
                  <a:srgbClr val="4C4C4C"/>
                </a:solidFill>
              </a:rPr>
              <a:t>|  </a:t>
            </a:r>
            <a:r>
              <a:rPr lang="en-US" b="1" spc="10" dirty="0" smtClean="0">
                <a:solidFill>
                  <a:srgbClr val="4C4C4C"/>
                </a:solidFill>
              </a:rPr>
              <a:t>C-Compression</a:t>
            </a:r>
            <a:r>
              <a:rPr lang="en-US" spc="10" dirty="0" smtClean="0">
                <a:solidFill>
                  <a:srgbClr val="4C4C4C"/>
                </a:solidFill>
              </a:rPr>
              <a:t> </a:t>
            </a:r>
            <a:r>
              <a:rPr lang="en-US" spc="250" dirty="0" smtClean="0">
                <a:solidFill>
                  <a:srgbClr val="4C4C4C"/>
                </a:solidFill>
              </a:rPr>
              <a:t> </a:t>
            </a:r>
            <a:r>
              <a:rPr lang="en-US" dirty="0" smtClean="0">
                <a:solidFill>
                  <a:srgbClr val="4C4C4C"/>
                </a:solidFill>
              </a:rPr>
              <a:t>|</a:t>
            </a:r>
            <a:endParaRPr lang="en-US" dirty="0">
              <a:solidFill>
                <a:srgbClr val="4C4C4C"/>
              </a:solidFill>
            </a:endParaRPr>
          </a:p>
        </p:txBody>
      </p:sp>
      <p:sp>
        <p:nvSpPr>
          <p:cNvPr id="17"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1257300" y="3194806"/>
            <a:ext cx="14347825" cy="5634990"/>
          </a:xfrm>
          <a:prstGeom prst="rect">
            <a:avLst/>
          </a:prstGeom>
        </p:spPr>
        <p:txBody>
          <a:bodyPr vert="horz" wrap="square" lIns="0" tIns="0" rIns="0" bIns="0" rtlCol="0">
            <a:spAutoFit/>
          </a:bodyPr>
          <a:lstStyle/>
          <a:p>
            <a:pPr marL="12700">
              <a:lnSpc>
                <a:spcPct val="100000"/>
              </a:lnSpc>
            </a:pPr>
            <a:r>
              <a:rPr sz="4000" b="1" spc="25" dirty="0">
                <a:solidFill>
                  <a:srgbClr val="1D2258"/>
                </a:solidFill>
                <a:latin typeface="HelveticaNeueLTStd-Bd"/>
                <a:cs typeface="HelveticaNeueLTStd-Bd"/>
              </a:rPr>
              <a:t>Key </a:t>
            </a:r>
            <a:r>
              <a:rPr sz="4000" b="1" spc="30" dirty="0">
                <a:solidFill>
                  <a:srgbClr val="1D2258"/>
                </a:solidFill>
                <a:latin typeface="HelveticaNeueLTStd-Bd"/>
                <a:cs typeface="HelveticaNeueLTStd-Bd"/>
              </a:rPr>
              <a:t>Points </a:t>
            </a:r>
            <a:r>
              <a:rPr sz="2400" spc="10" dirty="0">
                <a:solidFill>
                  <a:srgbClr val="1D2258"/>
                </a:solidFill>
                <a:latin typeface="HelveticaNeueLTStd-Roman"/>
                <a:cs typeface="HelveticaNeueLTStd-Roman"/>
              </a:rPr>
              <a:t>(2 of</a:t>
            </a:r>
            <a:r>
              <a:rPr sz="2400" spc="100" dirty="0">
                <a:solidFill>
                  <a:srgbClr val="1D2258"/>
                </a:solidFill>
                <a:latin typeface="HelveticaNeueLTStd-Roman"/>
                <a:cs typeface="HelveticaNeueLTStd-Roman"/>
              </a:rPr>
              <a:t> </a:t>
            </a:r>
            <a:r>
              <a:rPr sz="2400" spc="20" dirty="0">
                <a:solidFill>
                  <a:srgbClr val="1D2258"/>
                </a:solidFill>
                <a:latin typeface="HelveticaNeueLTStd-Roman"/>
                <a:cs typeface="HelveticaNeueLTStd-Roman"/>
              </a:rPr>
              <a:t>2)</a:t>
            </a:r>
            <a:endParaRPr sz="2400" dirty="0">
              <a:solidFill>
                <a:srgbClr val="1D2258"/>
              </a:solidFill>
              <a:latin typeface="HelveticaNeueLTStd-Roman"/>
              <a:cs typeface="HelveticaNeueLTStd-Roman"/>
            </a:endParaRPr>
          </a:p>
          <a:p>
            <a:pPr marL="393700" marR="634365" indent="-381000">
              <a:lnSpc>
                <a:spcPct val="111100"/>
              </a:lnSpc>
              <a:spcBef>
                <a:spcPts val="1635"/>
              </a:spcBef>
              <a:buChar char="•"/>
              <a:tabLst>
                <a:tab pos="393700" algn="l"/>
              </a:tabLst>
            </a:pPr>
            <a:r>
              <a:rPr sz="3000" b="1" spc="15" dirty="0">
                <a:solidFill>
                  <a:srgbClr val="1D2258"/>
                </a:solidFill>
                <a:latin typeface="HelveticaNeueLTStd-Bd"/>
                <a:cs typeface="HelveticaNeueLTStd-Bd"/>
              </a:rPr>
              <a:t>No </a:t>
            </a:r>
            <a:r>
              <a:rPr sz="3000" b="1" spc="25" dirty="0">
                <a:solidFill>
                  <a:srgbClr val="1D2258"/>
                </a:solidFill>
                <a:latin typeface="HelveticaNeueLTStd-Bd"/>
                <a:cs typeface="HelveticaNeueLTStd-Bd"/>
              </a:rPr>
              <a:t>amputations </a:t>
            </a:r>
            <a:r>
              <a:rPr sz="3000" b="1" spc="20" dirty="0">
                <a:solidFill>
                  <a:srgbClr val="1D2258"/>
                </a:solidFill>
                <a:latin typeface="HelveticaNeueLTStd-Bd"/>
                <a:cs typeface="HelveticaNeueLTStd-Bd"/>
              </a:rPr>
              <a:t>have been </a:t>
            </a:r>
            <a:r>
              <a:rPr sz="3000" b="1" spc="25" dirty="0">
                <a:solidFill>
                  <a:srgbClr val="1D2258"/>
                </a:solidFill>
                <a:latin typeface="HelveticaNeueLTStd-Bd"/>
                <a:cs typeface="HelveticaNeueLTStd-Bd"/>
              </a:rPr>
              <a:t>caused </a:t>
            </a:r>
            <a:r>
              <a:rPr sz="3000" b="1" spc="15" dirty="0">
                <a:solidFill>
                  <a:srgbClr val="1D2258"/>
                </a:solidFill>
                <a:latin typeface="HelveticaNeueLTStd-Bd"/>
                <a:cs typeface="HelveticaNeueLTStd-Bd"/>
              </a:rPr>
              <a:t>by </a:t>
            </a:r>
            <a:r>
              <a:rPr sz="3000" b="1" dirty="0">
                <a:solidFill>
                  <a:srgbClr val="1D2258"/>
                </a:solidFill>
                <a:latin typeface="HelveticaNeueLTStd-Bd"/>
                <a:cs typeface="HelveticaNeueLTStd-Bd"/>
              </a:rPr>
              <a:t>a </a:t>
            </a:r>
            <a:r>
              <a:rPr sz="3000" b="1" spc="30" dirty="0">
                <a:solidFill>
                  <a:srgbClr val="1D2258"/>
                </a:solidFill>
                <a:latin typeface="HelveticaNeueLTStd-Bd"/>
                <a:cs typeface="HelveticaNeueLTStd-Bd"/>
              </a:rPr>
              <a:t>tourniquet </a:t>
            </a:r>
            <a:r>
              <a:rPr sz="3000" b="1" spc="20" dirty="0">
                <a:solidFill>
                  <a:srgbClr val="1D2258"/>
                </a:solidFill>
                <a:latin typeface="HelveticaNeueLTStd-Bd"/>
                <a:cs typeface="HelveticaNeueLTStd-Bd"/>
              </a:rPr>
              <a:t>when left </a:t>
            </a:r>
            <a:r>
              <a:rPr sz="3000" b="1" spc="15" dirty="0">
                <a:solidFill>
                  <a:srgbClr val="1D2258"/>
                </a:solidFill>
                <a:latin typeface="HelveticaNeueLTStd-Bd"/>
                <a:cs typeface="HelveticaNeueLTStd-Bd"/>
              </a:rPr>
              <a:t>in </a:t>
            </a:r>
            <a:r>
              <a:rPr sz="3000" b="1" spc="20" dirty="0">
                <a:solidFill>
                  <a:srgbClr val="1D2258"/>
                </a:solidFill>
                <a:latin typeface="HelveticaNeueLTStd-Bd"/>
                <a:cs typeface="HelveticaNeueLTStd-Bd"/>
              </a:rPr>
              <a:t>place </a:t>
            </a:r>
            <a:r>
              <a:rPr sz="3000" b="1" spc="30" dirty="0">
                <a:solidFill>
                  <a:srgbClr val="1D2258"/>
                </a:solidFill>
                <a:latin typeface="HelveticaNeueLTStd-Bd"/>
                <a:cs typeface="HelveticaNeueLTStd-Bd"/>
              </a:rPr>
              <a:t>for  </a:t>
            </a:r>
            <a:r>
              <a:rPr sz="3000" b="1" spc="20" dirty="0">
                <a:solidFill>
                  <a:srgbClr val="1D2258"/>
                </a:solidFill>
                <a:latin typeface="HelveticaNeueLTStd-Bd"/>
                <a:cs typeface="HelveticaNeueLTStd-Bd"/>
              </a:rPr>
              <a:t>fewer than two</a:t>
            </a:r>
            <a:r>
              <a:rPr sz="3000" b="1" spc="6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hours</a:t>
            </a:r>
            <a:endParaRPr sz="3000" dirty="0">
              <a:solidFill>
                <a:srgbClr val="1D2258"/>
              </a:solidFill>
              <a:latin typeface="HelveticaNeueLTStd-Bd"/>
              <a:cs typeface="HelveticaNeueLTStd-Bd"/>
            </a:endParaRPr>
          </a:p>
          <a:p>
            <a:pPr marL="774065" marR="487680" lvl="1" indent="-304165">
              <a:lnSpc>
                <a:spcPct val="119100"/>
              </a:lnSpc>
              <a:spcBef>
                <a:spcPts val="1120"/>
              </a:spcBef>
              <a:buChar char="-"/>
              <a:tabLst>
                <a:tab pos="774700" algn="l"/>
              </a:tabLst>
            </a:pPr>
            <a:r>
              <a:rPr sz="2800" b="1" spc="15" dirty="0">
                <a:solidFill>
                  <a:srgbClr val="1D2258"/>
                </a:solidFill>
                <a:latin typeface="HelveticaNeueLTStd-Bd"/>
                <a:cs typeface="HelveticaNeueLTStd-Bd"/>
              </a:rPr>
              <a:t>BUT… </a:t>
            </a:r>
            <a:r>
              <a:rPr sz="2800" b="1" spc="10" dirty="0">
                <a:solidFill>
                  <a:srgbClr val="1D2258"/>
                </a:solidFill>
                <a:latin typeface="HelveticaNeueLTStd-Bd"/>
                <a:cs typeface="HelveticaNeueLTStd-Bd"/>
              </a:rPr>
              <a:t>it is </a:t>
            </a:r>
            <a:r>
              <a:rPr sz="2800" b="1" spc="15" dirty="0">
                <a:solidFill>
                  <a:srgbClr val="1D2258"/>
                </a:solidFill>
                <a:latin typeface="HelveticaNeueLTStd-Bd"/>
                <a:cs typeface="HelveticaNeueLTStd-Bd"/>
              </a:rPr>
              <a:t>best </a:t>
            </a:r>
            <a:r>
              <a:rPr sz="2800" b="1" spc="10" dirty="0">
                <a:solidFill>
                  <a:srgbClr val="1D2258"/>
                </a:solidFill>
                <a:latin typeface="HelveticaNeueLTStd-Bd"/>
                <a:cs typeface="HelveticaNeueLTStd-Bd"/>
              </a:rPr>
              <a:t>to </a:t>
            </a:r>
            <a:r>
              <a:rPr sz="2800" b="1" spc="15" dirty="0">
                <a:solidFill>
                  <a:srgbClr val="1D2258"/>
                </a:solidFill>
                <a:latin typeface="HelveticaNeueLTStd-Bd"/>
                <a:cs typeface="HelveticaNeueLTStd-Bd"/>
              </a:rPr>
              <a:t>get the </a:t>
            </a:r>
            <a:r>
              <a:rPr sz="2800" b="1" spc="20" dirty="0">
                <a:solidFill>
                  <a:srgbClr val="1D2258"/>
                </a:solidFill>
                <a:latin typeface="HelveticaNeueLTStd-Bd"/>
                <a:cs typeface="HelveticaNeueLTStd-Bd"/>
              </a:rPr>
              <a:t>patient </a:t>
            </a:r>
            <a:r>
              <a:rPr sz="2800" b="1" spc="10" dirty="0">
                <a:solidFill>
                  <a:srgbClr val="1D2258"/>
                </a:solidFill>
                <a:latin typeface="HelveticaNeueLTStd-Bd"/>
                <a:cs typeface="HelveticaNeueLTStd-Bd"/>
              </a:rPr>
              <a:t>to </a:t>
            </a:r>
            <a:r>
              <a:rPr sz="2800" b="1" dirty="0">
                <a:solidFill>
                  <a:srgbClr val="1D2258"/>
                </a:solidFill>
                <a:latin typeface="HelveticaNeueLTStd-Bd"/>
                <a:cs typeface="HelveticaNeueLTStd-Bd"/>
              </a:rPr>
              <a:t>a </a:t>
            </a:r>
            <a:r>
              <a:rPr sz="2800" b="1" spc="20" dirty="0">
                <a:solidFill>
                  <a:srgbClr val="1D2258"/>
                </a:solidFill>
                <a:latin typeface="HelveticaNeueLTStd-Bd"/>
                <a:cs typeface="HelveticaNeueLTStd-Bd"/>
              </a:rPr>
              <a:t>trauma center </a:t>
            </a:r>
            <a:r>
              <a:rPr sz="2800" b="1" spc="10" dirty="0">
                <a:solidFill>
                  <a:srgbClr val="1D2258"/>
                </a:solidFill>
                <a:latin typeface="HelveticaNeueLTStd-Bd"/>
                <a:cs typeface="HelveticaNeueLTStd-Bd"/>
              </a:rPr>
              <a:t>as </a:t>
            </a:r>
            <a:r>
              <a:rPr sz="2800" b="1" spc="15" dirty="0">
                <a:solidFill>
                  <a:srgbClr val="1D2258"/>
                </a:solidFill>
                <a:latin typeface="HelveticaNeueLTStd-Bd"/>
                <a:cs typeface="HelveticaNeueLTStd-Bd"/>
              </a:rPr>
              <a:t>soon </a:t>
            </a:r>
            <a:r>
              <a:rPr sz="2800" b="1" spc="10" dirty="0">
                <a:solidFill>
                  <a:srgbClr val="1D2258"/>
                </a:solidFill>
                <a:latin typeface="HelveticaNeueLTStd-Bd"/>
                <a:cs typeface="HelveticaNeueLTStd-Bd"/>
              </a:rPr>
              <a:t>as </a:t>
            </a:r>
            <a:r>
              <a:rPr sz="2800" b="1" spc="20" dirty="0">
                <a:solidFill>
                  <a:srgbClr val="1D2258"/>
                </a:solidFill>
                <a:latin typeface="HelveticaNeueLTStd-Bd"/>
                <a:cs typeface="HelveticaNeueLTStd-Bd"/>
              </a:rPr>
              <a:t>possible </a:t>
            </a:r>
            <a:r>
              <a:rPr sz="2800" b="1" spc="25" dirty="0">
                <a:solidFill>
                  <a:srgbClr val="1D2258"/>
                </a:solidFill>
                <a:latin typeface="HelveticaNeueLTStd-Bd"/>
                <a:cs typeface="HelveticaNeueLTStd-Bd"/>
              </a:rPr>
              <a:t>so  </a:t>
            </a:r>
            <a:r>
              <a:rPr sz="2800" b="1" spc="15" dirty="0">
                <a:solidFill>
                  <a:srgbClr val="1D2258"/>
                </a:solidFill>
                <a:latin typeface="HelveticaNeueLTStd-Bd"/>
                <a:cs typeface="HelveticaNeueLTStd-Bd"/>
              </a:rPr>
              <a:t>the </a:t>
            </a:r>
            <a:r>
              <a:rPr sz="2800" b="1" spc="20" dirty="0">
                <a:solidFill>
                  <a:srgbClr val="1D2258"/>
                </a:solidFill>
                <a:latin typeface="HelveticaNeueLTStd-Bd"/>
                <a:cs typeface="HelveticaNeueLTStd-Bd"/>
              </a:rPr>
              <a:t>bleeding </a:t>
            </a:r>
            <a:r>
              <a:rPr sz="2800" b="1" spc="15" dirty="0">
                <a:solidFill>
                  <a:srgbClr val="1D2258"/>
                </a:solidFill>
                <a:latin typeface="HelveticaNeueLTStd-Bd"/>
                <a:cs typeface="HelveticaNeueLTStd-Bd"/>
              </a:rPr>
              <a:t>can </a:t>
            </a:r>
            <a:r>
              <a:rPr sz="2800" b="1" spc="10" dirty="0">
                <a:solidFill>
                  <a:srgbClr val="1D2258"/>
                </a:solidFill>
                <a:latin typeface="HelveticaNeueLTStd-Bd"/>
                <a:cs typeface="HelveticaNeueLTStd-Bd"/>
              </a:rPr>
              <a:t>be </a:t>
            </a:r>
            <a:r>
              <a:rPr sz="2800" b="1" spc="20" dirty="0">
                <a:solidFill>
                  <a:srgbClr val="1D2258"/>
                </a:solidFill>
                <a:latin typeface="HelveticaNeueLTStd-Bd"/>
                <a:cs typeface="HelveticaNeueLTStd-Bd"/>
              </a:rPr>
              <a:t>completely </a:t>
            </a:r>
            <a:r>
              <a:rPr sz="2800" b="1" spc="15" dirty="0">
                <a:solidFill>
                  <a:srgbClr val="1D2258"/>
                </a:solidFill>
                <a:latin typeface="HelveticaNeueLTStd-Bd"/>
                <a:cs typeface="HelveticaNeueLTStd-Bd"/>
              </a:rPr>
              <a:t>controlled and the </a:t>
            </a:r>
            <a:r>
              <a:rPr sz="2800" b="1" spc="25" dirty="0">
                <a:solidFill>
                  <a:srgbClr val="1D2258"/>
                </a:solidFill>
                <a:latin typeface="HelveticaNeueLTStd-Bd"/>
                <a:cs typeface="HelveticaNeueLTStd-Bd"/>
              </a:rPr>
              <a:t>tourniquet</a:t>
            </a:r>
            <a:r>
              <a:rPr sz="2800" b="1" spc="400" dirty="0">
                <a:solidFill>
                  <a:srgbClr val="1D2258"/>
                </a:solidFill>
                <a:latin typeface="HelveticaNeueLTStd-Bd"/>
                <a:cs typeface="HelveticaNeueLTStd-Bd"/>
              </a:rPr>
              <a:t> </a:t>
            </a:r>
            <a:r>
              <a:rPr sz="2800" b="1" spc="15" dirty="0">
                <a:solidFill>
                  <a:srgbClr val="1D2258"/>
                </a:solidFill>
                <a:latin typeface="HelveticaNeueLTStd-Bd"/>
                <a:cs typeface="HelveticaNeueLTStd-Bd"/>
              </a:rPr>
              <a:t>removed</a:t>
            </a:r>
            <a:endParaRPr sz="2800" dirty="0">
              <a:solidFill>
                <a:srgbClr val="1D2258"/>
              </a:solidFill>
              <a:latin typeface="HelveticaNeueLTStd-Bd"/>
              <a:cs typeface="HelveticaNeueLTStd-Bd"/>
            </a:endParaRPr>
          </a:p>
          <a:p>
            <a:pPr marL="393700" indent="-381000">
              <a:lnSpc>
                <a:spcPct val="100000"/>
              </a:lnSpc>
              <a:spcBef>
                <a:spcPts val="2235"/>
              </a:spcBef>
              <a:buChar char="•"/>
              <a:tabLst>
                <a:tab pos="393700" algn="l"/>
              </a:tabLst>
            </a:pPr>
            <a:r>
              <a:rPr sz="3000" b="1" spc="25" dirty="0">
                <a:solidFill>
                  <a:srgbClr val="1D2258"/>
                </a:solidFill>
                <a:latin typeface="HelveticaNeueLTStd-Bd"/>
                <a:cs typeface="HelveticaNeueLTStd-Bd"/>
              </a:rPr>
              <a:t>Better </a:t>
            </a:r>
            <a:r>
              <a:rPr sz="3000" b="1" spc="15" dirty="0">
                <a:solidFill>
                  <a:srgbClr val="1D2258"/>
                </a:solidFill>
                <a:latin typeface="HelveticaNeueLTStd-Bd"/>
                <a:cs typeface="HelveticaNeueLTStd-Bd"/>
              </a:rPr>
              <a:t>to </a:t>
            </a:r>
            <a:r>
              <a:rPr sz="3000" b="1" spc="20" dirty="0">
                <a:solidFill>
                  <a:srgbClr val="1D2258"/>
                </a:solidFill>
                <a:latin typeface="HelveticaNeueLTStd-Bd"/>
                <a:cs typeface="HelveticaNeueLTStd-Bd"/>
              </a:rPr>
              <a:t>risk </a:t>
            </a:r>
            <a:r>
              <a:rPr sz="3000" b="1" spc="25" dirty="0">
                <a:solidFill>
                  <a:srgbClr val="1D2258"/>
                </a:solidFill>
                <a:latin typeface="HelveticaNeueLTStd-Bd"/>
                <a:cs typeface="HelveticaNeueLTStd-Bd"/>
              </a:rPr>
              <a:t>damage </a:t>
            </a:r>
            <a:r>
              <a:rPr sz="3000" b="1" spc="15" dirty="0">
                <a:solidFill>
                  <a:srgbClr val="1D2258"/>
                </a:solidFill>
                <a:latin typeface="HelveticaNeueLTStd-Bd"/>
                <a:cs typeface="HelveticaNeueLTStd-Bd"/>
              </a:rPr>
              <a:t>to </a:t>
            </a:r>
            <a:r>
              <a:rPr sz="3000" b="1" spc="20" dirty="0">
                <a:solidFill>
                  <a:srgbClr val="1D2258"/>
                </a:solidFill>
                <a:latin typeface="HelveticaNeueLTStd-Bd"/>
                <a:cs typeface="HelveticaNeueLTStd-Bd"/>
              </a:rPr>
              <a:t>the arm </a:t>
            </a:r>
            <a:r>
              <a:rPr sz="3000" b="1" spc="15" dirty="0">
                <a:solidFill>
                  <a:srgbClr val="1D2258"/>
                </a:solidFill>
                <a:latin typeface="HelveticaNeueLTStd-Bd"/>
                <a:cs typeface="HelveticaNeueLTStd-Bd"/>
              </a:rPr>
              <a:t>or </a:t>
            </a:r>
            <a:r>
              <a:rPr sz="3000" b="1" spc="20" dirty="0">
                <a:solidFill>
                  <a:srgbClr val="1D2258"/>
                </a:solidFill>
                <a:latin typeface="HelveticaNeueLTStd-Bd"/>
                <a:cs typeface="HelveticaNeueLTStd-Bd"/>
              </a:rPr>
              <a:t>leg than </a:t>
            </a:r>
            <a:r>
              <a:rPr sz="3000" b="1" spc="15" dirty="0">
                <a:solidFill>
                  <a:srgbClr val="1D2258"/>
                </a:solidFill>
                <a:latin typeface="HelveticaNeueLTStd-Bd"/>
                <a:cs typeface="HelveticaNeueLTStd-Bd"/>
              </a:rPr>
              <a:t>to </a:t>
            </a:r>
            <a:r>
              <a:rPr sz="3000" b="1" spc="20" dirty="0">
                <a:solidFill>
                  <a:srgbClr val="1D2258"/>
                </a:solidFill>
                <a:latin typeface="HelveticaNeueLTStd-Bd"/>
                <a:cs typeface="HelveticaNeueLTStd-Bd"/>
              </a:rPr>
              <a:t>have </a:t>
            </a:r>
            <a:r>
              <a:rPr sz="3000" b="1" dirty="0">
                <a:solidFill>
                  <a:srgbClr val="1D2258"/>
                </a:solidFill>
                <a:latin typeface="HelveticaNeueLTStd-Bd"/>
                <a:cs typeface="HelveticaNeueLTStd-Bd"/>
              </a:rPr>
              <a:t>a </a:t>
            </a:r>
            <a:r>
              <a:rPr sz="3000" b="1" spc="25" dirty="0">
                <a:solidFill>
                  <a:srgbClr val="1D2258"/>
                </a:solidFill>
                <a:latin typeface="HelveticaNeueLTStd-Bd"/>
                <a:cs typeface="HelveticaNeueLTStd-Bd"/>
              </a:rPr>
              <a:t>victim </a:t>
            </a:r>
            <a:r>
              <a:rPr sz="3000" b="1" spc="20" dirty="0">
                <a:solidFill>
                  <a:srgbClr val="1D2258"/>
                </a:solidFill>
                <a:latin typeface="HelveticaNeueLTStd-Bd"/>
                <a:cs typeface="HelveticaNeueLTStd-Bd"/>
              </a:rPr>
              <a:t>bleed </a:t>
            </a:r>
            <a:r>
              <a:rPr sz="3000" b="1" spc="15" dirty="0">
                <a:solidFill>
                  <a:srgbClr val="1D2258"/>
                </a:solidFill>
                <a:latin typeface="HelveticaNeueLTStd-Bd"/>
                <a:cs typeface="HelveticaNeueLTStd-Bd"/>
              </a:rPr>
              <a:t>to</a:t>
            </a:r>
            <a:r>
              <a:rPr sz="3000" b="1" spc="63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death</a:t>
            </a:r>
            <a:endParaRPr sz="3000" dirty="0">
              <a:solidFill>
                <a:srgbClr val="1D2258"/>
              </a:solidFill>
              <a:latin typeface="HelveticaNeueLTStd-Bd"/>
              <a:cs typeface="HelveticaNeueLTStd-Bd"/>
            </a:endParaRPr>
          </a:p>
          <a:p>
            <a:pPr marL="393700" marR="2075814" indent="-381000">
              <a:lnSpc>
                <a:spcPct val="111100"/>
              </a:lnSpc>
              <a:spcBef>
                <a:spcPts val="1800"/>
              </a:spcBef>
              <a:buChar char="•"/>
              <a:tabLst>
                <a:tab pos="393700" algn="l"/>
              </a:tabLst>
            </a:pPr>
            <a:r>
              <a:rPr sz="3000" b="1" spc="-10" dirty="0">
                <a:solidFill>
                  <a:srgbClr val="1D2258"/>
                </a:solidFill>
                <a:latin typeface="HelveticaNeueLTStd-Bd"/>
                <a:cs typeface="HelveticaNeueLTStd-Bd"/>
              </a:rPr>
              <a:t>Training </a:t>
            </a:r>
            <a:r>
              <a:rPr sz="3000" b="1" spc="25" dirty="0">
                <a:solidFill>
                  <a:srgbClr val="1D2258"/>
                </a:solidFill>
                <a:latin typeface="HelveticaNeueLTStd-Bd"/>
                <a:cs typeface="HelveticaNeueLTStd-Bd"/>
              </a:rPr>
              <a:t>(practice) </a:t>
            </a:r>
            <a:r>
              <a:rPr sz="3000" b="1" spc="30" dirty="0">
                <a:solidFill>
                  <a:srgbClr val="1D2258"/>
                </a:solidFill>
                <a:latin typeface="HelveticaNeueLTStd-Bd"/>
                <a:cs typeface="HelveticaNeueLTStd-Bd"/>
              </a:rPr>
              <a:t>tourniquets </a:t>
            </a:r>
            <a:r>
              <a:rPr sz="3000" b="1" spc="25" dirty="0">
                <a:solidFill>
                  <a:srgbClr val="1D2258"/>
                </a:solidFill>
                <a:latin typeface="HelveticaNeueLTStd-Bd"/>
                <a:cs typeface="HelveticaNeueLTStd-Bd"/>
              </a:rPr>
              <a:t>should </a:t>
            </a:r>
            <a:r>
              <a:rPr sz="3000" b="1" spc="20" dirty="0">
                <a:solidFill>
                  <a:srgbClr val="1D2258"/>
                </a:solidFill>
                <a:latin typeface="HelveticaNeueLTStd-Bd"/>
                <a:cs typeface="HelveticaNeueLTStd-Bd"/>
              </a:rPr>
              <a:t>NOT </a:t>
            </a:r>
            <a:r>
              <a:rPr sz="3000" b="1" spc="15" dirty="0">
                <a:solidFill>
                  <a:srgbClr val="1D2258"/>
                </a:solidFill>
                <a:latin typeface="HelveticaNeueLTStd-Bd"/>
                <a:cs typeface="HelveticaNeueLTStd-Bd"/>
              </a:rPr>
              <a:t>be </a:t>
            </a:r>
            <a:r>
              <a:rPr sz="3000" b="1" spc="20" dirty="0">
                <a:solidFill>
                  <a:srgbClr val="1D2258"/>
                </a:solidFill>
                <a:latin typeface="HelveticaNeueLTStd-Bd"/>
                <a:cs typeface="HelveticaNeueLTStd-Bd"/>
              </a:rPr>
              <a:t>used </a:t>
            </a:r>
            <a:r>
              <a:rPr sz="3000" b="1" spc="25" dirty="0">
                <a:solidFill>
                  <a:srgbClr val="1D2258"/>
                </a:solidFill>
                <a:latin typeface="HelveticaNeueLTStd-Bd"/>
                <a:cs typeface="HelveticaNeueLTStd-Bd"/>
              </a:rPr>
              <a:t>during </a:t>
            </a:r>
            <a:r>
              <a:rPr sz="3000" b="1" dirty="0">
                <a:solidFill>
                  <a:srgbClr val="1D2258"/>
                </a:solidFill>
                <a:latin typeface="HelveticaNeueLTStd-Bd"/>
                <a:cs typeface="HelveticaNeueLTStd-Bd"/>
              </a:rPr>
              <a:t>a </a:t>
            </a:r>
            <a:r>
              <a:rPr sz="3000" b="1" spc="15" dirty="0">
                <a:solidFill>
                  <a:srgbClr val="1D2258"/>
                </a:solidFill>
                <a:latin typeface="HelveticaNeueLTStd-Bd"/>
                <a:cs typeface="HelveticaNeueLTStd-Bd"/>
              </a:rPr>
              <a:t>real  </a:t>
            </a:r>
            <a:r>
              <a:rPr sz="3000" b="1" spc="25" dirty="0">
                <a:solidFill>
                  <a:srgbClr val="1D2258"/>
                </a:solidFill>
                <a:latin typeface="HelveticaNeueLTStd-Bd"/>
                <a:cs typeface="HelveticaNeueLTStd-Bd"/>
              </a:rPr>
              <a:t>patient</a:t>
            </a:r>
            <a:r>
              <a:rPr sz="3000" b="1" spc="-4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incident</a:t>
            </a:r>
            <a:endParaRPr sz="3000" dirty="0">
              <a:solidFill>
                <a:srgbClr val="1D2258"/>
              </a:solidFill>
              <a:latin typeface="HelveticaNeueLTStd-Bd"/>
              <a:cs typeface="HelveticaNeueLTStd-Bd"/>
            </a:endParaRPr>
          </a:p>
          <a:p>
            <a:pPr marL="774065" lvl="1" indent="-304165">
              <a:lnSpc>
                <a:spcPct val="100000"/>
              </a:lnSpc>
              <a:spcBef>
                <a:spcPts val="1760"/>
              </a:spcBef>
              <a:buChar char="-"/>
              <a:tabLst>
                <a:tab pos="774700" algn="l"/>
              </a:tabLst>
            </a:pPr>
            <a:r>
              <a:rPr sz="2800" b="1" spc="20" dirty="0">
                <a:solidFill>
                  <a:srgbClr val="1D2258"/>
                </a:solidFill>
                <a:latin typeface="HelveticaNeueLTStd-Bd"/>
                <a:cs typeface="HelveticaNeueLTStd-Bd"/>
              </a:rPr>
              <a:t>Repetitive </a:t>
            </a:r>
            <a:r>
              <a:rPr sz="2800" b="1" spc="15" dirty="0">
                <a:solidFill>
                  <a:srgbClr val="1D2258"/>
                </a:solidFill>
                <a:latin typeface="HelveticaNeueLTStd-Bd"/>
                <a:cs typeface="HelveticaNeueLTStd-Bd"/>
              </a:rPr>
              <a:t>use </a:t>
            </a:r>
            <a:r>
              <a:rPr sz="2800" b="1" spc="20" dirty="0">
                <a:solidFill>
                  <a:srgbClr val="1D2258"/>
                </a:solidFill>
                <a:latin typeface="HelveticaNeueLTStd-Bd"/>
                <a:cs typeface="HelveticaNeueLTStd-Bd"/>
              </a:rPr>
              <a:t>during training </a:t>
            </a:r>
            <a:r>
              <a:rPr sz="2800" b="1" spc="15" dirty="0">
                <a:solidFill>
                  <a:srgbClr val="1D2258"/>
                </a:solidFill>
                <a:latin typeface="HelveticaNeueLTStd-Bd"/>
                <a:cs typeface="HelveticaNeueLTStd-Bd"/>
              </a:rPr>
              <a:t>exercises may </a:t>
            </a:r>
            <a:r>
              <a:rPr sz="2800" b="1" spc="20" dirty="0">
                <a:solidFill>
                  <a:srgbClr val="1D2258"/>
                </a:solidFill>
                <a:latin typeface="HelveticaNeueLTStd-Bd"/>
                <a:cs typeface="HelveticaNeueLTStd-Bd"/>
              </a:rPr>
              <a:t>cause </a:t>
            </a:r>
            <a:r>
              <a:rPr sz="2800" b="1" spc="15" dirty="0">
                <a:solidFill>
                  <a:srgbClr val="1D2258"/>
                </a:solidFill>
                <a:latin typeface="HelveticaNeueLTStd-Bd"/>
                <a:cs typeface="HelveticaNeueLTStd-Bd"/>
              </a:rPr>
              <a:t>the </a:t>
            </a:r>
            <a:r>
              <a:rPr sz="2800" b="1" spc="25" dirty="0">
                <a:solidFill>
                  <a:srgbClr val="1D2258"/>
                </a:solidFill>
                <a:latin typeface="HelveticaNeueLTStd-Bd"/>
                <a:cs typeface="HelveticaNeueLTStd-Bd"/>
              </a:rPr>
              <a:t>tourniquet </a:t>
            </a:r>
            <a:r>
              <a:rPr sz="2800" b="1" spc="10" dirty="0">
                <a:solidFill>
                  <a:srgbClr val="1D2258"/>
                </a:solidFill>
                <a:latin typeface="HelveticaNeueLTStd-Bd"/>
                <a:cs typeface="HelveticaNeueLTStd-Bd"/>
              </a:rPr>
              <a:t>to</a:t>
            </a:r>
            <a:r>
              <a:rPr sz="2800" b="1" spc="38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fail</a:t>
            </a:r>
            <a:endParaRPr sz="2800" dirty="0">
              <a:solidFill>
                <a:srgbClr val="1D2258"/>
              </a:solidFill>
              <a:latin typeface="HelveticaNeueLTStd-Bd"/>
              <a:cs typeface="HelveticaNeueLTStd-Bd"/>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bject 60"/>
          <p:cNvSpPr txBox="1">
            <a:spLocks noGrp="1"/>
          </p:cNvSpPr>
          <p:nvPr>
            <p:ph type="title"/>
          </p:nvPr>
        </p:nvSpPr>
        <p:spPr>
          <a:xfrm>
            <a:off x="1849967" y="4572083"/>
            <a:ext cx="6506633" cy="430887"/>
          </a:xfrm>
          <a:prstGeom prst="rect">
            <a:avLst/>
          </a:prstGeom>
        </p:spPr>
        <p:txBody>
          <a:bodyPr vert="horz" wrap="square" lIns="0" tIns="0" rIns="0" bIns="0" rtlCol="0">
            <a:spAutoFit/>
          </a:bodyPr>
          <a:lstStyle/>
          <a:p>
            <a:pPr marL="393700" indent="-381000">
              <a:lnSpc>
                <a:spcPct val="100000"/>
              </a:lnSpc>
              <a:buChar char="•"/>
              <a:tabLst>
                <a:tab pos="393700" algn="l"/>
              </a:tabLst>
            </a:pPr>
            <a:r>
              <a:rPr sz="2800" spc="20" dirty="0">
                <a:solidFill>
                  <a:srgbClr val="27306B"/>
                </a:solidFill>
              </a:rPr>
              <a:t>The focus </a:t>
            </a:r>
            <a:r>
              <a:rPr sz="2800" spc="15" dirty="0">
                <a:solidFill>
                  <a:srgbClr val="27306B"/>
                </a:solidFill>
              </a:rPr>
              <a:t>of </a:t>
            </a:r>
            <a:r>
              <a:rPr sz="2800" spc="20" dirty="0">
                <a:solidFill>
                  <a:srgbClr val="27306B"/>
                </a:solidFill>
              </a:rPr>
              <a:t>this </a:t>
            </a:r>
            <a:r>
              <a:rPr sz="2800" spc="15" dirty="0">
                <a:solidFill>
                  <a:srgbClr val="27306B"/>
                </a:solidFill>
              </a:rPr>
              <a:t>program is</a:t>
            </a:r>
            <a:r>
              <a:rPr sz="2800" spc="215" dirty="0">
                <a:solidFill>
                  <a:srgbClr val="27306B"/>
                </a:solidFill>
              </a:rPr>
              <a:t> </a:t>
            </a:r>
            <a:r>
              <a:rPr sz="2800" spc="30" dirty="0">
                <a:solidFill>
                  <a:srgbClr val="27306B"/>
                </a:solidFill>
              </a:rPr>
              <a:t>on:</a:t>
            </a:r>
            <a:endParaRPr sz="2800" dirty="0"/>
          </a:p>
        </p:txBody>
      </p:sp>
      <p:sp>
        <p:nvSpPr>
          <p:cNvPr id="64" name="object 64"/>
          <p:cNvSpPr txBox="1">
            <a:spLocks noGrp="1"/>
          </p:cNvSpPr>
          <p:nvPr>
            <p:ph type="dt" sz="half" idx="6"/>
          </p:nvPr>
        </p:nvSpPr>
        <p:spPr>
          <a:xfrm>
            <a:off x="9271000" y="9575800"/>
            <a:ext cx="6566193" cy="218008"/>
          </a:xfrm>
          <a:prstGeom prst="rect">
            <a:avLst/>
          </a:prstGeom>
        </p:spPr>
        <p:txBody>
          <a:bodyPr vert="horz" wrap="square" lIns="0" tIns="0" rIns="0" bIns="0" rtlCol="0">
            <a:spAutoFit/>
          </a:body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61" name="object 61"/>
          <p:cNvSpPr txBox="1"/>
          <p:nvPr/>
        </p:nvSpPr>
        <p:spPr>
          <a:xfrm>
            <a:off x="1849967" y="5120198"/>
            <a:ext cx="11940540" cy="3998402"/>
          </a:xfrm>
          <a:prstGeom prst="rect">
            <a:avLst/>
          </a:prstGeom>
        </p:spPr>
        <p:txBody>
          <a:bodyPr vert="horz" wrap="square" lIns="0" tIns="0" rIns="0" bIns="0" rtlCol="0">
            <a:spAutoFit/>
          </a:bodyPr>
          <a:lstStyle/>
          <a:p>
            <a:pPr marL="774065" indent="-304165">
              <a:lnSpc>
                <a:spcPct val="100000"/>
              </a:lnSpc>
              <a:buChar char="-"/>
              <a:tabLst>
                <a:tab pos="774700" algn="l"/>
              </a:tabLst>
            </a:pPr>
            <a:r>
              <a:rPr lang="en-US" sz="2800" b="1" spc="20" dirty="0" smtClean="0">
                <a:solidFill>
                  <a:srgbClr val="27306B"/>
                </a:solidFill>
                <a:latin typeface="HelveticaNeueLTStd-Bd"/>
                <a:cs typeface="HelveticaNeueLTStd-Bd"/>
              </a:rPr>
              <a:t>The </a:t>
            </a:r>
            <a:r>
              <a:rPr lang="en-US" sz="2800" b="1" spc="20" dirty="0">
                <a:solidFill>
                  <a:srgbClr val="27306B"/>
                </a:solidFill>
                <a:latin typeface="HelveticaNeueLTStd-Bd"/>
                <a:cs typeface="HelveticaNeueLTStd-Bd"/>
              </a:rPr>
              <a:t>i</a:t>
            </a:r>
            <a:r>
              <a:rPr sz="2800" b="1" spc="20" dirty="0" smtClean="0">
                <a:solidFill>
                  <a:srgbClr val="27306B"/>
                </a:solidFill>
                <a:latin typeface="HelveticaNeueLTStd-Bd"/>
                <a:cs typeface="HelveticaNeueLTStd-Bd"/>
              </a:rPr>
              <a:t>mmediate </a:t>
            </a:r>
            <a:r>
              <a:rPr sz="2800" b="1" spc="15" dirty="0">
                <a:solidFill>
                  <a:srgbClr val="27306B"/>
                </a:solidFill>
                <a:latin typeface="HelveticaNeueLTStd-Bd"/>
                <a:cs typeface="HelveticaNeueLTStd-Bd"/>
              </a:rPr>
              <a:t>response </a:t>
            </a:r>
            <a:r>
              <a:rPr sz="2800" b="1" spc="10" dirty="0">
                <a:solidFill>
                  <a:srgbClr val="27306B"/>
                </a:solidFill>
                <a:latin typeface="HelveticaNeueLTStd-Bd"/>
                <a:cs typeface="HelveticaNeueLTStd-Bd"/>
              </a:rPr>
              <a:t>to </a:t>
            </a:r>
            <a:r>
              <a:rPr sz="2800" b="1" spc="20" dirty="0" smtClean="0">
                <a:solidFill>
                  <a:srgbClr val="27306B"/>
                </a:solidFill>
                <a:latin typeface="HelveticaNeueLTStd-Bd"/>
                <a:cs typeface="HelveticaNeueLTStd-Bd"/>
              </a:rPr>
              <a:t>bleeding</a:t>
            </a:r>
            <a:endParaRPr lang="en-US" sz="2800" dirty="0">
              <a:latin typeface="HelveticaNeueLTStd-Bd"/>
              <a:cs typeface="HelveticaNeueLTStd-Bd"/>
            </a:endParaRPr>
          </a:p>
          <a:p>
            <a:pPr marL="774065" indent="-304165">
              <a:lnSpc>
                <a:spcPct val="100000"/>
              </a:lnSpc>
              <a:buChar char="-"/>
              <a:tabLst>
                <a:tab pos="774700" algn="l"/>
              </a:tabLst>
            </a:pPr>
            <a:r>
              <a:rPr sz="2800" b="1" spc="20" dirty="0" smtClean="0">
                <a:solidFill>
                  <a:srgbClr val="27306B"/>
                </a:solidFill>
                <a:latin typeface="HelveticaNeueLTStd-Bd"/>
                <a:cs typeface="HelveticaNeueLTStd-Bd"/>
              </a:rPr>
              <a:t>Recogniz</a:t>
            </a:r>
            <a:r>
              <a:rPr lang="en-US" sz="2800" b="1" spc="20" dirty="0" smtClean="0">
                <a:solidFill>
                  <a:srgbClr val="27306B"/>
                </a:solidFill>
                <a:latin typeface="HelveticaNeueLTStd-Bd"/>
                <a:cs typeface="HelveticaNeueLTStd-Bd"/>
              </a:rPr>
              <a:t>e</a:t>
            </a:r>
            <a:r>
              <a:rPr sz="2800" b="1" spc="20" dirty="0" smtClean="0">
                <a:solidFill>
                  <a:srgbClr val="27306B"/>
                </a:solidFill>
                <a:latin typeface="HelveticaNeueLTStd-Bd"/>
                <a:cs typeface="HelveticaNeueLTStd-Bd"/>
              </a:rPr>
              <a:t> </a:t>
            </a:r>
            <a:r>
              <a:rPr sz="2800" b="1" spc="20" dirty="0">
                <a:solidFill>
                  <a:srgbClr val="27306B"/>
                </a:solidFill>
                <a:latin typeface="HelveticaNeueLTStd-Bd"/>
                <a:cs typeface="HelveticaNeueLTStd-Bd"/>
              </a:rPr>
              <a:t>life-threatening</a:t>
            </a:r>
            <a:r>
              <a:rPr sz="2800" b="1" spc="25" dirty="0">
                <a:solidFill>
                  <a:srgbClr val="27306B"/>
                </a:solidFill>
                <a:latin typeface="HelveticaNeueLTStd-Bd"/>
                <a:cs typeface="HelveticaNeueLTStd-Bd"/>
              </a:rPr>
              <a:t> </a:t>
            </a:r>
            <a:r>
              <a:rPr sz="2800" b="1" spc="25" dirty="0" smtClean="0">
                <a:solidFill>
                  <a:srgbClr val="27306B"/>
                </a:solidFill>
                <a:latin typeface="HelveticaNeueLTStd-Bd"/>
                <a:cs typeface="HelveticaNeueLTStd-Bd"/>
              </a:rPr>
              <a:t>bleeding</a:t>
            </a:r>
            <a:endParaRPr lang="en-US" sz="2800" dirty="0">
              <a:latin typeface="HelveticaNeueLTStd-Bd"/>
              <a:cs typeface="HelveticaNeueLTStd-Bd"/>
            </a:endParaRPr>
          </a:p>
          <a:p>
            <a:pPr marL="774065" indent="-304165">
              <a:lnSpc>
                <a:spcPct val="100000"/>
              </a:lnSpc>
              <a:buChar char="-"/>
              <a:tabLst>
                <a:tab pos="774700" algn="l"/>
              </a:tabLst>
            </a:pPr>
            <a:r>
              <a:rPr sz="2800" b="1" spc="15" dirty="0" smtClean="0">
                <a:solidFill>
                  <a:srgbClr val="27306B"/>
                </a:solidFill>
                <a:latin typeface="HelveticaNeueLTStd-Bd"/>
                <a:cs typeface="HelveticaNeueLTStd-Bd"/>
              </a:rPr>
              <a:t>Appropriate </a:t>
            </a:r>
            <a:r>
              <a:rPr sz="2800" b="1" spc="15" dirty="0">
                <a:solidFill>
                  <a:srgbClr val="27306B"/>
                </a:solidFill>
                <a:latin typeface="HelveticaNeueLTStd-Bd"/>
                <a:cs typeface="HelveticaNeueLTStd-Bd"/>
              </a:rPr>
              <a:t>ways </a:t>
            </a:r>
            <a:r>
              <a:rPr sz="2800" b="1" spc="10" dirty="0">
                <a:solidFill>
                  <a:srgbClr val="27306B"/>
                </a:solidFill>
                <a:latin typeface="HelveticaNeueLTStd-Bd"/>
                <a:cs typeface="HelveticaNeueLTStd-Bd"/>
              </a:rPr>
              <a:t>to </a:t>
            </a:r>
            <a:r>
              <a:rPr sz="2800" b="1" spc="15" dirty="0">
                <a:solidFill>
                  <a:srgbClr val="27306B"/>
                </a:solidFill>
                <a:latin typeface="HelveticaNeueLTStd-Bd"/>
                <a:cs typeface="HelveticaNeueLTStd-Bd"/>
              </a:rPr>
              <a:t>stop the</a:t>
            </a:r>
            <a:r>
              <a:rPr sz="2800" b="1" spc="195" dirty="0">
                <a:solidFill>
                  <a:srgbClr val="27306B"/>
                </a:solidFill>
                <a:latin typeface="HelveticaNeueLTStd-Bd"/>
                <a:cs typeface="HelveticaNeueLTStd-Bd"/>
              </a:rPr>
              <a:t> </a:t>
            </a:r>
            <a:r>
              <a:rPr sz="2800" b="1" spc="25" dirty="0">
                <a:solidFill>
                  <a:srgbClr val="27306B"/>
                </a:solidFill>
                <a:latin typeface="HelveticaNeueLTStd-Bd"/>
                <a:cs typeface="HelveticaNeueLTStd-Bd"/>
              </a:rPr>
              <a:t>bleeding</a:t>
            </a:r>
            <a:endParaRPr sz="2800" dirty="0">
              <a:latin typeface="HelveticaNeueLTStd-Bd"/>
              <a:cs typeface="HelveticaNeueLTStd-Bd"/>
            </a:endParaRPr>
          </a:p>
          <a:p>
            <a:pPr marL="393700" marR="5080" indent="-381000">
              <a:lnSpc>
                <a:spcPct val="111100"/>
              </a:lnSpc>
              <a:spcBef>
                <a:spcPts val="1840"/>
              </a:spcBef>
              <a:buChar char="•"/>
              <a:tabLst>
                <a:tab pos="393700" algn="l"/>
              </a:tabLst>
            </a:pPr>
            <a:r>
              <a:rPr sz="2800" b="1" spc="20" dirty="0">
                <a:solidFill>
                  <a:srgbClr val="27306B"/>
                </a:solidFill>
                <a:latin typeface="HelveticaNeueLTStd-Bd"/>
                <a:cs typeface="HelveticaNeueLTStd-Bd"/>
              </a:rPr>
              <a:t>The help given </a:t>
            </a:r>
            <a:r>
              <a:rPr sz="2800" b="1" spc="15" dirty="0">
                <a:solidFill>
                  <a:srgbClr val="27306B"/>
                </a:solidFill>
                <a:latin typeface="HelveticaNeueLTStd-Bd"/>
                <a:cs typeface="HelveticaNeueLTStd-Bd"/>
              </a:rPr>
              <a:t>by an </a:t>
            </a:r>
            <a:r>
              <a:rPr sz="2800" b="1" spc="25" dirty="0">
                <a:solidFill>
                  <a:srgbClr val="27306B"/>
                </a:solidFill>
                <a:latin typeface="HelveticaNeueLTStd-Bd"/>
                <a:cs typeface="HelveticaNeueLTStd-Bd"/>
              </a:rPr>
              <a:t>immediate </a:t>
            </a:r>
            <a:r>
              <a:rPr sz="2800" b="1" spc="20" dirty="0">
                <a:solidFill>
                  <a:srgbClr val="27306B"/>
                </a:solidFill>
                <a:latin typeface="HelveticaNeueLTStd-Bd"/>
                <a:cs typeface="HelveticaNeueLTStd-Bd"/>
              </a:rPr>
              <a:t>responder can often make </a:t>
            </a:r>
            <a:r>
              <a:rPr sz="2800" b="1" spc="30" dirty="0">
                <a:solidFill>
                  <a:srgbClr val="27306B"/>
                </a:solidFill>
                <a:latin typeface="HelveticaNeueLTStd-Bd"/>
                <a:cs typeface="HelveticaNeueLTStd-Bd"/>
              </a:rPr>
              <a:t>the  </a:t>
            </a:r>
            <a:r>
              <a:rPr sz="2800" b="1" spc="15" dirty="0">
                <a:solidFill>
                  <a:srgbClr val="27306B"/>
                </a:solidFill>
                <a:latin typeface="HelveticaNeueLTStd-Bd"/>
                <a:cs typeface="HelveticaNeueLTStd-Bd"/>
              </a:rPr>
              <a:t>difference </a:t>
            </a:r>
            <a:r>
              <a:rPr sz="2800" b="1" spc="25" dirty="0">
                <a:solidFill>
                  <a:srgbClr val="27306B"/>
                </a:solidFill>
                <a:latin typeface="HelveticaNeueLTStd-Bd"/>
                <a:cs typeface="HelveticaNeueLTStd-Bd"/>
              </a:rPr>
              <a:t>between </a:t>
            </a:r>
            <a:r>
              <a:rPr sz="2800" b="1" spc="20" dirty="0">
                <a:solidFill>
                  <a:srgbClr val="27306B"/>
                </a:solidFill>
                <a:latin typeface="HelveticaNeueLTStd-Bd"/>
                <a:cs typeface="HelveticaNeueLTStd-Bd"/>
              </a:rPr>
              <a:t>life and </a:t>
            </a:r>
            <a:r>
              <a:rPr sz="2800" b="1" spc="20" dirty="0" smtClean="0">
                <a:solidFill>
                  <a:srgbClr val="27306B"/>
                </a:solidFill>
                <a:latin typeface="HelveticaNeueLTStd-Bd"/>
                <a:cs typeface="HelveticaNeueLTStd-Bd"/>
              </a:rPr>
              <a:t>death</a:t>
            </a:r>
            <a:r>
              <a:rPr lang="en-US" sz="2800" b="1" spc="20" dirty="0" smtClean="0">
                <a:solidFill>
                  <a:srgbClr val="27306B"/>
                </a:solidFill>
                <a:latin typeface="HelveticaNeueLTStd-Bd"/>
                <a:cs typeface="HelveticaNeueLTStd-Bd"/>
              </a:rPr>
              <a:t>,</a:t>
            </a:r>
            <a:r>
              <a:rPr sz="2800" b="1" spc="20" dirty="0" smtClean="0">
                <a:solidFill>
                  <a:srgbClr val="27306B"/>
                </a:solidFill>
                <a:latin typeface="HelveticaNeueLTStd-Bd"/>
                <a:cs typeface="HelveticaNeueLTStd-Bd"/>
              </a:rPr>
              <a:t> </a:t>
            </a:r>
            <a:r>
              <a:rPr sz="2800" b="1" spc="20" dirty="0">
                <a:solidFill>
                  <a:srgbClr val="27306B"/>
                </a:solidFill>
                <a:latin typeface="HelveticaNeueLTStd-Bd"/>
                <a:cs typeface="HelveticaNeueLTStd-Bd"/>
              </a:rPr>
              <a:t>even </a:t>
            </a:r>
            <a:r>
              <a:rPr sz="2800" b="1" spc="15" dirty="0">
                <a:solidFill>
                  <a:srgbClr val="27306B"/>
                </a:solidFill>
                <a:latin typeface="HelveticaNeueLTStd-Bd"/>
                <a:cs typeface="HelveticaNeueLTStd-Bd"/>
              </a:rPr>
              <a:t>before</a:t>
            </a:r>
            <a:r>
              <a:rPr sz="2800" b="1" spc="260" dirty="0">
                <a:solidFill>
                  <a:srgbClr val="27306B"/>
                </a:solidFill>
                <a:latin typeface="HelveticaNeueLTStd-Bd"/>
                <a:cs typeface="HelveticaNeueLTStd-Bd"/>
              </a:rPr>
              <a:t> </a:t>
            </a:r>
            <a:r>
              <a:rPr sz="2800" b="1" spc="25" dirty="0">
                <a:solidFill>
                  <a:srgbClr val="27306B"/>
                </a:solidFill>
                <a:latin typeface="HelveticaNeueLTStd-Bd"/>
                <a:cs typeface="HelveticaNeueLTStd-Bd"/>
              </a:rPr>
              <a:t>professional</a:t>
            </a:r>
            <a:endParaRPr sz="2800" dirty="0">
              <a:latin typeface="HelveticaNeueLTStd-Bd"/>
              <a:cs typeface="HelveticaNeueLTStd-Bd"/>
            </a:endParaRPr>
          </a:p>
          <a:p>
            <a:pPr marL="393700">
              <a:lnSpc>
                <a:spcPct val="100000"/>
              </a:lnSpc>
              <a:spcBef>
                <a:spcPts val="400"/>
              </a:spcBef>
            </a:pPr>
            <a:r>
              <a:rPr sz="2800" b="1" spc="15" dirty="0">
                <a:solidFill>
                  <a:srgbClr val="27306B"/>
                </a:solidFill>
                <a:latin typeface="HelveticaNeueLTStd-Bd"/>
                <a:cs typeface="HelveticaNeueLTStd-Bd"/>
              </a:rPr>
              <a:t>rescuers</a:t>
            </a:r>
            <a:r>
              <a:rPr sz="2800" b="1" spc="-10" dirty="0">
                <a:solidFill>
                  <a:srgbClr val="27306B"/>
                </a:solidFill>
                <a:latin typeface="HelveticaNeueLTStd-Bd"/>
                <a:cs typeface="HelveticaNeueLTStd-Bd"/>
              </a:rPr>
              <a:t> </a:t>
            </a:r>
            <a:r>
              <a:rPr sz="2800" b="1" spc="30" dirty="0" smtClean="0">
                <a:solidFill>
                  <a:srgbClr val="27306B"/>
                </a:solidFill>
                <a:latin typeface="HelveticaNeueLTStd-Bd"/>
                <a:cs typeface="HelveticaNeueLTStd-Bd"/>
              </a:rPr>
              <a:t>arrive</a:t>
            </a:r>
            <a:r>
              <a:rPr lang="en-US" sz="2800" b="1" spc="30" dirty="0" smtClean="0">
                <a:solidFill>
                  <a:srgbClr val="27306B"/>
                </a:solidFill>
                <a:latin typeface="HelveticaNeueLTStd-Bd"/>
                <a:cs typeface="HelveticaNeueLTStd-Bd"/>
              </a:rPr>
              <a:t>.</a:t>
            </a:r>
          </a:p>
          <a:p>
            <a:pPr marL="393700">
              <a:lnSpc>
                <a:spcPct val="100000"/>
              </a:lnSpc>
              <a:spcBef>
                <a:spcPts val="400"/>
              </a:spcBef>
            </a:pPr>
            <a:endParaRPr sz="2800" dirty="0">
              <a:latin typeface="Times New Roman"/>
              <a:cs typeface="Times New Roman"/>
            </a:endParaRPr>
          </a:p>
          <a:p>
            <a:pPr marL="894715">
              <a:lnSpc>
                <a:spcPct val="100000"/>
              </a:lnSpc>
              <a:spcBef>
                <a:spcPts val="5"/>
              </a:spcBef>
            </a:pPr>
            <a:r>
              <a:rPr sz="3600" b="1" spc="25" dirty="0">
                <a:solidFill>
                  <a:srgbClr val="D72827"/>
                </a:solidFill>
                <a:latin typeface="HelveticaNeueLTStd-Bd"/>
                <a:cs typeface="HelveticaNeueLTStd-Bd"/>
              </a:rPr>
              <a:t>With </a:t>
            </a:r>
            <a:r>
              <a:rPr sz="3600" b="1" spc="20" dirty="0">
                <a:solidFill>
                  <a:srgbClr val="D72827"/>
                </a:solidFill>
                <a:latin typeface="HelveticaNeueLTStd-Bd"/>
                <a:cs typeface="HelveticaNeueLTStd-Bd"/>
              </a:rPr>
              <a:t>the </a:t>
            </a:r>
            <a:r>
              <a:rPr sz="3600" b="1" spc="25" dirty="0">
                <a:solidFill>
                  <a:srgbClr val="D72827"/>
                </a:solidFill>
                <a:latin typeface="HelveticaNeueLTStd-Bd"/>
                <a:cs typeface="HelveticaNeueLTStd-Bd"/>
              </a:rPr>
              <a:t>right </a:t>
            </a:r>
            <a:r>
              <a:rPr sz="3600" b="1" spc="30" dirty="0">
                <a:solidFill>
                  <a:srgbClr val="D72827"/>
                </a:solidFill>
                <a:latin typeface="HelveticaNeueLTStd-Bd"/>
                <a:cs typeface="HelveticaNeueLTStd-Bd"/>
              </a:rPr>
              <a:t>training, </a:t>
            </a:r>
            <a:r>
              <a:rPr sz="3600" b="1" spc="20" dirty="0">
                <a:solidFill>
                  <a:srgbClr val="D72827"/>
                </a:solidFill>
                <a:latin typeface="HelveticaNeueLTStd-Bd"/>
                <a:cs typeface="HelveticaNeueLTStd-Bd"/>
              </a:rPr>
              <a:t>YOU can </a:t>
            </a:r>
            <a:r>
              <a:rPr sz="3600" b="1" spc="25" dirty="0">
                <a:solidFill>
                  <a:srgbClr val="D72827"/>
                </a:solidFill>
                <a:latin typeface="HelveticaNeueLTStd-Bd"/>
                <a:cs typeface="HelveticaNeueLTStd-Bd"/>
              </a:rPr>
              <a:t>help save</a:t>
            </a:r>
            <a:r>
              <a:rPr sz="3600" b="1" spc="360" dirty="0">
                <a:solidFill>
                  <a:srgbClr val="D72827"/>
                </a:solidFill>
                <a:latin typeface="HelveticaNeueLTStd-Bd"/>
                <a:cs typeface="HelveticaNeueLTStd-Bd"/>
              </a:rPr>
              <a:t> </a:t>
            </a:r>
            <a:r>
              <a:rPr sz="3600" b="1" spc="35" dirty="0">
                <a:solidFill>
                  <a:srgbClr val="D72827"/>
                </a:solidFill>
                <a:latin typeface="HelveticaNeueLTStd-Bd"/>
                <a:cs typeface="HelveticaNeueLTStd-Bd"/>
              </a:rPr>
              <a:t>lives!</a:t>
            </a:r>
            <a:endParaRPr sz="3600" dirty="0">
              <a:latin typeface="HelveticaNeueLTStd-Bd"/>
              <a:cs typeface="HelveticaNeueLTStd-Bd"/>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9967" y="757382"/>
            <a:ext cx="5347229" cy="3255818"/>
          </a:xfrm>
          <a:prstGeom prst="rect">
            <a:avLst/>
          </a:prstGeom>
        </p:spPr>
      </p:pic>
      <p:sp>
        <p:nvSpPr>
          <p:cNvPr id="15" name="object 4"/>
          <p:cNvSpPr/>
          <p:nvPr/>
        </p:nvSpPr>
        <p:spPr>
          <a:xfrm>
            <a:off x="12928600" y="1387243"/>
            <a:ext cx="1996084" cy="1996095"/>
          </a:xfrm>
          <a:prstGeom prst="rect">
            <a:avLst/>
          </a:prstGeom>
          <a:blipFill>
            <a:blip r:embed="rId4" cstate="print"/>
            <a:stretch>
              <a:fillRect/>
            </a:stretch>
          </a:blipFill>
        </p:spPr>
        <p:txBody>
          <a:bodyPr wrap="square" lIns="0" tIns="0" rIns="0" bIns="0" rtlCol="0"/>
          <a:lstStyle/>
          <a:p>
            <a:endParaRP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211050" cy="5627181"/>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5" dirty="0">
                <a:solidFill>
                  <a:srgbClr val="1D2258"/>
                </a:solidFill>
                <a:latin typeface="HelveticaNeueLTStd-Bd"/>
                <a:cs typeface="HelveticaNeueLTStd-Bd"/>
              </a:rPr>
              <a:t>Tourniquet</a:t>
            </a:r>
            <a:r>
              <a:rPr sz="4000" b="1" spc="10" dirty="0">
                <a:solidFill>
                  <a:srgbClr val="1D2258"/>
                </a:solidFill>
                <a:latin typeface="HelveticaNeueLTStd-Bd"/>
                <a:cs typeface="HelveticaNeueLTStd-Bd"/>
              </a:rPr>
              <a:t> </a:t>
            </a:r>
            <a:r>
              <a:rPr sz="4000" b="1" spc="40" dirty="0">
                <a:solidFill>
                  <a:srgbClr val="1D2258"/>
                </a:solidFill>
                <a:latin typeface="HelveticaNeueLTStd-Bd"/>
                <a:cs typeface="HelveticaNeueLTStd-Bd"/>
              </a:rPr>
              <a:t>Pain</a:t>
            </a:r>
            <a:endParaRPr sz="4000" dirty="0">
              <a:solidFill>
                <a:srgbClr val="1D2258"/>
              </a:solidFill>
              <a:latin typeface="HelveticaNeueLTStd-Bd"/>
              <a:cs typeface="HelveticaNeueLTStd-Bd"/>
            </a:endParaRPr>
          </a:p>
          <a:p>
            <a:pPr>
              <a:lnSpc>
                <a:spcPct val="100000"/>
              </a:lnSpc>
              <a:spcBef>
                <a:spcPts val="45"/>
              </a:spcBef>
            </a:pPr>
            <a:endParaRPr sz="3600" dirty="0">
              <a:solidFill>
                <a:srgbClr val="1D2258"/>
              </a:solidFill>
              <a:latin typeface="Times New Roman"/>
              <a:cs typeface="Times New Roman"/>
            </a:endParaRPr>
          </a:p>
          <a:p>
            <a:pPr marL="393700" indent="-381000">
              <a:lnSpc>
                <a:spcPct val="100000"/>
              </a:lnSpc>
              <a:buChar char="•"/>
              <a:tabLst>
                <a:tab pos="393700" algn="l"/>
                <a:tab pos="8564245" algn="l"/>
              </a:tabLst>
            </a:pPr>
            <a:r>
              <a:rPr sz="3000" b="1" dirty="0">
                <a:solidFill>
                  <a:srgbClr val="1D2258"/>
                </a:solidFill>
                <a:latin typeface="HelveticaNeueLTStd-Bd"/>
                <a:cs typeface="HelveticaNeueLTStd-Bd"/>
              </a:rPr>
              <a:t>Tourniquets </a:t>
            </a:r>
            <a:r>
              <a:rPr sz="3000" b="1" spc="5" dirty="0">
                <a:solidFill>
                  <a:srgbClr val="1D2258"/>
                </a:solidFill>
                <a:latin typeface="HelveticaNeueLTStd-Bd"/>
                <a:cs typeface="HelveticaNeueLTStd-Bd"/>
              </a:rPr>
              <a:t>HURT </a:t>
            </a:r>
            <a:r>
              <a:rPr sz="3000" b="1" spc="20" dirty="0">
                <a:solidFill>
                  <a:srgbClr val="1D2258"/>
                </a:solidFill>
                <a:latin typeface="HelveticaNeueLTStd-Bd"/>
                <a:cs typeface="HelveticaNeueLTStd-Bd"/>
              </a:rPr>
              <a:t>when</a:t>
            </a:r>
            <a:r>
              <a:rPr sz="3000" b="1" spc="204" dirty="0">
                <a:solidFill>
                  <a:srgbClr val="1D2258"/>
                </a:solidFill>
                <a:latin typeface="HelveticaNeueLTStd-Bd"/>
                <a:cs typeface="HelveticaNeueLTStd-Bd"/>
              </a:rPr>
              <a:t> </a:t>
            </a:r>
            <a:r>
              <a:rPr sz="3000" b="1" spc="25" dirty="0">
                <a:solidFill>
                  <a:srgbClr val="1D2258"/>
                </a:solidFill>
                <a:latin typeface="HelveticaNeueLTStd-Bd"/>
                <a:cs typeface="HelveticaNeueLTStd-Bd"/>
              </a:rPr>
              <a:t>applied</a:t>
            </a:r>
            <a:r>
              <a:rPr sz="3000" b="1" spc="70" dirty="0">
                <a:solidFill>
                  <a:srgbClr val="1D2258"/>
                </a:solidFill>
                <a:latin typeface="HelveticaNeueLTStd-Bd"/>
                <a:cs typeface="HelveticaNeueLTStd-Bd"/>
              </a:rPr>
              <a:t> </a:t>
            </a:r>
            <a:r>
              <a:rPr sz="3000" b="1" spc="20" dirty="0">
                <a:solidFill>
                  <a:srgbClr val="1D2258"/>
                </a:solidFill>
                <a:latin typeface="HelveticaNeueLTStd-Bd"/>
                <a:cs typeface="HelveticaNeueLTStd-Bd"/>
              </a:rPr>
              <a:t>effectively</a:t>
            </a:r>
            <a:r>
              <a:rPr sz="3000" b="1" spc="20" dirty="0">
                <a:solidFill>
                  <a:srgbClr val="27306B"/>
                </a:solidFill>
                <a:latin typeface="HelveticaNeueLTStd-Bd"/>
                <a:cs typeface="HelveticaNeueLTStd-Bd"/>
              </a:rPr>
              <a:t>	(they </a:t>
            </a:r>
            <a:r>
              <a:rPr sz="3000" b="1" spc="5" dirty="0">
                <a:solidFill>
                  <a:srgbClr val="D72827"/>
                </a:solidFill>
                <a:latin typeface="HelveticaNeueLTStd-Bd"/>
                <a:cs typeface="HelveticaNeueLTStd-Bd"/>
              </a:rPr>
              <a:t>HURT </a:t>
            </a:r>
            <a:r>
              <a:rPr sz="3000" b="1" dirty="0">
                <a:solidFill>
                  <a:srgbClr val="D72827"/>
                </a:solidFill>
                <a:latin typeface="HelveticaNeueLTStd-Bd"/>
                <a:cs typeface="HelveticaNeueLTStd-Bd"/>
              </a:rPr>
              <a:t>A</a:t>
            </a:r>
            <a:r>
              <a:rPr sz="3000" b="1" spc="95" dirty="0">
                <a:solidFill>
                  <a:srgbClr val="D72827"/>
                </a:solidFill>
                <a:latin typeface="HelveticaNeueLTStd-Bd"/>
                <a:cs typeface="HelveticaNeueLTStd-Bd"/>
              </a:rPr>
              <a:t> </a:t>
            </a:r>
            <a:r>
              <a:rPr sz="3000" b="1" spc="20" dirty="0">
                <a:solidFill>
                  <a:srgbClr val="D72827"/>
                </a:solidFill>
                <a:latin typeface="HelveticaNeueLTStd-Bd"/>
                <a:cs typeface="HelveticaNeueLTStd-Bd"/>
              </a:rPr>
              <a:t>LOT</a:t>
            </a:r>
            <a:r>
              <a:rPr sz="3000" b="1" spc="20" dirty="0">
                <a:solidFill>
                  <a:srgbClr val="27306B"/>
                </a:solidFill>
                <a:latin typeface="HelveticaNeueLTStd-Bd"/>
                <a:cs typeface="HelveticaNeueLTStd-Bd"/>
              </a:rPr>
              <a:t>)</a:t>
            </a:r>
            <a:endParaRPr sz="3000" dirty="0">
              <a:latin typeface="HelveticaNeueLTStd-Bd"/>
              <a:cs typeface="HelveticaNeueLTStd-Bd"/>
            </a:endParaRPr>
          </a:p>
          <a:p>
            <a:pPr marL="469265">
              <a:lnSpc>
                <a:spcPct val="100000"/>
              </a:lnSpc>
              <a:spcBef>
                <a:spcPts val="1760"/>
              </a:spcBef>
              <a:tabLst>
                <a:tab pos="774065" algn="l"/>
              </a:tabLst>
            </a:pPr>
            <a:r>
              <a:rPr sz="2800" b="1" dirty="0">
                <a:solidFill>
                  <a:srgbClr val="27306B"/>
                </a:solidFill>
                <a:latin typeface="HelveticaNeueLTStd-Bd"/>
                <a:cs typeface="HelveticaNeueLTStd-Bd"/>
              </a:rPr>
              <a:t>-	</a:t>
            </a:r>
            <a:r>
              <a:rPr sz="2800" b="1" spc="20" dirty="0">
                <a:solidFill>
                  <a:srgbClr val="27306B"/>
                </a:solidFill>
                <a:latin typeface="HelveticaNeueLTStd-Bd"/>
                <a:cs typeface="HelveticaNeueLTStd-Bd"/>
              </a:rPr>
              <a:t>Explain </a:t>
            </a:r>
            <a:r>
              <a:rPr sz="2800" b="1" spc="15" dirty="0">
                <a:solidFill>
                  <a:srgbClr val="27306B"/>
                </a:solidFill>
                <a:latin typeface="HelveticaNeueLTStd-Bd"/>
                <a:cs typeface="HelveticaNeueLTStd-Bd"/>
              </a:rPr>
              <a:t>this fact </a:t>
            </a:r>
            <a:r>
              <a:rPr sz="2800" b="1" spc="10" dirty="0">
                <a:solidFill>
                  <a:srgbClr val="1D2258"/>
                </a:solidFill>
                <a:latin typeface="HelveticaNeueLTStd-Bd"/>
                <a:cs typeface="HelveticaNeueLTStd-Bd"/>
              </a:rPr>
              <a:t>to</a:t>
            </a:r>
            <a:r>
              <a:rPr sz="2800" b="1" spc="10" dirty="0">
                <a:solidFill>
                  <a:srgbClr val="27306B"/>
                </a:solidFill>
                <a:latin typeface="HelveticaNeueLTStd-Bd"/>
                <a:cs typeface="HelveticaNeueLTStd-Bd"/>
              </a:rPr>
              <a:t> </a:t>
            </a:r>
            <a:r>
              <a:rPr sz="2800" b="1" spc="15" dirty="0">
                <a:solidFill>
                  <a:srgbClr val="1D2258"/>
                </a:solidFill>
                <a:latin typeface="HelveticaNeueLTStd-Bd"/>
                <a:cs typeface="HelveticaNeueLTStd-Bd"/>
              </a:rPr>
              <a:t>the</a:t>
            </a:r>
            <a:r>
              <a:rPr sz="2800" b="1" spc="16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victim</a:t>
            </a:r>
            <a:endParaRPr sz="2800" dirty="0">
              <a:solidFill>
                <a:srgbClr val="1D2258"/>
              </a:solidFill>
              <a:latin typeface="HelveticaNeueLTStd-Bd"/>
              <a:cs typeface="HelveticaNeueLTStd-Bd"/>
            </a:endParaRPr>
          </a:p>
          <a:p>
            <a:pPr marL="393700" indent="-381000">
              <a:lnSpc>
                <a:spcPct val="100000"/>
              </a:lnSpc>
              <a:spcBef>
                <a:spcPts val="2240"/>
              </a:spcBef>
              <a:buChar char="•"/>
              <a:tabLst>
                <a:tab pos="393700" algn="l"/>
              </a:tabLst>
            </a:pPr>
            <a:r>
              <a:rPr sz="3000" b="1" spc="20" dirty="0">
                <a:solidFill>
                  <a:srgbClr val="27306B"/>
                </a:solidFill>
                <a:latin typeface="HelveticaNeueLTStd-Bd"/>
                <a:cs typeface="HelveticaNeueLTStd-Bd"/>
              </a:rPr>
              <a:t>Pain </a:t>
            </a:r>
            <a:r>
              <a:rPr sz="3000" b="1" i="1" spc="20" dirty="0">
                <a:solidFill>
                  <a:srgbClr val="D72827"/>
                </a:solidFill>
                <a:latin typeface="Helvetica Neue"/>
                <a:cs typeface="Helvetica Neue"/>
              </a:rPr>
              <a:t>DOES NOT </a:t>
            </a:r>
            <a:r>
              <a:rPr sz="3000" b="1" spc="20" dirty="0">
                <a:solidFill>
                  <a:srgbClr val="27306B"/>
                </a:solidFill>
                <a:latin typeface="HelveticaNeueLTStd-Bd"/>
                <a:cs typeface="HelveticaNeueLTStd-Bd"/>
              </a:rPr>
              <a:t>mean you put </a:t>
            </a:r>
            <a:r>
              <a:rPr sz="3000" b="1" spc="15" dirty="0">
                <a:solidFill>
                  <a:srgbClr val="27306B"/>
                </a:solidFill>
                <a:latin typeface="HelveticaNeueLTStd-Bd"/>
                <a:cs typeface="HelveticaNeueLTStd-Bd"/>
              </a:rPr>
              <a:t>on </a:t>
            </a:r>
            <a:r>
              <a:rPr sz="3000" b="1" spc="20" dirty="0">
                <a:solidFill>
                  <a:srgbClr val="27306B"/>
                </a:solidFill>
                <a:latin typeface="HelveticaNeueLTStd-Bd"/>
                <a:cs typeface="HelveticaNeueLTStd-Bd"/>
              </a:rPr>
              <a:t>the </a:t>
            </a:r>
            <a:r>
              <a:rPr sz="3000" b="1" spc="30" dirty="0">
                <a:solidFill>
                  <a:srgbClr val="27306B"/>
                </a:solidFill>
                <a:latin typeface="HelveticaNeueLTStd-Bd"/>
                <a:cs typeface="HelveticaNeueLTStd-Bd"/>
              </a:rPr>
              <a:t>tourniquet</a:t>
            </a:r>
            <a:r>
              <a:rPr sz="3000" b="1" spc="330" dirty="0">
                <a:solidFill>
                  <a:srgbClr val="27306B"/>
                </a:solidFill>
                <a:latin typeface="HelveticaNeueLTStd-Bd"/>
                <a:cs typeface="HelveticaNeueLTStd-Bd"/>
              </a:rPr>
              <a:t> </a:t>
            </a:r>
            <a:r>
              <a:rPr sz="3000" b="1" spc="25" dirty="0">
                <a:solidFill>
                  <a:srgbClr val="27306B"/>
                </a:solidFill>
                <a:latin typeface="HelveticaNeueLTStd-Bd"/>
                <a:cs typeface="HelveticaNeueLTStd-Bd"/>
              </a:rPr>
              <a:t>incorrectly</a:t>
            </a:r>
            <a:endParaRPr sz="3000" dirty="0">
              <a:latin typeface="HelveticaNeueLTStd-Bd"/>
              <a:cs typeface="HelveticaNeueLTStd-Bd"/>
            </a:endParaRPr>
          </a:p>
          <a:p>
            <a:pPr marL="393700" indent="-381000">
              <a:lnSpc>
                <a:spcPct val="100000"/>
              </a:lnSpc>
              <a:spcBef>
                <a:spcPts val="2195"/>
              </a:spcBef>
              <a:buChar char="•"/>
              <a:tabLst>
                <a:tab pos="393700" algn="l"/>
              </a:tabLst>
            </a:pPr>
            <a:r>
              <a:rPr sz="3000" b="1" spc="20" dirty="0">
                <a:solidFill>
                  <a:srgbClr val="27306B"/>
                </a:solidFill>
                <a:latin typeface="HelveticaNeueLTStd-Bd"/>
                <a:cs typeface="HelveticaNeueLTStd-Bd"/>
              </a:rPr>
              <a:t>Pain </a:t>
            </a:r>
            <a:r>
              <a:rPr sz="3000" b="1" i="1" spc="20" dirty="0">
                <a:solidFill>
                  <a:srgbClr val="D72827"/>
                </a:solidFill>
                <a:latin typeface="Helvetica Neue"/>
                <a:cs typeface="Helvetica Neue"/>
              </a:rPr>
              <a:t>DOES NOT </a:t>
            </a:r>
            <a:r>
              <a:rPr sz="3000" b="1" spc="20" dirty="0">
                <a:solidFill>
                  <a:srgbClr val="27306B"/>
                </a:solidFill>
                <a:latin typeface="HelveticaNeueLTStd-Bd"/>
                <a:cs typeface="HelveticaNeueLTStd-Bd"/>
              </a:rPr>
              <a:t>mean you </a:t>
            </a:r>
            <a:r>
              <a:rPr sz="3000" b="1" spc="25" dirty="0">
                <a:solidFill>
                  <a:srgbClr val="27306B"/>
                </a:solidFill>
                <a:latin typeface="HelveticaNeueLTStd-Bd"/>
                <a:cs typeface="HelveticaNeueLTStd-Bd"/>
              </a:rPr>
              <a:t>should </a:t>
            </a:r>
            <a:r>
              <a:rPr sz="3000" b="1" spc="20" dirty="0">
                <a:solidFill>
                  <a:srgbClr val="27306B"/>
                </a:solidFill>
                <a:latin typeface="HelveticaNeueLTStd-Bd"/>
                <a:cs typeface="HelveticaNeueLTStd-Bd"/>
              </a:rPr>
              <a:t>take the </a:t>
            </a:r>
            <a:r>
              <a:rPr sz="3000" b="1" spc="30" dirty="0">
                <a:solidFill>
                  <a:srgbClr val="27306B"/>
                </a:solidFill>
                <a:latin typeface="HelveticaNeueLTStd-Bd"/>
                <a:cs typeface="HelveticaNeueLTStd-Bd"/>
              </a:rPr>
              <a:t>tourniquet</a:t>
            </a:r>
            <a:r>
              <a:rPr sz="3000" b="1" spc="335" dirty="0">
                <a:solidFill>
                  <a:srgbClr val="27306B"/>
                </a:solidFill>
                <a:latin typeface="HelveticaNeueLTStd-Bd"/>
                <a:cs typeface="HelveticaNeueLTStd-Bd"/>
              </a:rPr>
              <a:t> </a:t>
            </a:r>
            <a:r>
              <a:rPr sz="3000" b="1" dirty="0">
                <a:solidFill>
                  <a:srgbClr val="27306B"/>
                </a:solidFill>
                <a:latin typeface="HelveticaNeueLTStd-Bd"/>
                <a:cs typeface="HelveticaNeueLTStd-Bd"/>
              </a:rPr>
              <a:t>off</a:t>
            </a:r>
            <a:endParaRPr sz="3000" dirty="0">
              <a:latin typeface="HelveticaNeueLTStd-Bd"/>
              <a:cs typeface="HelveticaNeueLTStd-Bd"/>
            </a:endParaRPr>
          </a:p>
          <a:p>
            <a:pPr marL="393700" indent="-381000">
              <a:lnSpc>
                <a:spcPct val="100000"/>
              </a:lnSpc>
              <a:spcBef>
                <a:spcPts val="2195"/>
              </a:spcBef>
              <a:buChar char="•"/>
              <a:tabLst>
                <a:tab pos="393700" algn="l"/>
              </a:tabLst>
            </a:pPr>
            <a:r>
              <a:rPr sz="3000" b="1" spc="20" dirty="0">
                <a:solidFill>
                  <a:srgbClr val="27306B"/>
                </a:solidFill>
                <a:latin typeface="HelveticaNeueLTStd-Bd"/>
                <a:cs typeface="HelveticaNeueLTStd-Bd"/>
              </a:rPr>
              <a:t>Once </a:t>
            </a:r>
            <a:r>
              <a:rPr sz="3000" b="1" spc="25" dirty="0">
                <a:solidFill>
                  <a:srgbClr val="27306B"/>
                </a:solidFill>
                <a:latin typeface="HelveticaNeueLTStd-Bd"/>
                <a:cs typeface="HelveticaNeueLTStd-Bd"/>
              </a:rPr>
              <a:t>paramedics arrive, </a:t>
            </a:r>
            <a:r>
              <a:rPr sz="3000" b="1" spc="20" dirty="0">
                <a:solidFill>
                  <a:srgbClr val="27306B"/>
                </a:solidFill>
                <a:latin typeface="HelveticaNeueLTStd-Bd"/>
                <a:cs typeface="HelveticaNeueLTStd-Bd"/>
              </a:rPr>
              <a:t>they will </a:t>
            </a:r>
            <a:r>
              <a:rPr sz="3000" b="1" spc="10" dirty="0">
                <a:solidFill>
                  <a:srgbClr val="27306B"/>
                </a:solidFill>
                <a:latin typeface="HelveticaNeueLTStd-Bd"/>
                <a:cs typeface="HelveticaNeueLTStd-Bd"/>
              </a:rPr>
              <a:t>treat </a:t>
            </a:r>
            <a:r>
              <a:rPr sz="3000" b="1" spc="20" dirty="0">
                <a:solidFill>
                  <a:srgbClr val="27306B"/>
                </a:solidFill>
                <a:latin typeface="HelveticaNeueLTStd-Bd"/>
                <a:cs typeface="HelveticaNeueLTStd-Bd"/>
              </a:rPr>
              <a:t>the pain with</a:t>
            </a:r>
            <a:r>
              <a:rPr sz="3000" b="1" spc="36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medication</a:t>
            </a:r>
            <a:endParaRPr sz="3000" dirty="0">
              <a:latin typeface="HelveticaNeueLTStd-Bd"/>
              <a:cs typeface="HelveticaNeueLTStd-Bd"/>
            </a:endParaRPr>
          </a:p>
        </p:txBody>
      </p:sp>
      <p:sp>
        <p:nvSpPr>
          <p:cNvPr id="13"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4"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1257300" y="3194806"/>
            <a:ext cx="12672695" cy="5918200"/>
          </a:xfrm>
          <a:prstGeom prst="rect">
            <a:avLst/>
          </a:prstGeom>
        </p:spPr>
        <p:txBody>
          <a:bodyPr vert="horz" wrap="square" lIns="0" tIns="0" rIns="0" bIns="0" rtlCol="0">
            <a:spAutoFit/>
          </a:bodyPr>
          <a:lstStyle/>
          <a:p>
            <a:pPr marL="12700">
              <a:lnSpc>
                <a:spcPct val="100000"/>
              </a:lnSpc>
            </a:pPr>
            <a:r>
              <a:rPr sz="4000" b="1" spc="30" dirty="0">
                <a:solidFill>
                  <a:srgbClr val="27306B"/>
                </a:solidFill>
                <a:latin typeface="HelveticaNeueLTStd-Bd"/>
                <a:cs typeface="HelveticaNeueLTStd-Bd"/>
              </a:rPr>
              <a:t>Common</a:t>
            </a:r>
            <a:r>
              <a:rPr sz="4000" b="1" spc="-5" dirty="0">
                <a:solidFill>
                  <a:srgbClr val="27306B"/>
                </a:solidFill>
                <a:latin typeface="HelveticaNeueLTStd-Bd"/>
                <a:cs typeface="HelveticaNeueLTStd-Bd"/>
              </a:rPr>
              <a:t> </a:t>
            </a:r>
            <a:r>
              <a:rPr sz="4000" b="1" spc="40" dirty="0">
                <a:solidFill>
                  <a:srgbClr val="1D2258"/>
                </a:solidFill>
                <a:latin typeface="HelveticaNeueLTStd-Bd"/>
                <a:cs typeface="HelveticaNeueLTStd-Bd"/>
              </a:rPr>
              <a:t>Mistakes</a:t>
            </a:r>
            <a:endParaRPr sz="4000" dirty="0">
              <a:solidFill>
                <a:srgbClr val="1D2258"/>
              </a:solidFill>
              <a:latin typeface="HelveticaNeueLTStd-Bd"/>
              <a:cs typeface="HelveticaNeueLTStd-Bd"/>
            </a:endParaRPr>
          </a:p>
          <a:p>
            <a:pPr marL="393700" marR="5080" indent="-381000">
              <a:lnSpc>
                <a:spcPct val="111100"/>
              </a:lnSpc>
              <a:spcBef>
                <a:spcPts val="2185"/>
              </a:spcBef>
              <a:buChar char="•"/>
              <a:tabLst>
                <a:tab pos="393700" algn="l"/>
              </a:tabLst>
            </a:pPr>
            <a:r>
              <a:rPr sz="3000" b="1" spc="20" dirty="0">
                <a:solidFill>
                  <a:srgbClr val="27306B"/>
                </a:solidFill>
                <a:latin typeface="HelveticaNeueLTStd-Bd"/>
                <a:cs typeface="HelveticaNeueLTStd-Bd"/>
              </a:rPr>
              <a:t>Not </a:t>
            </a:r>
            <a:r>
              <a:rPr sz="3000" b="1" spc="20" dirty="0">
                <a:solidFill>
                  <a:srgbClr val="D72827"/>
                </a:solidFill>
                <a:latin typeface="HelveticaNeueLTStd-Bd"/>
                <a:cs typeface="HelveticaNeueLTStd-Bd"/>
              </a:rPr>
              <a:t>using </a:t>
            </a:r>
            <a:r>
              <a:rPr sz="3000" b="1" dirty="0">
                <a:solidFill>
                  <a:srgbClr val="27306B"/>
                </a:solidFill>
                <a:latin typeface="HelveticaNeueLTStd-Bd"/>
                <a:cs typeface="HelveticaNeueLTStd-Bd"/>
              </a:rPr>
              <a:t>a </a:t>
            </a:r>
            <a:r>
              <a:rPr sz="3000" b="1" spc="30" dirty="0">
                <a:solidFill>
                  <a:srgbClr val="27306B"/>
                </a:solidFill>
                <a:latin typeface="HelveticaNeueLTStd-Bd"/>
                <a:cs typeface="HelveticaNeueLTStd-Bd"/>
              </a:rPr>
              <a:t>tourniquet </a:t>
            </a:r>
            <a:r>
              <a:rPr sz="3000" b="1" spc="15" dirty="0">
                <a:solidFill>
                  <a:srgbClr val="27306B"/>
                </a:solidFill>
                <a:latin typeface="HelveticaNeueLTStd-Bd"/>
                <a:cs typeface="HelveticaNeueLTStd-Bd"/>
              </a:rPr>
              <a:t>or </a:t>
            </a:r>
            <a:r>
              <a:rPr sz="3000" b="1" spc="25" dirty="0">
                <a:solidFill>
                  <a:srgbClr val="27306B"/>
                </a:solidFill>
                <a:latin typeface="HelveticaNeueLTStd-Bd"/>
                <a:cs typeface="HelveticaNeueLTStd-Bd"/>
              </a:rPr>
              <a:t>waiting </a:t>
            </a:r>
            <a:r>
              <a:rPr sz="3000" b="1" spc="20" dirty="0">
                <a:solidFill>
                  <a:srgbClr val="27306B"/>
                </a:solidFill>
                <a:latin typeface="HelveticaNeueLTStd-Bd"/>
                <a:cs typeface="HelveticaNeueLTStd-Bd"/>
              </a:rPr>
              <a:t>too long </a:t>
            </a:r>
            <a:r>
              <a:rPr sz="3000" b="1" spc="15" dirty="0">
                <a:solidFill>
                  <a:srgbClr val="27306B"/>
                </a:solidFill>
                <a:latin typeface="HelveticaNeueLTStd-Bd"/>
                <a:cs typeface="HelveticaNeueLTStd-Bd"/>
              </a:rPr>
              <a:t>to </a:t>
            </a:r>
            <a:r>
              <a:rPr sz="3000" b="1" spc="20" dirty="0">
                <a:solidFill>
                  <a:srgbClr val="27306B"/>
                </a:solidFill>
                <a:latin typeface="HelveticaNeueLTStd-Bd"/>
                <a:cs typeface="HelveticaNeueLTStd-Bd"/>
              </a:rPr>
              <a:t>apply </a:t>
            </a:r>
            <a:r>
              <a:rPr sz="3000" b="1" spc="15" dirty="0">
                <a:solidFill>
                  <a:srgbClr val="27306B"/>
                </a:solidFill>
                <a:latin typeface="HelveticaNeueLTStd-Bd"/>
                <a:cs typeface="HelveticaNeueLTStd-Bd"/>
              </a:rPr>
              <a:t>it </a:t>
            </a:r>
            <a:r>
              <a:rPr sz="3000" b="1" spc="20" dirty="0">
                <a:solidFill>
                  <a:srgbClr val="27306B"/>
                </a:solidFill>
                <a:latin typeface="HelveticaNeueLTStd-Bd"/>
                <a:cs typeface="HelveticaNeueLTStd-Bd"/>
              </a:rPr>
              <a:t>when </a:t>
            </a:r>
            <a:r>
              <a:rPr sz="3000" b="1" spc="10" dirty="0">
                <a:solidFill>
                  <a:srgbClr val="27306B"/>
                </a:solidFill>
                <a:latin typeface="HelveticaNeueLTStd-Bd"/>
                <a:cs typeface="HelveticaNeueLTStd-Bd"/>
              </a:rPr>
              <a:t>there </a:t>
            </a:r>
            <a:r>
              <a:rPr sz="3000" b="1" spc="30" dirty="0">
                <a:solidFill>
                  <a:srgbClr val="27306B"/>
                </a:solidFill>
                <a:latin typeface="HelveticaNeueLTStd-Bd"/>
                <a:cs typeface="HelveticaNeueLTStd-Bd"/>
              </a:rPr>
              <a:t>is  </a:t>
            </a:r>
            <a:r>
              <a:rPr sz="3000" b="1" spc="20" dirty="0">
                <a:solidFill>
                  <a:srgbClr val="27306B"/>
                </a:solidFill>
                <a:latin typeface="HelveticaNeueLTStd-Bd"/>
                <a:cs typeface="HelveticaNeueLTStd-Bd"/>
              </a:rPr>
              <a:t>life-threatening</a:t>
            </a:r>
            <a:r>
              <a:rPr sz="3000" b="1" spc="30" dirty="0">
                <a:solidFill>
                  <a:srgbClr val="27306B"/>
                </a:solidFill>
                <a:latin typeface="HelveticaNeueLTStd-Bd"/>
                <a:cs typeface="HelveticaNeueLTStd-Bd"/>
              </a:rPr>
              <a:t> bleeding</a:t>
            </a:r>
            <a:endParaRPr sz="3000" dirty="0">
              <a:latin typeface="HelveticaNeueLTStd-Bd"/>
              <a:cs typeface="HelveticaNeueLTStd-Bd"/>
            </a:endParaRPr>
          </a:p>
          <a:p>
            <a:pPr marL="393700" indent="-381000">
              <a:lnSpc>
                <a:spcPct val="100000"/>
              </a:lnSpc>
              <a:spcBef>
                <a:spcPts val="1200"/>
              </a:spcBef>
              <a:buChar char="•"/>
              <a:tabLst>
                <a:tab pos="393700" algn="l"/>
              </a:tabLst>
            </a:pPr>
            <a:r>
              <a:rPr sz="3000" b="1" spc="20" dirty="0">
                <a:solidFill>
                  <a:srgbClr val="27306B"/>
                </a:solidFill>
                <a:latin typeface="HelveticaNeueLTStd-Bd"/>
                <a:cs typeface="HelveticaNeueLTStd-Bd"/>
              </a:rPr>
              <a:t>Not </a:t>
            </a:r>
            <a:r>
              <a:rPr sz="3000" b="1" spc="25" dirty="0">
                <a:solidFill>
                  <a:srgbClr val="27306B"/>
                </a:solidFill>
                <a:latin typeface="HelveticaNeueLTStd-Bd"/>
                <a:cs typeface="HelveticaNeueLTStd-Bd"/>
              </a:rPr>
              <a:t>making </a:t>
            </a:r>
            <a:r>
              <a:rPr sz="3000" b="1" spc="20" dirty="0">
                <a:solidFill>
                  <a:srgbClr val="27306B"/>
                </a:solidFill>
                <a:latin typeface="HelveticaNeueLTStd-Bd"/>
                <a:cs typeface="HelveticaNeueLTStd-Bd"/>
              </a:rPr>
              <a:t>the </a:t>
            </a:r>
            <a:r>
              <a:rPr sz="3000" b="1" spc="30" dirty="0">
                <a:solidFill>
                  <a:srgbClr val="27306B"/>
                </a:solidFill>
                <a:latin typeface="HelveticaNeueLTStd-Bd"/>
                <a:cs typeface="HelveticaNeueLTStd-Bd"/>
              </a:rPr>
              <a:t>tourniquet </a:t>
            </a:r>
            <a:r>
              <a:rPr sz="3000" b="1" spc="20" dirty="0">
                <a:solidFill>
                  <a:srgbClr val="27306B"/>
                </a:solidFill>
                <a:latin typeface="HelveticaNeueLTStd-Bd"/>
                <a:cs typeface="HelveticaNeueLTStd-Bd"/>
              </a:rPr>
              <a:t>tight </a:t>
            </a:r>
            <a:r>
              <a:rPr sz="3000" b="1" spc="25" dirty="0">
                <a:solidFill>
                  <a:srgbClr val="27306B"/>
                </a:solidFill>
                <a:latin typeface="HelveticaNeueLTStd-Bd"/>
                <a:cs typeface="HelveticaNeueLTStd-Bd"/>
              </a:rPr>
              <a:t>enough </a:t>
            </a:r>
            <a:r>
              <a:rPr sz="3000" b="1" spc="15" dirty="0">
                <a:solidFill>
                  <a:srgbClr val="27306B"/>
                </a:solidFill>
                <a:latin typeface="HelveticaNeueLTStd-Bd"/>
                <a:cs typeface="HelveticaNeueLTStd-Bd"/>
              </a:rPr>
              <a:t>to </a:t>
            </a:r>
            <a:r>
              <a:rPr sz="3000" b="1" spc="20" dirty="0">
                <a:solidFill>
                  <a:srgbClr val="27306B"/>
                </a:solidFill>
                <a:latin typeface="HelveticaNeueLTStd-Bd"/>
                <a:cs typeface="HelveticaNeueLTStd-Bd"/>
              </a:rPr>
              <a:t>stop the</a:t>
            </a:r>
            <a:r>
              <a:rPr sz="3000" b="1" spc="310"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bleeding</a:t>
            </a:r>
            <a:endParaRPr sz="3000" dirty="0">
              <a:latin typeface="HelveticaNeueLTStd-Bd"/>
              <a:cs typeface="HelveticaNeueLTStd-Bd"/>
            </a:endParaRPr>
          </a:p>
          <a:p>
            <a:pPr marL="393700" indent="-381000">
              <a:lnSpc>
                <a:spcPct val="100000"/>
              </a:lnSpc>
              <a:spcBef>
                <a:spcPts val="1200"/>
              </a:spcBef>
              <a:buChar char="•"/>
              <a:tabLst>
                <a:tab pos="393700" algn="l"/>
              </a:tabLst>
            </a:pPr>
            <a:r>
              <a:rPr sz="3000" b="1" spc="20" dirty="0">
                <a:solidFill>
                  <a:srgbClr val="27306B"/>
                </a:solidFill>
                <a:latin typeface="HelveticaNeueLTStd-Bd"/>
                <a:cs typeface="HelveticaNeueLTStd-Bd"/>
              </a:rPr>
              <a:t>Not using </a:t>
            </a:r>
            <a:r>
              <a:rPr sz="3000" b="1" dirty="0">
                <a:solidFill>
                  <a:srgbClr val="27306B"/>
                </a:solidFill>
                <a:latin typeface="HelveticaNeueLTStd-Bd"/>
                <a:cs typeface="HelveticaNeueLTStd-Bd"/>
              </a:rPr>
              <a:t>a </a:t>
            </a:r>
            <a:r>
              <a:rPr sz="3000" b="1" spc="25" dirty="0">
                <a:solidFill>
                  <a:srgbClr val="27306B"/>
                </a:solidFill>
                <a:latin typeface="HelveticaNeueLTStd-Bd"/>
                <a:cs typeface="HelveticaNeueLTStd-Bd"/>
              </a:rPr>
              <a:t>second </a:t>
            </a:r>
            <a:r>
              <a:rPr sz="3000" b="1" spc="30" dirty="0">
                <a:solidFill>
                  <a:srgbClr val="27306B"/>
                </a:solidFill>
                <a:latin typeface="HelveticaNeueLTStd-Bd"/>
                <a:cs typeface="HelveticaNeueLTStd-Bd"/>
              </a:rPr>
              <a:t>tourniquet, </a:t>
            </a:r>
            <a:r>
              <a:rPr sz="3000" b="1" spc="15" dirty="0">
                <a:solidFill>
                  <a:srgbClr val="27306B"/>
                </a:solidFill>
                <a:latin typeface="HelveticaNeueLTStd-Bd"/>
                <a:cs typeface="HelveticaNeueLTStd-Bd"/>
              </a:rPr>
              <a:t>if</a:t>
            </a:r>
            <a:r>
              <a:rPr sz="3000" b="1" spc="200"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needed</a:t>
            </a:r>
            <a:endParaRPr sz="3000" dirty="0">
              <a:latin typeface="HelveticaNeueLTStd-Bd"/>
              <a:cs typeface="HelveticaNeueLTStd-Bd"/>
            </a:endParaRPr>
          </a:p>
          <a:p>
            <a:pPr marL="393700" marR="654050" indent="-381000">
              <a:lnSpc>
                <a:spcPct val="111100"/>
              </a:lnSpc>
              <a:spcBef>
                <a:spcPts val="800"/>
              </a:spcBef>
              <a:buChar char="•"/>
              <a:tabLst>
                <a:tab pos="393700" algn="l"/>
              </a:tabLst>
            </a:pPr>
            <a:r>
              <a:rPr sz="3000" b="1" spc="25" dirty="0">
                <a:solidFill>
                  <a:srgbClr val="27306B"/>
                </a:solidFill>
                <a:latin typeface="HelveticaNeueLTStd-Bd"/>
                <a:cs typeface="HelveticaNeueLTStd-Bd"/>
              </a:rPr>
              <a:t>Periodically loosening </a:t>
            </a:r>
            <a:r>
              <a:rPr sz="3000" b="1" spc="20" dirty="0">
                <a:solidFill>
                  <a:srgbClr val="27306B"/>
                </a:solidFill>
                <a:latin typeface="HelveticaNeueLTStd-Bd"/>
                <a:cs typeface="HelveticaNeueLTStd-Bd"/>
              </a:rPr>
              <a:t>the </a:t>
            </a:r>
            <a:r>
              <a:rPr sz="3000" b="1" spc="30" dirty="0">
                <a:solidFill>
                  <a:srgbClr val="27306B"/>
                </a:solidFill>
                <a:latin typeface="HelveticaNeueLTStd-Bd"/>
                <a:cs typeface="HelveticaNeueLTStd-Bd"/>
              </a:rPr>
              <a:t>tourniquet </a:t>
            </a:r>
            <a:r>
              <a:rPr sz="3000" b="1" spc="15" dirty="0">
                <a:solidFill>
                  <a:srgbClr val="27306B"/>
                </a:solidFill>
                <a:latin typeface="HelveticaNeueLTStd-Bd"/>
                <a:cs typeface="HelveticaNeueLTStd-Bd"/>
              </a:rPr>
              <a:t>to </a:t>
            </a:r>
            <a:r>
              <a:rPr sz="3000" b="1" spc="20" dirty="0">
                <a:solidFill>
                  <a:srgbClr val="27306B"/>
                </a:solidFill>
                <a:latin typeface="HelveticaNeueLTStd-Bd"/>
                <a:cs typeface="HelveticaNeueLTStd-Bd"/>
              </a:rPr>
              <a:t>allow blood </a:t>
            </a:r>
            <a:r>
              <a:rPr sz="3000" b="1" spc="30" dirty="0">
                <a:solidFill>
                  <a:srgbClr val="27306B"/>
                </a:solidFill>
                <a:latin typeface="HelveticaNeueLTStd-Bd"/>
                <a:cs typeface="HelveticaNeueLTStd-Bd"/>
              </a:rPr>
              <a:t>flow </a:t>
            </a:r>
            <a:r>
              <a:rPr sz="3000" b="1" spc="15" dirty="0">
                <a:solidFill>
                  <a:srgbClr val="27306B"/>
                </a:solidFill>
                <a:latin typeface="HelveticaNeueLTStd-Bd"/>
                <a:cs typeface="HelveticaNeueLTStd-Bd"/>
              </a:rPr>
              <a:t>to </a:t>
            </a:r>
            <a:r>
              <a:rPr sz="3000" b="1" spc="30" dirty="0">
                <a:solidFill>
                  <a:srgbClr val="27306B"/>
                </a:solidFill>
                <a:latin typeface="HelveticaNeueLTStd-Bd"/>
                <a:cs typeface="HelveticaNeueLTStd-Bd"/>
              </a:rPr>
              <a:t>the  </a:t>
            </a:r>
            <a:r>
              <a:rPr sz="3000" b="1" spc="15" dirty="0">
                <a:solidFill>
                  <a:srgbClr val="27306B"/>
                </a:solidFill>
                <a:latin typeface="HelveticaNeueLTStd-Bd"/>
                <a:cs typeface="HelveticaNeueLTStd-Bd"/>
              </a:rPr>
              <a:t>injured</a:t>
            </a:r>
            <a:r>
              <a:rPr sz="3000" b="1" spc="10" dirty="0">
                <a:solidFill>
                  <a:srgbClr val="27306B"/>
                </a:solidFill>
                <a:latin typeface="HelveticaNeueLTStd-Bd"/>
                <a:cs typeface="HelveticaNeueLTStd-Bd"/>
              </a:rPr>
              <a:t> </a:t>
            </a:r>
            <a:r>
              <a:rPr sz="3000" b="1" spc="20" dirty="0">
                <a:solidFill>
                  <a:srgbClr val="27306B"/>
                </a:solidFill>
                <a:latin typeface="HelveticaNeueLTStd-Bd"/>
                <a:cs typeface="HelveticaNeueLTStd-Bd"/>
              </a:rPr>
              <a:t>extremity</a:t>
            </a:r>
            <a:endParaRPr sz="3000" dirty="0">
              <a:latin typeface="HelveticaNeueLTStd-Bd"/>
              <a:cs typeface="HelveticaNeueLTStd-Bd"/>
            </a:endParaRPr>
          </a:p>
          <a:p>
            <a:pPr marL="774065" lvl="1" indent="-304165">
              <a:lnSpc>
                <a:spcPct val="100000"/>
              </a:lnSpc>
              <a:spcBef>
                <a:spcPts val="800"/>
              </a:spcBef>
              <a:buChar char="-"/>
              <a:tabLst>
                <a:tab pos="774700" algn="l"/>
              </a:tabLst>
            </a:pPr>
            <a:r>
              <a:rPr sz="2800" b="1" spc="20" dirty="0">
                <a:solidFill>
                  <a:srgbClr val="27306B"/>
                </a:solidFill>
                <a:latin typeface="HelveticaNeueLTStd-Bd"/>
                <a:cs typeface="HelveticaNeueLTStd-Bd"/>
              </a:rPr>
              <a:t>Causes unacceptable additional blood loss—</a:t>
            </a:r>
            <a:r>
              <a:rPr sz="2800" b="1" spc="20" dirty="0">
                <a:solidFill>
                  <a:srgbClr val="D72827"/>
                </a:solidFill>
                <a:latin typeface="HelveticaNeueLTStd-Bd"/>
                <a:cs typeface="HelveticaNeueLTStd-Bd"/>
              </a:rPr>
              <a:t>DO </a:t>
            </a:r>
            <a:r>
              <a:rPr sz="2800" b="1" spc="15" dirty="0">
                <a:solidFill>
                  <a:srgbClr val="D72827"/>
                </a:solidFill>
                <a:latin typeface="HelveticaNeueLTStd-Bd"/>
                <a:cs typeface="HelveticaNeueLTStd-Bd"/>
              </a:rPr>
              <a:t>NOT</a:t>
            </a:r>
            <a:r>
              <a:rPr sz="2800" b="1" spc="204" dirty="0">
                <a:solidFill>
                  <a:srgbClr val="D72827"/>
                </a:solidFill>
                <a:latin typeface="HelveticaNeueLTStd-Bd"/>
                <a:cs typeface="HelveticaNeueLTStd-Bd"/>
              </a:rPr>
              <a:t> </a:t>
            </a:r>
            <a:r>
              <a:rPr sz="2800" b="1" spc="25" dirty="0">
                <a:solidFill>
                  <a:srgbClr val="D72827"/>
                </a:solidFill>
                <a:latin typeface="HelveticaNeueLTStd-Bd"/>
                <a:cs typeface="HelveticaNeueLTStd-Bd"/>
              </a:rPr>
              <a:t>LOOSEN</a:t>
            </a:r>
            <a:endParaRPr sz="2800" dirty="0">
              <a:latin typeface="HelveticaNeueLTStd-Bd"/>
              <a:cs typeface="HelveticaNeueLTStd-Bd"/>
            </a:endParaRPr>
          </a:p>
          <a:p>
            <a:pPr marL="393700" indent="-381000">
              <a:lnSpc>
                <a:spcPct val="100000"/>
              </a:lnSpc>
              <a:spcBef>
                <a:spcPts val="1240"/>
              </a:spcBef>
              <a:buChar char="•"/>
              <a:tabLst>
                <a:tab pos="393700" algn="l"/>
              </a:tabLst>
            </a:pPr>
            <a:r>
              <a:rPr sz="3000" b="1" spc="25" dirty="0">
                <a:solidFill>
                  <a:srgbClr val="27306B"/>
                </a:solidFill>
                <a:latin typeface="HelveticaNeueLTStd-Bd"/>
                <a:cs typeface="HelveticaNeueLTStd-Bd"/>
              </a:rPr>
              <a:t>Removing </a:t>
            </a:r>
            <a:r>
              <a:rPr sz="3000" b="1" dirty="0">
                <a:solidFill>
                  <a:srgbClr val="27306B"/>
                </a:solidFill>
                <a:latin typeface="HelveticaNeueLTStd-Bd"/>
                <a:cs typeface="HelveticaNeueLTStd-Bd"/>
              </a:rPr>
              <a:t>a </a:t>
            </a:r>
            <a:r>
              <a:rPr sz="3000" b="1" spc="35" dirty="0">
                <a:solidFill>
                  <a:srgbClr val="1D2258"/>
                </a:solidFill>
                <a:latin typeface="HelveticaNeueLTStd-Bd"/>
                <a:cs typeface="HelveticaNeueLTStd-Bd"/>
              </a:rPr>
              <a:t>tourniquet</a:t>
            </a:r>
            <a:endParaRPr sz="3000" dirty="0">
              <a:solidFill>
                <a:srgbClr val="1D2258"/>
              </a:solidFill>
              <a:latin typeface="HelveticaNeueLTStd-Bd"/>
              <a:cs typeface="HelveticaNeueLTStd-Bd"/>
            </a:endParaRPr>
          </a:p>
          <a:p>
            <a:pPr marL="774065" lvl="1" indent="-304165">
              <a:lnSpc>
                <a:spcPct val="100000"/>
              </a:lnSpc>
              <a:spcBef>
                <a:spcPts val="800"/>
              </a:spcBef>
              <a:buChar char="-"/>
              <a:tabLst>
                <a:tab pos="774700" algn="l"/>
              </a:tabLst>
            </a:pPr>
            <a:r>
              <a:rPr sz="2800" b="1" spc="15" dirty="0">
                <a:solidFill>
                  <a:srgbClr val="27306B"/>
                </a:solidFill>
                <a:latin typeface="HelveticaNeueLTStd-Bd"/>
                <a:cs typeface="HelveticaNeueLTStd-Bd"/>
              </a:rPr>
              <a:t>Only </a:t>
            </a:r>
            <a:r>
              <a:rPr sz="2800" b="1" dirty="0">
                <a:solidFill>
                  <a:srgbClr val="27306B"/>
                </a:solidFill>
                <a:latin typeface="HelveticaNeueLTStd-Bd"/>
                <a:cs typeface="HelveticaNeueLTStd-Bd"/>
              </a:rPr>
              <a:t>a </a:t>
            </a:r>
            <a:r>
              <a:rPr sz="2800" b="1" spc="20" dirty="0">
                <a:solidFill>
                  <a:srgbClr val="27306B"/>
                </a:solidFill>
                <a:latin typeface="HelveticaNeueLTStd-Bd"/>
                <a:cs typeface="HelveticaNeueLTStd-Bd"/>
              </a:rPr>
              <a:t>paramedic </a:t>
            </a:r>
            <a:r>
              <a:rPr sz="2800" b="1" spc="10" dirty="0">
                <a:solidFill>
                  <a:srgbClr val="27306B"/>
                </a:solidFill>
                <a:latin typeface="HelveticaNeueLTStd-Bd"/>
                <a:cs typeface="HelveticaNeueLTStd-Bd"/>
              </a:rPr>
              <a:t>or </a:t>
            </a:r>
            <a:r>
              <a:rPr sz="2800" b="1" spc="20" dirty="0">
                <a:solidFill>
                  <a:srgbClr val="27306B"/>
                </a:solidFill>
                <a:latin typeface="HelveticaNeueLTStd-Bd"/>
                <a:cs typeface="HelveticaNeueLTStd-Bd"/>
              </a:rPr>
              <a:t>physician should loosen </a:t>
            </a:r>
            <a:r>
              <a:rPr sz="2800" b="1" spc="10" dirty="0">
                <a:solidFill>
                  <a:srgbClr val="27306B"/>
                </a:solidFill>
                <a:latin typeface="HelveticaNeueLTStd-Bd"/>
                <a:cs typeface="HelveticaNeueLTStd-Bd"/>
              </a:rPr>
              <a:t>or remove</a:t>
            </a:r>
            <a:r>
              <a:rPr sz="2800" b="1" spc="365" dirty="0">
                <a:solidFill>
                  <a:srgbClr val="27306B"/>
                </a:solidFill>
                <a:latin typeface="HelveticaNeueLTStd-Bd"/>
                <a:cs typeface="HelveticaNeueLTStd-Bd"/>
              </a:rPr>
              <a:t> </a:t>
            </a:r>
            <a:r>
              <a:rPr sz="2800" b="1" spc="25" dirty="0">
                <a:solidFill>
                  <a:srgbClr val="27306B"/>
                </a:solidFill>
                <a:latin typeface="HelveticaNeueLTStd-Bd"/>
                <a:cs typeface="HelveticaNeueLTStd-Bd"/>
              </a:rPr>
              <a:t>it</a:t>
            </a:r>
            <a:endParaRPr sz="2800" dirty="0">
              <a:latin typeface="HelveticaNeueLTStd-Bd"/>
              <a:cs typeface="HelveticaNeueLTStd-Bd"/>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585700" cy="5664884"/>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a:lnSpc>
                <a:spcPct val="100000"/>
              </a:lnSpc>
            </a:pPr>
            <a:endParaRPr sz="4800" dirty="0">
              <a:latin typeface="Times New Roman"/>
              <a:cs typeface="Times New Roman"/>
            </a:endParaRPr>
          </a:p>
          <a:p>
            <a:pPr marL="4814570" marR="2825115" algn="ctr">
              <a:lnSpc>
                <a:spcPct val="111600"/>
              </a:lnSpc>
              <a:spcBef>
                <a:spcPts val="3665"/>
              </a:spcBef>
            </a:pPr>
            <a:r>
              <a:rPr sz="7200" b="1" spc="70" dirty="0">
                <a:solidFill>
                  <a:srgbClr val="27306B"/>
                </a:solidFill>
                <a:latin typeface="HelveticaNeueLTStd-Bd"/>
                <a:cs typeface="HelveticaNeueLTStd-Bd"/>
              </a:rPr>
              <a:t>Questions  about</a:t>
            </a:r>
            <a:endParaRPr sz="7200" dirty="0">
              <a:latin typeface="HelveticaNeueLTStd-Bd"/>
              <a:cs typeface="HelveticaNeueLTStd-Bd"/>
            </a:endParaRPr>
          </a:p>
          <a:p>
            <a:pPr marL="1981835" algn="ctr">
              <a:lnSpc>
                <a:spcPts val="8615"/>
              </a:lnSpc>
              <a:spcBef>
                <a:spcPts val="1000"/>
              </a:spcBef>
            </a:pPr>
            <a:r>
              <a:rPr sz="7200" b="1" spc="80" dirty="0">
                <a:solidFill>
                  <a:srgbClr val="27306B"/>
                </a:solidFill>
                <a:latin typeface="HelveticaNeueLTStd-Bd"/>
                <a:cs typeface="HelveticaNeueLTStd-Bd"/>
              </a:rPr>
              <a:t>tourniquets?</a:t>
            </a:r>
            <a:endParaRPr sz="7200" dirty="0">
              <a:latin typeface="HelveticaNeueLTStd-Bd"/>
              <a:cs typeface="HelveticaNeueLTStd-Bd"/>
            </a:endParaRPr>
          </a:p>
        </p:txBody>
      </p:sp>
      <p:sp>
        <p:nvSpPr>
          <p:cNvPr id="13"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4"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3956989" y="5377271"/>
            <a:ext cx="8732520" cy="1094740"/>
          </a:xfrm>
          <a:prstGeom prst="rect">
            <a:avLst/>
          </a:prstGeom>
        </p:spPr>
        <p:txBody>
          <a:bodyPr vert="horz" wrap="square" lIns="0" tIns="0" rIns="0" bIns="0" rtlCol="0">
            <a:spAutoFit/>
          </a:bodyPr>
          <a:lstStyle/>
          <a:p>
            <a:pPr marL="12700">
              <a:lnSpc>
                <a:spcPts val="8615"/>
              </a:lnSpc>
            </a:pPr>
            <a:r>
              <a:rPr sz="7200" b="1" spc="-5" dirty="0">
                <a:solidFill>
                  <a:srgbClr val="27306B"/>
                </a:solidFill>
                <a:latin typeface="HelveticaNeueLTStd-Bd"/>
                <a:cs typeface="HelveticaNeueLTStd-Bd"/>
              </a:rPr>
              <a:t>Tourniquet</a:t>
            </a:r>
            <a:r>
              <a:rPr sz="7200" b="1" spc="45" dirty="0">
                <a:solidFill>
                  <a:srgbClr val="27306B"/>
                </a:solidFill>
                <a:latin typeface="HelveticaNeueLTStd-Bd"/>
                <a:cs typeface="HelveticaNeueLTStd-Bd"/>
              </a:rPr>
              <a:t> </a:t>
            </a:r>
            <a:r>
              <a:rPr sz="7200" b="1" spc="70" dirty="0">
                <a:solidFill>
                  <a:srgbClr val="27306B"/>
                </a:solidFill>
                <a:latin typeface="HelveticaNeueLTStd-Bd"/>
                <a:cs typeface="HelveticaNeueLTStd-Bd"/>
              </a:rPr>
              <a:t>Practice</a:t>
            </a:r>
            <a:endParaRPr sz="7200" dirty="0">
              <a:latin typeface="HelveticaNeueLTStd-Bd"/>
              <a:cs typeface="HelveticaNeueLTStd-Bd"/>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dirty="0"/>
          </a:p>
        </p:txBody>
      </p:sp>
      <p:sp>
        <p:nvSpPr>
          <p:cNvPr id="9" name="object 9"/>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dirty="0"/>
          </a:p>
        </p:txBody>
      </p:sp>
      <p:sp>
        <p:nvSpPr>
          <p:cNvPr id="10" name="object 10"/>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dirty="0"/>
          </a:p>
        </p:txBody>
      </p:sp>
      <p:sp>
        <p:nvSpPr>
          <p:cNvPr id="11" name="object 11"/>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dirty="0"/>
          </a:p>
        </p:txBody>
      </p:sp>
      <p:sp>
        <p:nvSpPr>
          <p:cNvPr id="12" name="object 12"/>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3" name="object 13"/>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4" name="object 14"/>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5" name="object 15"/>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6" name="object 16"/>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7" name="object 17"/>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8" name="object 18"/>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dirty="0">
              <a:latin typeface="HelveticaNeueLTStd-Md"/>
              <a:cs typeface="HelveticaNeueLTStd-Md"/>
            </a:endParaRPr>
          </a:p>
        </p:txBody>
      </p:sp>
      <p:sp>
        <p:nvSpPr>
          <p:cNvPr id="19" name="object 19"/>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dirty="0">
              <a:latin typeface="HelveticaNeueLTStd-Hv"/>
              <a:cs typeface="HelveticaNeueLTStd-Hv"/>
            </a:endParaRPr>
          </a:p>
        </p:txBody>
      </p:sp>
      <p:sp>
        <p:nvSpPr>
          <p:cNvPr id="20" name="object 20"/>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dirty="0">
              <a:latin typeface="HelveticaNeueLTStd-Hv"/>
              <a:cs typeface="HelveticaNeueLTStd-Hv"/>
            </a:endParaRPr>
          </a:p>
        </p:txBody>
      </p:sp>
      <p:sp>
        <p:nvSpPr>
          <p:cNvPr id="21" name="object 21"/>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dirty="0">
              <a:latin typeface="HelveticaNeueLTStd-Hv"/>
              <a:cs typeface="HelveticaNeueLTStd-Hv"/>
            </a:endParaRPr>
          </a:p>
        </p:txBody>
      </p:sp>
      <p:sp>
        <p:nvSpPr>
          <p:cNvPr id="22" name="object 22"/>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p>
        </p:txBody>
      </p:sp>
      <p:sp>
        <p:nvSpPr>
          <p:cNvPr id="23" name="object 23"/>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p>
        </p:txBody>
      </p:sp>
      <p:sp>
        <p:nvSpPr>
          <p:cNvPr id="24" name="object 24"/>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p>
        </p:txBody>
      </p:sp>
      <p:sp>
        <p:nvSpPr>
          <p:cNvPr id="25" name="object 25"/>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p>
        </p:txBody>
      </p:sp>
      <p:sp>
        <p:nvSpPr>
          <p:cNvPr id="26" name="object 26"/>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p>
        </p:txBody>
      </p:sp>
      <p:sp>
        <p:nvSpPr>
          <p:cNvPr id="27" name="object 27"/>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28" name="object 28"/>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dirty="0"/>
          </a:p>
        </p:txBody>
      </p:sp>
      <p:sp>
        <p:nvSpPr>
          <p:cNvPr id="29" name="object 29"/>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dirty="0"/>
          </a:p>
        </p:txBody>
      </p:sp>
      <p:sp>
        <p:nvSpPr>
          <p:cNvPr id="30" name="object 30"/>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dirty="0"/>
          </a:p>
        </p:txBody>
      </p:sp>
      <p:sp>
        <p:nvSpPr>
          <p:cNvPr id="31" name="object 31"/>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dirty="0"/>
          </a:p>
        </p:txBody>
      </p:sp>
      <p:sp>
        <p:nvSpPr>
          <p:cNvPr id="32" name="object 32"/>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3" name="object 33"/>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dirty="0"/>
          </a:p>
        </p:txBody>
      </p:sp>
      <p:sp>
        <p:nvSpPr>
          <p:cNvPr id="34" name="object 34"/>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dirty="0"/>
          </a:p>
        </p:txBody>
      </p:sp>
      <p:sp>
        <p:nvSpPr>
          <p:cNvPr id="35" name="object 35"/>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6" name="object 36"/>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7" name="object 37"/>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8" name="object 38"/>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dirty="0"/>
          </a:p>
        </p:txBody>
      </p:sp>
      <p:sp>
        <p:nvSpPr>
          <p:cNvPr id="39" name="object 39"/>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dirty="0">
              <a:latin typeface="HelveticaNeueLTStd-Hv"/>
              <a:cs typeface="HelveticaNeueLTStd-Hv"/>
            </a:endParaRPr>
          </a:p>
        </p:txBody>
      </p:sp>
      <p:sp>
        <p:nvSpPr>
          <p:cNvPr id="40" name="object 40"/>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1" name="object 41"/>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dirty="0"/>
          </a:p>
        </p:txBody>
      </p:sp>
      <p:sp>
        <p:nvSpPr>
          <p:cNvPr id="42" name="object 42"/>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a:lnSpc>
                <a:spcPct val="100000"/>
              </a:lnSpc>
              <a:spcBef>
                <a:spcPts val="10"/>
              </a:spcBef>
            </a:pPr>
            <a:endParaRPr sz="4050" dirty="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dirty="0">
              <a:latin typeface="HelveticaNeueLTStd-Bd"/>
              <a:cs typeface="HelveticaNeueLTStd-Bd"/>
            </a:endParaRPr>
          </a:p>
        </p:txBody>
      </p:sp>
      <p:sp>
        <p:nvSpPr>
          <p:cNvPr id="43" name="object 43"/>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dirty="0"/>
          </a:p>
        </p:txBody>
      </p:sp>
      <p:sp>
        <p:nvSpPr>
          <p:cNvPr id="44" name="object 44"/>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dirty="0"/>
          </a:p>
        </p:txBody>
      </p:sp>
      <p:sp>
        <p:nvSpPr>
          <p:cNvPr id="45" name="object 45"/>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dirty="0"/>
          </a:p>
        </p:txBody>
      </p:sp>
      <p:sp>
        <p:nvSpPr>
          <p:cNvPr id="46" name="object 46"/>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dirty="0"/>
          </a:p>
        </p:txBody>
      </p:sp>
      <p:sp>
        <p:nvSpPr>
          <p:cNvPr id="51"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52"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15192438" y="5410200"/>
            <a:ext cx="127000" cy="2488565"/>
          </a:xfrm>
          <a:custGeom>
            <a:avLst/>
            <a:gdLst/>
            <a:ahLst/>
            <a:cxnLst/>
            <a:rect l="l" t="t" r="r" b="b"/>
            <a:pathLst>
              <a:path w="127000" h="2488565">
                <a:moveTo>
                  <a:pt x="0" y="2488412"/>
                </a:moveTo>
                <a:lnTo>
                  <a:pt x="127000" y="2488412"/>
                </a:lnTo>
                <a:lnTo>
                  <a:pt x="127000" y="0"/>
                </a:lnTo>
                <a:lnTo>
                  <a:pt x="0" y="0"/>
                </a:lnTo>
                <a:lnTo>
                  <a:pt x="0" y="2488412"/>
                </a:lnTo>
                <a:close/>
              </a:path>
            </a:pathLst>
          </a:custGeom>
          <a:solidFill>
            <a:srgbClr val="FFFFFF"/>
          </a:solidFill>
        </p:spPr>
        <p:txBody>
          <a:bodyPr wrap="square" lIns="0" tIns="0" rIns="0" bIns="0" rtlCol="0"/>
          <a:lstStyle/>
          <a:p>
            <a:endParaRPr dirty="0"/>
          </a:p>
        </p:txBody>
      </p:sp>
      <p:sp>
        <p:nvSpPr>
          <p:cNvPr id="9" name="object 9"/>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dirty="0"/>
          </a:p>
        </p:txBody>
      </p:sp>
      <p:sp>
        <p:nvSpPr>
          <p:cNvPr id="10" name="object 10"/>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dirty="0"/>
          </a:p>
        </p:txBody>
      </p:sp>
      <p:sp>
        <p:nvSpPr>
          <p:cNvPr id="11" name="object 11"/>
          <p:cNvSpPr/>
          <p:nvPr/>
        </p:nvSpPr>
        <p:spPr>
          <a:xfrm>
            <a:off x="14548970" y="8206653"/>
            <a:ext cx="1414145" cy="838200"/>
          </a:xfrm>
          <a:custGeom>
            <a:avLst/>
            <a:gdLst/>
            <a:ahLst/>
            <a:cxnLst/>
            <a:rect l="l" t="t" r="r" b="b"/>
            <a:pathLst>
              <a:path w="1414144"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E22726"/>
          </a:solidFill>
        </p:spPr>
        <p:txBody>
          <a:bodyPr wrap="square" lIns="0" tIns="0" rIns="0" bIns="0" rtlCol="0"/>
          <a:lstStyle/>
          <a:p>
            <a:endParaRPr dirty="0"/>
          </a:p>
        </p:txBody>
      </p:sp>
      <p:sp>
        <p:nvSpPr>
          <p:cNvPr id="12" name="object 12"/>
          <p:cNvSpPr txBox="1"/>
          <p:nvPr/>
        </p:nvSpPr>
        <p:spPr>
          <a:xfrm>
            <a:off x="15037195" y="8613916"/>
            <a:ext cx="437515" cy="377825"/>
          </a:xfrm>
          <a:prstGeom prst="rect">
            <a:avLst/>
          </a:prstGeom>
        </p:spPr>
        <p:txBody>
          <a:bodyPr vert="horz" wrap="square" lIns="0" tIns="0" rIns="0" bIns="0" rtlCol="0">
            <a:spAutoFit/>
          </a:bodyPr>
          <a:lstStyle/>
          <a:p>
            <a:pPr marL="12700">
              <a:lnSpc>
                <a:spcPct val="100000"/>
              </a:lnSpc>
            </a:pPr>
            <a:r>
              <a:rPr sz="2400" b="1" dirty="0">
                <a:solidFill>
                  <a:srgbClr val="FFFFFF"/>
                </a:solidFill>
                <a:latin typeface="HelveticaNeueLTStd-Hv"/>
                <a:cs typeface="HelveticaNeueLTStd-Hv"/>
              </a:rPr>
              <a:t>No</a:t>
            </a:r>
            <a:endParaRPr sz="2400" dirty="0">
              <a:latin typeface="HelveticaNeueLTStd-Hv"/>
              <a:cs typeface="HelveticaNeueLTStd-Hv"/>
            </a:endParaRPr>
          </a:p>
        </p:txBody>
      </p:sp>
      <p:sp>
        <p:nvSpPr>
          <p:cNvPr id="13" name="object 13"/>
          <p:cNvSpPr/>
          <p:nvPr/>
        </p:nvSpPr>
        <p:spPr>
          <a:xfrm>
            <a:off x="14972304" y="7898614"/>
            <a:ext cx="616585" cy="616585"/>
          </a:xfrm>
          <a:custGeom>
            <a:avLst/>
            <a:gdLst/>
            <a:ahLst/>
            <a:cxnLst/>
            <a:rect l="l" t="t" r="r" b="b"/>
            <a:pathLst>
              <a:path w="616584" h="616584">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14" name="object 14"/>
          <p:cNvSpPr/>
          <p:nvPr/>
        </p:nvSpPr>
        <p:spPr>
          <a:xfrm>
            <a:off x="15149110" y="8075421"/>
            <a:ext cx="262890" cy="262890"/>
          </a:xfrm>
          <a:custGeom>
            <a:avLst/>
            <a:gdLst/>
            <a:ahLst/>
            <a:cxnLst/>
            <a:rect l="l" t="t" r="r" b="b"/>
            <a:pathLst>
              <a:path w="262890" h="262890">
                <a:moveTo>
                  <a:pt x="0" y="0"/>
                </a:moveTo>
                <a:lnTo>
                  <a:pt x="262470" y="262470"/>
                </a:lnTo>
              </a:path>
            </a:pathLst>
          </a:custGeom>
          <a:ln w="50800">
            <a:solidFill>
              <a:srgbClr val="FFFFFF"/>
            </a:solidFill>
          </a:ln>
        </p:spPr>
        <p:txBody>
          <a:bodyPr wrap="square" lIns="0" tIns="0" rIns="0" bIns="0" rtlCol="0"/>
          <a:lstStyle/>
          <a:p>
            <a:endParaRPr dirty="0"/>
          </a:p>
        </p:txBody>
      </p:sp>
      <p:sp>
        <p:nvSpPr>
          <p:cNvPr id="15" name="object 15"/>
          <p:cNvSpPr/>
          <p:nvPr/>
        </p:nvSpPr>
        <p:spPr>
          <a:xfrm>
            <a:off x="15144616" y="8070929"/>
            <a:ext cx="271780" cy="271780"/>
          </a:xfrm>
          <a:custGeom>
            <a:avLst/>
            <a:gdLst/>
            <a:ahLst/>
            <a:cxnLst/>
            <a:rect l="l" t="t" r="r" b="b"/>
            <a:pathLst>
              <a:path w="271780" h="271779">
                <a:moveTo>
                  <a:pt x="271449" y="0"/>
                </a:moveTo>
                <a:lnTo>
                  <a:pt x="0" y="271449"/>
                </a:lnTo>
              </a:path>
            </a:pathLst>
          </a:custGeom>
          <a:ln w="50800">
            <a:solidFill>
              <a:srgbClr val="FFFFFF"/>
            </a:solidFill>
          </a:ln>
        </p:spPr>
        <p:txBody>
          <a:bodyPr wrap="square" lIns="0" tIns="0" rIns="0" bIns="0" rtlCol="0"/>
          <a:lstStyle/>
          <a:p>
            <a:endParaRPr dirty="0"/>
          </a:p>
        </p:txBody>
      </p:sp>
      <p:sp>
        <p:nvSpPr>
          <p:cNvPr id="16" name="object 16"/>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dirty="0"/>
          </a:p>
        </p:txBody>
      </p:sp>
      <p:sp>
        <p:nvSpPr>
          <p:cNvPr id="17" name="object 17"/>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dirty="0"/>
          </a:p>
        </p:txBody>
      </p:sp>
      <p:sp>
        <p:nvSpPr>
          <p:cNvPr id="18" name="object 18"/>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9" name="object 19"/>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0" name="object 20"/>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1" name="object 21"/>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2" name="object 22"/>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3" name="object 23"/>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4" name="object 24"/>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dirty="0">
              <a:latin typeface="HelveticaNeueLTStd-Md"/>
              <a:cs typeface="HelveticaNeueLTStd-Md"/>
            </a:endParaRPr>
          </a:p>
        </p:txBody>
      </p:sp>
      <p:sp>
        <p:nvSpPr>
          <p:cNvPr id="25" name="object 25"/>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dirty="0">
              <a:latin typeface="HelveticaNeueLTStd-Hv"/>
              <a:cs typeface="HelveticaNeueLTStd-Hv"/>
            </a:endParaRPr>
          </a:p>
        </p:txBody>
      </p:sp>
      <p:sp>
        <p:nvSpPr>
          <p:cNvPr id="26" name="object 26"/>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dirty="0">
              <a:latin typeface="HelveticaNeueLTStd-Hv"/>
              <a:cs typeface="HelveticaNeueLTStd-Hv"/>
            </a:endParaRPr>
          </a:p>
        </p:txBody>
      </p:sp>
      <p:sp>
        <p:nvSpPr>
          <p:cNvPr id="27" name="object 27"/>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dirty="0">
              <a:latin typeface="HelveticaNeueLTStd-Hv"/>
              <a:cs typeface="HelveticaNeueLTStd-Hv"/>
            </a:endParaRPr>
          </a:p>
        </p:txBody>
      </p:sp>
      <p:sp>
        <p:nvSpPr>
          <p:cNvPr id="28" name="object 28"/>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p>
        </p:txBody>
      </p:sp>
      <p:sp>
        <p:nvSpPr>
          <p:cNvPr id="29" name="object 29"/>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p>
        </p:txBody>
      </p:sp>
      <p:sp>
        <p:nvSpPr>
          <p:cNvPr id="30" name="object 30"/>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p>
        </p:txBody>
      </p:sp>
      <p:sp>
        <p:nvSpPr>
          <p:cNvPr id="31" name="object 31"/>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p>
        </p:txBody>
      </p:sp>
      <p:sp>
        <p:nvSpPr>
          <p:cNvPr id="32" name="object 32"/>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p>
        </p:txBody>
      </p:sp>
      <p:sp>
        <p:nvSpPr>
          <p:cNvPr id="33" name="object 33"/>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4" name="object 34"/>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dirty="0"/>
          </a:p>
        </p:txBody>
      </p:sp>
      <p:sp>
        <p:nvSpPr>
          <p:cNvPr id="35" name="object 35"/>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dirty="0"/>
          </a:p>
        </p:txBody>
      </p:sp>
      <p:sp>
        <p:nvSpPr>
          <p:cNvPr id="36" name="object 36"/>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dirty="0"/>
          </a:p>
        </p:txBody>
      </p:sp>
      <p:sp>
        <p:nvSpPr>
          <p:cNvPr id="37" name="object 37"/>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dirty="0"/>
          </a:p>
        </p:txBody>
      </p:sp>
      <p:sp>
        <p:nvSpPr>
          <p:cNvPr id="38" name="object 38"/>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9" name="object 39"/>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dirty="0"/>
          </a:p>
        </p:txBody>
      </p:sp>
      <p:sp>
        <p:nvSpPr>
          <p:cNvPr id="40" name="object 40"/>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dirty="0"/>
          </a:p>
        </p:txBody>
      </p:sp>
      <p:sp>
        <p:nvSpPr>
          <p:cNvPr id="41" name="object 41"/>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2" name="object 42"/>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3" name="object 43"/>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4" name="object 44"/>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dirty="0"/>
          </a:p>
        </p:txBody>
      </p:sp>
      <p:sp>
        <p:nvSpPr>
          <p:cNvPr id="45" name="object 45"/>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dirty="0">
              <a:latin typeface="HelveticaNeueLTStd-Hv"/>
              <a:cs typeface="HelveticaNeueLTStd-Hv"/>
            </a:endParaRPr>
          </a:p>
        </p:txBody>
      </p:sp>
      <p:sp>
        <p:nvSpPr>
          <p:cNvPr id="46" name="object 46"/>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7" name="object 47"/>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dirty="0"/>
          </a:p>
        </p:txBody>
      </p:sp>
      <p:sp>
        <p:nvSpPr>
          <p:cNvPr id="48" name="object 48"/>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a:lnSpc>
                <a:spcPct val="100000"/>
              </a:lnSpc>
              <a:spcBef>
                <a:spcPts val="10"/>
              </a:spcBef>
            </a:pPr>
            <a:endParaRPr sz="4050" dirty="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dirty="0">
              <a:latin typeface="HelveticaNeueLTStd-Bd"/>
              <a:cs typeface="HelveticaNeueLTStd-Bd"/>
            </a:endParaRPr>
          </a:p>
        </p:txBody>
      </p:sp>
      <p:sp>
        <p:nvSpPr>
          <p:cNvPr id="49" name="object 49"/>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dirty="0"/>
          </a:p>
        </p:txBody>
      </p:sp>
      <p:sp>
        <p:nvSpPr>
          <p:cNvPr id="50" name="object 50"/>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dirty="0"/>
          </a:p>
        </p:txBody>
      </p:sp>
      <p:sp>
        <p:nvSpPr>
          <p:cNvPr id="51" name="object 51"/>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dirty="0"/>
          </a:p>
        </p:txBody>
      </p:sp>
      <p:sp>
        <p:nvSpPr>
          <p:cNvPr id="52" name="object 52"/>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dirty="0"/>
          </a:p>
        </p:txBody>
      </p:sp>
      <p:sp>
        <p:nvSpPr>
          <p:cNvPr id="5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5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15192438" y="5410200"/>
            <a:ext cx="127000" cy="2488565"/>
          </a:xfrm>
          <a:custGeom>
            <a:avLst/>
            <a:gdLst/>
            <a:ahLst/>
            <a:cxnLst/>
            <a:rect l="l" t="t" r="r" b="b"/>
            <a:pathLst>
              <a:path w="127000" h="2488565">
                <a:moveTo>
                  <a:pt x="0" y="2488412"/>
                </a:moveTo>
                <a:lnTo>
                  <a:pt x="127000" y="2488412"/>
                </a:lnTo>
                <a:lnTo>
                  <a:pt x="127000" y="0"/>
                </a:lnTo>
                <a:lnTo>
                  <a:pt x="0" y="0"/>
                </a:lnTo>
                <a:lnTo>
                  <a:pt x="0" y="2488412"/>
                </a:lnTo>
                <a:close/>
              </a:path>
            </a:pathLst>
          </a:custGeom>
          <a:solidFill>
            <a:srgbClr val="FFFFFF"/>
          </a:solidFill>
        </p:spPr>
        <p:txBody>
          <a:bodyPr wrap="square" lIns="0" tIns="0" rIns="0" bIns="0" rtlCol="0"/>
          <a:lstStyle/>
          <a:p>
            <a:endParaRPr dirty="0"/>
          </a:p>
        </p:txBody>
      </p:sp>
      <p:sp>
        <p:nvSpPr>
          <p:cNvPr id="9" name="object 9"/>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dirty="0"/>
          </a:p>
        </p:txBody>
      </p:sp>
      <p:sp>
        <p:nvSpPr>
          <p:cNvPr id="10" name="object 10"/>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dirty="0"/>
          </a:p>
        </p:txBody>
      </p:sp>
      <p:sp>
        <p:nvSpPr>
          <p:cNvPr id="11" name="object 11"/>
          <p:cNvSpPr/>
          <p:nvPr/>
        </p:nvSpPr>
        <p:spPr>
          <a:xfrm>
            <a:off x="8004662" y="8521700"/>
            <a:ext cx="6544309" cy="127000"/>
          </a:xfrm>
          <a:custGeom>
            <a:avLst/>
            <a:gdLst/>
            <a:ahLst/>
            <a:cxnLst/>
            <a:rect l="l" t="t" r="r" b="b"/>
            <a:pathLst>
              <a:path w="6544309" h="127000">
                <a:moveTo>
                  <a:pt x="0" y="127000"/>
                </a:moveTo>
                <a:lnTo>
                  <a:pt x="6544309" y="127000"/>
                </a:lnTo>
                <a:lnTo>
                  <a:pt x="6544309" y="0"/>
                </a:lnTo>
                <a:lnTo>
                  <a:pt x="0" y="0"/>
                </a:lnTo>
                <a:lnTo>
                  <a:pt x="0" y="127000"/>
                </a:lnTo>
                <a:close/>
              </a:path>
            </a:pathLst>
          </a:custGeom>
          <a:solidFill>
            <a:srgbClr val="E22726"/>
          </a:solidFill>
        </p:spPr>
        <p:txBody>
          <a:bodyPr wrap="square" lIns="0" tIns="0" rIns="0" bIns="0" rtlCol="0"/>
          <a:lstStyle/>
          <a:p>
            <a:endParaRPr dirty="0"/>
          </a:p>
        </p:txBody>
      </p:sp>
      <p:sp>
        <p:nvSpPr>
          <p:cNvPr id="12" name="object 12"/>
          <p:cNvSpPr/>
          <p:nvPr/>
        </p:nvSpPr>
        <p:spPr>
          <a:xfrm>
            <a:off x="7768166" y="8439302"/>
            <a:ext cx="401320" cy="292100"/>
          </a:xfrm>
          <a:custGeom>
            <a:avLst/>
            <a:gdLst/>
            <a:ahLst/>
            <a:cxnLst/>
            <a:rect l="l" t="t" r="r" b="b"/>
            <a:pathLst>
              <a:path w="401320" h="292100">
                <a:moveTo>
                  <a:pt x="400939" y="0"/>
                </a:moveTo>
                <a:lnTo>
                  <a:pt x="0" y="145897"/>
                </a:lnTo>
                <a:lnTo>
                  <a:pt x="400939" y="291795"/>
                </a:lnTo>
                <a:lnTo>
                  <a:pt x="236499" y="145897"/>
                </a:lnTo>
                <a:lnTo>
                  <a:pt x="400939" y="0"/>
                </a:lnTo>
                <a:close/>
              </a:path>
            </a:pathLst>
          </a:custGeom>
          <a:solidFill>
            <a:srgbClr val="E22726"/>
          </a:solidFill>
        </p:spPr>
        <p:txBody>
          <a:bodyPr wrap="square" lIns="0" tIns="0" rIns="0" bIns="0" rtlCol="0"/>
          <a:lstStyle/>
          <a:p>
            <a:endParaRPr dirty="0"/>
          </a:p>
        </p:txBody>
      </p:sp>
      <p:sp>
        <p:nvSpPr>
          <p:cNvPr id="13" name="object 13"/>
          <p:cNvSpPr/>
          <p:nvPr/>
        </p:nvSpPr>
        <p:spPr>
          <a:xfrm>
            <a:off x="2535767" y="6447984"/>
            <a:ext cx="5232400" cy="2540000"/>
          </a:xfrm>
          <a:custGeom>
            <a:avLst/>
            <a:gdLst/>
            <a:ahLst/>
            <a:cxnLst/>
            <a:rect l="l" t="t" r="r" b="b"/>
            <a:pathLst>
              <a:path w="5232400" h="2540000">
                <a:moveTo>
                  <a:pt x="5118100" y="0"/>
                </a:moveTo>
                <a:lnTo>
                  <a:pt x="114300" y="0"/>
                </a:lnTo>
                <a:lnTo>
                  <a:pt x="58521" y="914"/>
                </a:lnTo>
                <a:lnTo>
                  <a:pt x="24688" y="7315"/>
                </a:lnTo>
                <a:lnTo>
                  <a:pt x="7315" y="24688"/>
                </a:lnTo>
                <a:lnTo>
                  <a:pt x="914" y="58521"/>
                </a:lnTo>
                <a:lnTo>
                  <a:pt x="0" y="114300"/>
                </a:lnTo>
                <a:lnTo>
                  <a:pt x="0" y="2425700"/>
                </a:lnTo>
                <a:lnTo>
                  <a:pt x="914" y="2481478"/>
                </a:lnTo>
                <a:lnTo>
                  <a:pt x="24688" y="2532684"/>
                </a:lnTo>
                <a:lnTo>
                  <a:pt x="114300" y="2540000"/>
                </a:lnTo>
                <a:lnTo>
                  <a:pt x="5118100" y="2540000"/>
                </a:lnTo>
                <a:lnTo>
                  <a:pt x="5173878" y="2539085"/>
                </a:lnTo>
                <a:lnTo>
                  <a:pt x="5225084" y="2515311"/>
                </a:lnTo>
                <a:lnTo>
                  <a:pt x="5232400" y="2425700"/>
                </a:lnTo>
                <a:lnTo>
                  <a:pt x="5232400" y="114300"/>
                </a:lnTo>
                <a:lnTo>
                  <a:pt x="5231485" y="58521"/>
                </a:lnTo>
                <a:lnTo>
                  <a:pt x="5207711" y="7315"/>
                </a:lnTo>
                <a:lnTo>
                  <a:pt x="5118100" y="0"/>
                </a:lnTo>
                <a:close/>
              </a:path>
            </a:pathLst>
          </a:custGeom>
          <a:solidFill>
            <a:srgbClr val="E22726"/>
          </a:solidFill>
        </p:spPr>
        <p:txBody>
          <a:bodyPr wrap="square" lIns="0" tIns="0" rIns="0" bIns="0" rtlCol="0"/>
          <a:lstStyle/>
          <a:p>
            <a:endParaRPr dirty="0"/>
          </a:p>
        </p:txBody>
      </p:sp>
      <p:sp>
        <p:nvSpPr>
          <p:cNvPr id="14" name="object 14"/>
          <p:cNvSpPr txBox="1"/>
          <p:nvPr/>
        </p:nvSpPr>
        <p:spPr>
          <a:xfrm>
            <a:off x="2836085" y="6547764"/>
            <a:ext cx="4842510" cy="2204085"/>
          </a:xfrm>
          <a:prstGeom prst="rect">
            <a:avLst/>
          </a:prstGeom>
        </p:spPr>
        <p:txBody>
          <a:bodyPr vert="horz" wrap="square" lIns="0" tIns="0" rIns="0" bIns="0" rtlCol="0">
            <a:spAutoFit/>
          </a:bodyPr>
          <a:lstStyle/>
          <a:p>
            <a:pPr marL="12700" algn="just">
              <a:lnSpc>
                <a:spcPct val="100000"/>
              </a:lnSpc>
            </a:pPr>
            <a:r>
              <a:rPr sz="2400" spc="-5" dirty="0">
                <a:solidFill>
                  <a:srgbClr val="FFFFFF"/>
                </a:solidFill>
                <a:latin typeface="Wingdings 3"/>
                <a:cs typeface="Wingdings 3"/>
              </a:rPr>
              <a:t></a:t>
            </a:r>
            <a:endParaRPr sz="2400" dirty="0">
              <a:latin typeface="Wingdings 3"/>
              <a:cs typeface="Wingdings 3"/>
            </a:endParaRPr>
          </a:p>
          <a:p>
            <a:pPr marL="12700" marR="89535" algn="just">
              <a:lnSpc>
                <a:spcPct val="100000"/>
              </a:lnSpc>
            </a:pPr>
            <a:r>
              <a:rPr sz="2400" dirty="0">
                <a:solidFill>
                  <a:srgbClr val="FFFFFF"/>
                </a:solidFill>
                <a:latin typeface="HelveticaNeueLTStd-Md"/>
                <a:cs typeface="HelveticaNeueLTStd-Md"/>
              </a:rPr>
              <a:t>Use hemostatic (bleeding</a:t>
            </a:r>
            <a:r>
              <a:rPr sz="2400" spc="-65" dirty="0">
                <a:solidFill>
                  <a:srgbClr val="FFFFFF"/>
                </a:solidFill>
                <a:latin typeface="HelveticaNeueLTStd-Md"/>
                <a:cs typeface="HelveticaNeueLTStd-Md"/>
              </a:rPr>
              <a:t> </a:t>
            </a:r>
            <a:r>
              <a:rPr sz="2400" spc="-10" dirty="0">
                <a:solidFill>
                  <a:srgbClr val="FFFFFF"/>
                </a:solidFill>
                <a:latin typeface="HelveticaNeueLTStd-Md"/>
                <a:cs typeface="HelveticaNeueLTStd-Md"/>
              </a:rPr>
              <a:t>control)  </a:t>
            </a:r>
            <a:r>
              <a:rPr sz="2400" dirty="0">
                <a:solidFill>
                  <a:srgbClr val="FFFFFF"/>
                </a:solidFill>
                <a:latin typeface="HelveticaNeueLTStd-Md"/>
                <a:cs typeface="HelveticaNeueLTStd-Md"/>
              </a:rPr>
              <a:t>gauze </a:t>
            </a:r>
            <a:r>
              <a:rPr sz="2400" spc="-10" dirty="0">
                <a:solidFill>
                  <a:srgbClr val="FFFFFF"/>
                </a:solidFill>
                <a:latin typeface="HelveticaNeueLTStd-Md"/>
                <a:cs typeface="HelveticaNeueLTStd-Md"/>
              </a:rPr>
              <a:t>(preferred) </a:t>
            </a:r>
            <a:r>
              <a:rPr sz="2400" dirty="0">
                <a:solidFill>
                  <a:srgbClr val="FFFFFF"/>
                </a:solidFill>
                <a:latin typeface="HelveticaNeueLTStd-Md"/>
                <a:cs typeface="HelveticaNeueLTStd-Md"/>
              </a:rPr>
              <a:t>or any gauze or  clean</a:t>
            </a:r>
            <a:r>
              <a:rPr sz="2400" spc="-100" dirty="0">
                <a:solidFill>
                  <a:srgbClr val="FFFFFF"/>
                </a:solidFill>
                <a:latin typeface="HelveticaNeueLTStd-Md"/>
                <a:cs typeface="HelveticaNeueLTStd-Md"/>
              </a:rPr>
              <a:t> </a:t>
            </a:r>
            <a:r>
              <a:rPr sz="2400" dirty="0">
                <a:solidFill>
                  <a:srgbClr val="FFFFFF"/>
                </a:solidFill>
                <a:latin typeface="HelveticaNeueLTStd-Md"/>
                <a:cs typeface="HelveticaNeueLTStd-Md"/>
              </a:rPr>
              <a:t>cloth.</a:t>
            </a:r>
            <a:endParaRPr sz="2400" dirty="0">
              <a:latin typeface="HelveticaNeueLTStd-Md"/>
              <a:cs typeface="HelveticaNeueLTStd-Md"/>
            </a:endParaRPr>
          </a:p>
          <a:p>
            <a:pPr marL="12700" algn="just">
              <a:lnSpc>
                <a:spcPct val="100000"/>
              </a:lnSpc>
            </a:pPr>
            <a:r>
              <a:rPr sz="2400" spc="-5" dirty="0">
                <a:solidFill>
                  <a:srgbClr val="FFFFFF"/>
                </a:solidFill>
                <a:latin typeface="Wingdings 3"/>
                <a:cs typeface="Wingdings 3"/>
              </a:rPr>
              <a:t></a:t>
            </a:r>
            <a:endParaRPr sz="2400" dirty="0">
              <a:latin typeface="Wingdings 3"/>
              <a:cs typeface="Wingdings 3"/>
            </a:endParaRPr>
          </a:p>
          <a:p>
            <a:pPr marL="12700" algn="just">
              <a:lnSpc>
                <a:spcPct val="100000"/>
              </a:lnSpc>
            </a:pPr>
            <a:r>
              <a:rPr sz="2400" dirty="0">
                <a:solidFill>
                  <a:srgbClr val="FFFFFF"/>
                </a:solidFill>
                <a:latin typeface="HelveticaNeueLTStd-Md"/>
                <a:cs typeface="HelveticaNeueLTStd-Md"/>
              </a:rPr>
              <a:t>Apply continuous, </a:t>
            </a:r>
            <a:r>
              <a:rPr sz="2400" spc="-10" dirty="0">
                <a:solidFill>
                  <a:srgbClr val="FFFFFF"/>
                </a:solidFill>
                <a:latin typeface="HelveticaNeueLTStd-Md"/>
                <a:cs typeface="HelveticaNeueLTStd-Md"/>
              </a:rPr>
              <a:t>direct</a:t>
            </a:r>
            <a:r>
              <a:rPr sz="2400" spc="-85" dirty="0">
                <a:solidFill>
                  <a:srgbClr val="FFFFFF"/>
                </a:solidFill>
                <a:latin typeface="HelveticaNeueLTStd-Md"/>
                <a:cs typeface="HelveticaNeueLTStd-Md"/>
              </a:rPr>
              <a:t> </a:t>
            </a:r>
            <a:r>
              <a:rPr sz="2400" spc="-10" dirty="0">
                <a:solidFill>
                  <a:srgbClr val="FFFFFF"/>
                </a:solidFill>
                <a:latin typeface="HelveticaNeueLTStd-Md"/>
                <a:cs typeface="HelveticaNeueLTStd-Md"/>
              </a:rPr>
              <a:t>pressure.</a:t>
            </a:r>
            <a:endParaRPr sz="2400" dirty="0">
              <a:latin typeface="HelveticaNeueLTStd-Md"/>
              <a:cs typeface="HelveticaNeueLTStd-Md"/>
            </a:endParaRPr>
          </a:p>
        </p:txBody>
      </p:sp>
      <p:sp>
        <p:nvSpPr>
          <p:cNvPr id="15" name="object 15"/>
          <p:cNvSpPr/>
          <p:nvPr/>
        </p:nvSpPr>
        <p:spPr>
          <a:xfrm>
            <a:off x="14548970" y="8206653"/>
            <a:ext cx="1414145" cy="838200"/>
          </a:xfrm>
          <a:custGeom>
            <a:avLst/>
            <a:gdLst/>
            <a:ahLst/>
            <a:cxnLst/>
            <a:rect l="l" t="t" r="r" b="b"/>
            <a:pathLst>
              <a:path w="1414144"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E22726"/>
          </a:solidFill>
        </p:spPr>
        <p:txBody>
          <a:bodyPr wrap="square" lIns="0" tIns="0" rIns="0" bIns="0" rtlCol="0"/>
          <a:lstStyle/>
          <a:p>
            <a:endParaRPr dirty="0"/>
          </a:p>
        </p:txBody>
      </p:sp>
      <p:sp>
        <p:nvSpPr>
          <p:cNvPr id="16" name="object 16"/>
          <p:cNvSpPr txBox="1"/>
          <p:nvPr/>
        </p:nvSpPr>
        <p:spPr>
          <a:xfrm>
            <a:off x="15037195" y="8613916"/>
            <a:ext cx="437515" cy="377825"/>
          </a:xfrm>
          <a:prstGeom prst="rect">
            <a:avLst/>
          </a:prstGeom>
        </p:spPr>
        <p:txBody>
          <a:bodyPr vert="horz" wrap="square" lIns="0" tIns="0" rIns="0" bIns="0" rtlCol="0">
            <a:spAutoFit/>
          </a:bodyPr>
          <a:lstStyle/>
          <a:p>
            <a:pPr marL="12700">
              <a:lnSpc>
                <a:spcPct val="100000"/>
              </a:lnSpc>
            </a:pPr>
            <a:r>
              <a:rPr sz="2400" b="1" dirty="0">
                <a:solidFill>
                  <a:srgbClr val="FFFFFF"/>
                </a:solidFill>
                <a:latin typeface="HelveticaNeueLTStd-Hv"/>
                <a:cs typeface="HelveticaNeueLTStd-Hv"/>
              </a:rPr>
              <a:t>No</a:t>
            </a:r>
            <a:endParaRPr sz="2400" dirty="0">
              <a:latin typeface="HelveticaNeueLTStd-Hv"/>
              <a:cs typeface="HelveticaNeueLTStd-Hv"/>
            </a:endParaRPr>
          </a:p>
        </p:txBody>
      </p:sp>
      <p:sp>
        <p:nvSpPr>
          <p:cNvPr id="17" name="object 17"/>
          <p:cNvSpPr/>
          <p:nvPr/>
        </p:nvSpPr>
        <p:spPr>
          <a:xfrm>
            <a:off x="14972304" y="7898614"/>
            <a:ext cx="616585" cy="616585"/>
          </a:xfrm>
          <a:custGeom>
            <a:avLst/>
            <a:gdLst/>
            <a:ahLst/>
            <a:cxnLst/>
            <a:rect l="l" t="t" r="r" b="b"/>
            <a:pathLst>
              <a:path w="616584" h="616584">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18" name="object 18"/>
          <p:cNvSpPr/>
          <p:nvPr/>
        </p:nvSpPr>
        <p:spPr>
          <a:xfrm>
            <a:off x="15149110" y="8075421"/>
            <a:ext cx="262890" cy="262890"/>
          </a:xfrm>
          <a:custGeom>
            <a:avLst/>
            <a:gdLst/>
            <a:ahLst/>
            <a:cxnLst/>
            <a:rect l="l" t="t" r="r" b="b"/>
            <a:pathLst>
              <a:path w="262890" h="262890">
                <a:moveTo>
                  <a:pt x="0" y="0"/>
                </a:moveTo>
                <a:lnTo>
                  <a:pt x="262470" y="262470"/>
                </a:lnTo>
              </a:path>
            </a:pathLst>
          </a:custGeom>
          <a:ln w="50800">
            <a:solidFill>
              <a:srgbClr val="FFFFFF"/>
            </a:solidFill>
          </a:ln>
        </p:spPr>
        <p:txBody>
          <a:bodyPr wrap="square" lIns="0" tIns="0" rIns="0" bIns="0" rtlCol="0"/>
          <a:lstStyle/>
          <a:p>
            <a:endParaRPr dirty="0"/>
          </a:p>
        </p:txBody>
      </p:sp>
      <p:sp>
        <p:nvSpPr>
          <p:cNvPr id="19" name="object 19"/>
          <p:cNvSpPr/>
          <p:nvPr/>
        </p:nvSpPr>
        <p:spPr>
          <a:xfrm>
            <a:off x="15144616" y="8070929"/>
            <a:ext cx="271780" cy="271780"/>
          </a:xfrm>
          <a:custGeom>
            <a:avLst/>
            <a:gdLst/>
            <a:ahLst/>
            <a:cxnLst/>
            <a:rect l="l" t="t" r="r" b="b"/>
            <a:pathLst>
              <a:path w="271780" h="271779">
                <a:moveTo>
                  <a:pt x="271449" y="0"/>
                </a:moveTo>
                <a:lnTo>
                  <a:pt x="0" y="271449"/>
                </a:lnTo>
              </a:path>
            </a:pathLst>
          </a:custGeom>
          <a:ln w="50800">
            <a:solidFill>
              <a:srgbClr val="FFFFFF"/>
            </a:solidFill>
          </a:ln>
        </p:spPr>
        <p:txBody>
          <a:bodyPr wrap="square" lIns="0" tIns="0" rIns="0" bIns="0" rtlCol="0"/>
          <a:lstStyle/>
          <a:p>
            <a:endParaRPr dirty="0"/>
          </a:p>
        </p:txBody>
      </p:sp>
      <p:sp>
        <p:nvSpPr>
          <p:cNvPr id="20" name="object 20"/>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dirty="0"/>
          </a:p>
        </p:txBody>
      </p:sp>
      <p:sp>
        <p:nvSpPr>
          <p:cNvPr id="21" name="object 21"/>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dirty="0"/>
          </a:p>
        </p:txBody>
      </p:sp>
      <p:sp>
        <p:nvSpPr>
          <p:cNvPr id="22" name="object 22"/>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3" name="object 23"/>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4" name="object 24"/>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5" name="object 25"/>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6" name="object 26"/>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7" name="object 27"/>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8" name="object 28"/>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dirty="0">
              <a:latin typeface="HelveticaNeueLTStd-Md"/>
              <a:cs typeface="HelveticaNeueLTStd-Md"/>
            </a:endParaRPr>
          </a:p>
        </p:txBody>
      </p:sp>
      <p:sp>
        <p:nvSpPr>
          <p:cNvPr id="29" name="object 29"/>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dirty="0">
              <a:latin typeface="HelveticaNeueLTStd-Hv"/>
              <a:cs typeface="HelveticaNeueLTStd-Hv"/>
            </a:endParaRPr>
          </a:p>
        </p:txBody>
      </p:sp>
      <p:sp>
        <p:nvSpPr>
          <p:cNvPr id="30" name="object 30"/>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dirty="0">
              <a:latin typeface="HelveticaNeueLTStd-Hv"/>
              <a:cs typeface="HelveticaNeueLTStd-Hv"/>
            </a:endParaRPr>
          </a:p>
        </p:txBody>
      </p:sp>
      <p:sp>
        <p:nvSpPr>
          <p:cNvPr id="31" name="object 31"/>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dirty="0">
              <a:latin typeface="HelveticaNeueLTStd-Hv"/>
              <a:cs typeface="HelveticaNeueLTStd-Hv"/>
            </a:endParaRPr>
          </a:p>
        </p:txBody>
      </p:sp>
      <p:sp>
        <p:nvSpPr>
          <p:cNvPr id="32" name="object 32"/>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p>
        </p:txBody>
      </p:sp>
      <p:sp>
        <p:nvSpPr>
          <p:cNvPr id="33" name="object 33"/>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p>
        </p:txBody>
      </p:sp>
      <p:sp>
        <p:nvSpPr>
          <p:cNvPr id="34" name="object 34"/>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p>
        </p:txBody>
      </p:sp>
      <p:sp>
        <p:nvSpPr>
          <p:cNvPr id="35" name="object 35"/>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p>
        </p:txBody>
      </p:sp>
      <p:sp>
        <p:nvSpPr>
          <p:cNvPr id="36" name="object 36"/>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p>
        </p:txBody>
      </p:sp>
      <p:sp>
        <p:nvSpPr>
          <p:cNvPr id="37" name="object 37"/>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8" name="object 38"/>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dirty="0"/>
          </a:p>
        </p:txBody>
      </p:sp>
      <p:sp>
        <p:nvSpPr>
          <p:cNvPr id="39" name="object 39"/>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dirty="0"/>
          </a:p>
        </p:txBody>
      </p:sp>
      <p:sp>
        <p:nvSpPr>
          <p:cNvPr id="40" name="object 40"/>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dirty="0"/>
          </a:p>
        </p:txBody>
      </p:sp>
      <p:sp>
        <p:nvSpPr>
          <p:cNvPr id="41" name="object 41"/>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dirty="0"/>
          </a:p>
        </p:txBody>
      </p:sp>
      <p:sp>
        <p:nvSpPr>
          <p:cNvPr id="42" name="object 42"/>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3" name="object 43"/>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dirty="0"/>
          </a:p>
        </p:txBody>
      </p:sp>
      <p:sp>
        <p:nvSpPr>
          <p:cNvPr id="44" name="object 44"/>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dirty="0"/>
          </a:p>
        </p:txBody>
      </p:sp>
      <p:sp>
        <p:nvSpPr>
          <p:cNvPr id="45" name="object 45"/>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6" name="object 46"/>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7" name="object 47"/>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8" name="object 48"/>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dirty="0"/>
          </a:p>
        </p:txBody>
      </p:sp>
      <p:sp>
        <p:nvSpPr>
          <p:cNvPr id="49" name="object 49"/>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dirty="0">
              <a:latin typeface="HelveticaNeueLTStd-Hv"/>
              <a:cs typeface="HelveticaNeueLTStd-Hv"/>
            </a:endParaRPr>
          </a:p>
        </p:txBody>
      </p:sp>
      <p:sp>
        <p:nvSpPr>
          <p:cNvPr id="50" name="object 50"/>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51" name="object 51"/>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dirty="0"/>
          </a:p>
        </p:txBody>
      </p:sp>
      <p:sp>
        <p:nvSpPr>
          <p:cNvPr id="52" name="object 52"/>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a:lnSpc>
                <a:spcPct val="100000"/>
              </a:lnSpc>
              <a:spcBef>
                <a:spcPts val="10"/>
              </a:spcBef>
            </a:pPr>
            <a:endParaRPr sz="4050" dirty="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dirty="0">
              <a:latin typeface="HelveticaNeueLTStd-Bd"/>
              <a:cs typeface="HelveticaNeueLTStd-Bd"/>
            </a:endParaRPr>
          </a:p>
        </p:txBody>
      </p:sp>
      <p:sp>
        <p:nvSpPr>
          <p:cNvPr id="53" name="object 53"/>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dirty="0"/>
          </a:p>
        </p:txBody>
      </p:sp>
      <p:sp>
        <p:nvSpPr>
          <p:cNvPr id="54" name="object 54"/>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dirty="0"/>
          </a:p>
        </p:txBody>
      </p:sp>
      <p:sp>
        <p:nvSpPr>
          <p:cNvPr id="55" name="object 55"/>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dirty="0"/>
          </a:p>
        </p:txBody>
      </p:sp>
      <p:sp>
        <p:nvSpPr>
          <p:cNvPr id="56" name="object 56"/>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dirty="0"/>
          </a:p>
        </p:txBody>
      </p:sp>
      <p:sp>
        <p:nvSpPr>
          <p:cNvPr id="61"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62"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15192438" y="5410200"/>
            <a:ext cx="127000" cy="2488565"/>
          </a:xfrm>
          <a:custGeom>
            <a:avLst/>
            <a:gdLst/>
            <a:ahLst/>
            <a:cxnLst/>
            <a:rect l="l" t="t" r="r" b="b"/>
            <a:pathLst>
              <a:path w="127000" h="2488565">
                <a:moveTo>
                  <a:pt x="0" y="2488412"/>
                </a:moveTo>
                <a:lnTo>
                  <a:pt x="127000" y="2488412"/>
                </a:lnTo>
                <a:lnTo>
                  <a:pt x="127000" y="0"/>
                </a:lnTo>
                <a:lnTo>
                  <a:pt x="0" y="0"/>
                </a:lnTo>
                <a:lnTo>
                  <a:pt x="0" y="2488412"/>
                </a:lnTo>
                <a:close/>
              </a:path>
            </a:pathLst>
          </a:custGeom>
          <a:solidFill>
            <a:srgbClr val="FFFFFF"/>
          </a:solidFill>
        </p:spPr>
        <p:txBody>
          <a:bodyPr wrap="square" lIns="0" tIns="0" rIns="0" bIns="0" rtlCol="0"/>
          <a:lstStyle/>
          <a:p>
            <a:endParaRPr dirty="0"/>
          </a:p>
        </p:txBody>
      </p:sp>
      <p:sp>
        <p:nvSpPr>
          <p:cNvPr id="9" name="object 9"/>
          <p:cNvSpPr/>
          <p:nvPr/>
        </p:nvSpPr>
        <p:spPr>
          <a:xfrm>
            <a:off x="10274052" y="5160049"/>
            <a:ext cx="127000" cy="1288415"/>
          </a:xfrm>
          <a:custGeom>
            <a:avLst/>
            <a:gdLst/>
            <a:ahLst/>
            <a:cxnLst/>
            <a:rect l="l" t="t" r="r" b="b"/>
            <a:pathLst>
              <a:path w="127000" h="1288414">
                <a:moveTo>
                  <a:pt x="0" y="1287932"/>
                </a:moveTo>
                <a:lnTo>
                  <a:pt x="127000" y="1287932"/>
                </a:lnTo>
                <a:lnTo>
                  <a:pt x="127000" y="0"/>
                </a:lnTo>
                <a:lnTo>
                  <a:pt x="0" y="0"/>
                </a:lnTo>
                <a:lnTo>
                  <a:pt x="0" y="1287932"/>
                </a:lnTo>
                <a:close/>
              </a:path>
            </a:pathLst>
          </a:custGeom>
          <a:solidFill>
            <a:srgbClr val="FFFFFF"/>
          </a:solidFill>
        </p:spPr>
        <p:txBody>
          <a:bodyPr wrap="square" lIns="0" tIns="0" rIns="0" bIns="0" rtlCol="0"/>
          <a:lstStyle/>
          <a:p>
            <a:endParaRPr dirty="0"/>
          </a:p>
        </p:txBody>
      </p:sp>
      <p:sp>
        <p:nvSpPr>
          <p:cNvPr id="10" name="object 10"/>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dirty="0"/>
          </a:p>
        </p:txBody>
      </p:sp>
      <p:sp>
        <p:nvSpPr>
          <p:cNvPr id="11" name="object 11"/>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dirty="0"/>
          </a:p>
        </p:txBody>
      </p:sp>
      <p:sp>
        <p:nvSpPr>
          <p:cNvPr id="12" name="object 12"/>
          <p:cNvSpPr/>
          <p:nvPr/>
        </p:nvSpPr>
        <p:spPr>
          <a:xfrm>
            <a:off x="8004662" y="8521700"/>
            <a:ext cx="6544309" cy="127000"/>
          </a:xfrm>
          <a:custGeom>
            <a:avLst/>
            <a:gdLst/>
            <a:ahLst/>
            <a:cxnLst/>
            <a:rect l="l" t="t" r="r" b="b"/>
            <a:pathLst>
              <a:path w="6544309" h="127000">
                <a:moveTo>
                  <a:pt x="0" y="127000"/>
                </a:moveTo>
                <a:lnTo>
                  <a:pt x="6544309" y="127000"/>
                </a:lnTo>
                <a:lnTo>
                  <a:pt x="6544309" y="0"/>
                </a:lnTo>
                <a:lnTo>
                  <a:pt x="0" y="0"/>
                </a:lnTo>
                <a:lnTo>
                  <a:pt x="0" y="127000"/>
                </a:lnTo>
                <a:close/>
              </a:path>
            </a:pathLst>
          </a:custGeom>
          <a:solidFill>
            <a:srgbClr val="E22726"/>
          </a:solidFill>
        </p:spPr>
        <p:txBody>
          <a:bodyPr wrap="square" lIns="0" tIns="0" rIns="0" bIns="0" rtlCol="0"/>
          <a:lstStyle/>
          <a:p>
            <a:endParaRPr dirty="0"/>
          </a:p>
        </p:txBody>
      </p:sp>
      <p:sp>
        <p:nvSpPr>
          <p:cNvPr id="13" name="object 13"/>
          <p:cNvSpPr/>
          <p:nvPr/>
        </p:nvSpPr>
        <p:spPr>
          <a:xfrm>
            <a:off x="7768166" y="8439302"/>
            <a:ext cx="401320" cy="292100"/>
          </a:xfrm>
          <a:custGeom>
            <a:avLst/>
            <a:gdLst/>
            <a:ahLst/>
            <a:cxnLst/>
            <a:rect l="l" t="t" r="r" b="b"/>
            <a:pathLst>
              <a:path w="401320" h="292100">
                <a:moveTo>
                  <a:pt x="400939" y="0"/>
                </a:moveTo>
                <a:lnTo>
                  <a:pt x="0" y="145897"/>
                </a:lnTo>
                <a:lnTo>
                  <a:pt x="400939" y="291795"/>
                </a:lnTo>
                <a:lnTo>
                  <a:pt x="236499" y="145897"/>
                </a:lnTo>
                <a:lnTo>
                  <a:pt x="400939" y="0"/>
                </a:lnTo>
                <a:close/>
              </a:path>
            </a:pathLst>
          </a:custGeom>
          <a:solidFill>
            <a:srgbClr val="E22726"/>
          </a:solidFill>
        </p:spPr>
        <p:txBody>
          <a:bodyPr wrap="square" lIns="0" tIns="0" rIns="0" bIns="0" rtlCol="0"/>
          <a:lstStyle/>
          <a:p>
            <a:endParaRPr dirty="0"/>
          </a:p>
        </p:txBody>
      </p:sp>
      <p:sp>
        <p:nvSpPr>
          <p:cNvPr id="14" name="object 14"/>
          <p:cNvSpPr/>
          <p:nvPr/>
        </p:nvSpPr>
        <p:spPr>
          <a:xfrm>
            <a:off x="8004657" y="7244972"/>
            <a:ext cx="1520825" cy="127000"/>
          </a:xfrm>
          <a:custGeom>
            <a:avLst/>
            <a:gdLst/>
            <a:ahLst/>
            <a:cxnLst/>
            <a:rect l="l" t="t" r="r" b="b"/>
            <a:pathLst>
              <a:path w="1520825" h="127000">
                <a:moveTo>
                  <a:pt x="0" y="127000"/>
                </a:moveTo>
                <a:lnTo>
                  <a:pt x="1520342" y="127000"/>
                </a:lnTo>
                <a:lnTo>
                  <a:pt x="1520342" y="0"/>
                </a:lnTo>
                <a:lnTo>
                  <a:pt x="0" y="0"/>
                </a:lnTo>
                <a:lnTo>
                  <a:pt x="0" y="127000"/>
                </a:lnTo>
                <a:close/>
              </a:path>
            </a:pathLst>
          </a:custGeom>
          <a:solidFill>
            <a:srgbClr val="E22726"/>
          </a:solidFill>
        </p:spPr>
        <p:txBody>
          <a:bodyPr wrap="square" lIns="0" tIns="0" rIns="0" bIns="0" rtlCol="0"/>
          <a:lstStyle/>
          <a:p>
            <a:endParaRPr dirty="0"/>
          </a:p>
        </p:txBody>
      </p:sp>
      <p:sp>
        <p:nvSpPr>
          <p:cNvPr id="15" name="object 15"/>
          <p:cNvSpPr/>
          <p:nvPr/>
        </p:nvSpPr>
        <p:spPr>
          <a:xfrm>
            <a:off x="7768166" y="7162575"/>
            <a:ext cx="401320" cy="292100"/>
          </a:xfrm>
          <a:custGeom>
            <a:avLst/>
            <a:gdLst/>
            <a:ahLst/>
            <a:cxnLst/>
            <a:rect l="l" t="t" r="r" b="b"/>
            <a:pathLst>
              <a:path w="401320" h="292100">
                <a:moveTo>
                  <a:pt x="400939" y="0"/>
                </a:moveTo>
                <a:lnTo>
                  <a:pt x="0" y="145897"/>
                </a:lnTo>
                <a:lnTo>
                  <a:pt x="400939" y="291795"/>
                </a:lnTo>
                <a:lnTo>
                  <a:pt x="236499" y="145897"/>
                </a:lnTo>
                <a:lnTo>
                  <a:pt x="400939" y="0"/>
                </a:lnTo>
                <a:close/>
              </a:path>
            </a:pathLst>
          </a:custGeom>
          <a:solidFill>
            <a:srgbClr val="E22726"/>
          </a:solidFill>
        </p:spPr>
        <p:txBody>
          <a:bodyPr wrap="square" lIns="0" tIns="0" rIns="0" bIns="0" rtlCol="0"/>
          <a:lstStyle/>
          <a:p>
            <a:endParaRPr dirty="0"/>
          </a:p>
        </p:txBody>
      </p:sp>
      <p:sp>
        <p:nvSpPr>
          <p:cNvPr id="16" name="object 16"/>
          <p:cNvSpPr/>
          <p:nvPr/>
        </p:nvSpPr>
        <p:spPr>
          <a:xfrm>
            <a:off x="2535767" y="6447984"/>
            <a:ext cx="5232400" cy="2540000"/>
          </a:xfrm>
          <a:custGeom>
            <a:avLst/>
            <a:gdLst/>
            <a:ahLst/>
            <a:cxnLst/>
            <a:rect l="l" t="t" r="r" b="b"/>
            <a:pathLst>
              <a:path w="5232400" h="2540000">
                <a:moveTo>
                  <a:pt x="5118100" y="0"/>
                </a:moveTo>
                <a:lnTo>
                  <a:pt x="114300" y="0"/>
                </a:lnTo>
                <a:lnTo>
                  <a:pt x="58521" y="914"/>
                </a:lnTo>
                <a:lnTo>
                  <a:pt x="24688" y="7315"/>
                </a:lnTo>
                <a:lnTo>
                  <a:pt x="7315" y="24688"/>
                </a:lnTo>
                <a:lnTo>
                  <a:pt x="914" y="58521"/>
                </a:lnTo>
                <a:lnTo>
                  <a:pt x="0" y="114300"/>
                </a:lnTo>
                <a:lnTo>
                  <a:pt x="0" y="2425700"/>
                </a:lnTo>
                <a:lnTo>
                  <a:pt x="914" y="2481478"/>
                </a:lnTo>
                <a:lnTo>
                  <a:pt x="24688" y="2532684"/>
                </a:lnTo>
                <a:lnTo>
                  <a:pt x="114300" y="2540000"/>
                </a:lnTo>
                <a:lnTo>
                  <a:pt x="5118100" y="2540000"/>
                </a:lnTo>
                <a:lnTo>
                  <a:pt x="5173878" y="2539085"/>
                </a:lnTo>
                <a:lnTo>
                  <a:pt x="5225084" y="2515311"/>
                </a:lnTo>
                <a:lnTo>
                  <a:pt x="5232400" y="2425700"/>
                </a:lnTo>
                <a:lnTo>
                  <a:pt x="5232400" y="114300"/>
                </a:lnTo>
                <a:lnTo>
                  <a:pt x="5231485" y="58521"/>
                </a:lnTo>
                <a:lnTo>
                  <a:pt x="5207711" y="7315"/>
                </a:lnTo>
                <a:lnTo>
                  <a:pt x="5118100" y="0"/>
                </a:lnTo>
                <a:close/>
              </a:path>
            </a:pathLst>
          </a:custGeom>
          <a:solidFill>
            <a:srgbClr val="E22726"/>
          </a:solidFill>
        </p:spPr>
        <p:txBody>
          <a:bodyPr wrap="square" lIns="0" tIns="0" rIns="0" bIns="0" rtlCol="0"/>
          <a:lstStyle/>
          <a:p>
            <a:endParaRPr dirty="0"/>
          </a:p>
        </p:txBody>
      </p:sp>
      <p:sp>
        <p:nvSpPr>
          <p:cNvPr id="17" name="object 17"/>
          <p:cNvSpPr txBox="1"/>
          <p:nvPr/>
        </p:nvSpPr>
        <p:spPr>
          <a:xfrm>
            <a:off x="2836085" y="6547764"/>
            <a:ext cx="4842510" cy="2204085"/>
          </a:xfrm>
          <a:prstGeom prst="rect">
            <a:avLst/>
          </a:prstGeom>
        </p:spPr>
        <p:txBody>
          <a:bodyPr vert="horz" wrap="square" lIns="0" tIns="0" rIns="0" bIns="0" rtlCol="0">
            <a:spAutoFit/>
          </a:bodyPr>
          <a:lstStyle/>
          <a:p>
            <a:pPr marL="12700" algn="just">
              <a:lnSpc>
                <a:spcPct val="100000"/>
              </a:lnSpc>
            </a:pPr>
            <a:r>
              <a:rPr sz="2400" spc="-5" dirty="0">
                <a:solidFill>
                  <a:srgbClr val="FFFFFF"/>
                </a:solidFill>
                <a:latin typeface="Wingdings 3"/>
                <a:cs typeface="Wingdings 3"/>
              </a:rPr>
              <a:t></a:t>
            </a:r>
            <a:endParaRPr sz="2400" dirty="0">
              <a:latin typeface="Wingdings 3"/>
              <a:cs typeface="Wingdings 3"/>
            </a:endParaRPr>
          </a:p>
          <a:p>
            <a:pPr marL="12700" marR="89535" algn="just">
              <a:lnSpc>
                <a:spcPct val="100000"/>
              </a:lnSpc>
            </a:pPr>
            <a:r>
              <a:rPr sz="2400" dirty="0">
                <a:solidFill>
                  <a:srgbClr val="FFFFFF"/>
                </a:solidFill>
                <a:latin typeface="HelveticaNeueLTStd-Md"/>
                <a:cs typeface="HelveticaNeueLTStd-Md"/>
              </a:rPr>
              <a:t>Use hemostatic (bleeding</a:t>
            </a:r>
            <a:r>
              <a:rPr sz="2400" spc="-65" dirty="0">
                <a:solidFill>
                  <a:srgbClr val="FFFFFF"/>
                </a:solidFill>
                <a:latin typeface="HelveticaNeueLTStd-Md"/>
                <a:cs typeface="HelveticaNeueLTStd-Md"/>
              </a:rPr>
              <a:t> </a:t>
            </a:r>
            <a:r>
              <a:rPr sz="2400" spc="-10" dirty="0">
                <a:solidFill>
                  <a:srgbClr val="FFFFFF"/>
                </a:solidFill>
                <a:latin typeface="HelveticaNeueLTStd-Md"/>
                <a:cs typeface="HelveticaNeueLTStd-Md"/>
              </a:rPr>
              <a:t>control)  </a:t>
            </a:r>
            <a:r>
              <a:rPr sz="2400" dirty="0">
                <a:solidFill>
                  <a:srgbClr val="FFFFFF"/>
                </a:solidFill>
                <a:latin typeface="HelveticaNeueLTStd-Md"/>
                <a:cs typeface="HelveticaNeueLTStd-Md"/>
              </a:rPr>
              <a:t>gauze </a:t>
            </a:r>
            <a:r>
              <a:rPr sz="2400" spc="-10" dirty="0">
                <a:solidFill>
                  <a:srgbClr val="FFFFFF"/>
                </a:solidFill>
                <a:latin typeface="HelveticaNeueLTStd-Md"/>
                <a:cs typeface="HelveticaNeueLTStd-Md"/>
              </a:rPr>
              <a:t>(preferred) </a:t>
            </a:r>
            <a:r>
              <a:rPr sz="2400" dirty="0">
                <a:solidFill>
                  <a:srgbClr val="FFFFFF"/>
                </a:solidFill>
                <a:latin typeface="HelveticaNeueLTStd-Md"/>
                <a:cs typeface="HelveticaNeueLTStd-Md"/>
              </a:rPr>
              <a:t>or any gauze or  clean</a:t>
            </a:r>
            <a:r>
              <a:rPr sz="2400" spc="-100" dirty="0">
                <a:solidFill>
                  <a:srgbClr val="FFFFFF"/>
                </a:solidFill>
                <a:latin typeface="HelveticaNeueLTStd-Md"/>
                <a:cs typeface="HelveticaNeueLTStd-Md"/>
              </a:rPr>
              <a:t> </a:t>
            </a:r>
            <a:r>
              <a:rPr sz="2400" dirty="0">
                <a:solidFill>
                  <a:srgbClr val="FFFFFF"/>
                </a:solidFill>
                <a:latin typeface="HelveticaNeueLTStd-Md"/>
                <a:cs typeface="HelveticaNeueLTStd-Md"/>
              </a:rPr>
              <a:t>cloth.</a:t>
            </a:r>
            <a:endParaRPr sz="2400" dirty="0">
              <a:latin typeface="HelveticaNeueLTStd-Md"/>
              <a:cs typeface="HelveticaNeueLTStd-Md"/>
            </a:endParaRPr>
          </a:p>
          <a:p>
            <a:pPr marL="12700" algn="just">
              <a:lnSpc>
                <a:spcPct val="100000"/>
              </a:lnSpc>
            </a:pPr>
            <a:r>
              <a:rPr sz="2400" spc="-5" dirty="0">
                <a:solidFill>
                  <a:srgbClr val="FFFFFF"/>
                </a:solidFill>
                <a:latin typeface="Wingdings 3"/>
                <a:cs typeface="Wingdings 3"/>
              </a:rPr>
              <a:t></a:t>
            </a:r>
            <a:endParaRPr sz="2400" dirty="0">
              <a:latin typeface="Wingdings 3"/>
              <a:cs typeface="Wingdings 3"/>
            </a:endParaRPr>
          </a:p>
          <a:p>
            <a:pPr marL="12700" algn="just">
              <a:lnSpc>
                <a:spcPct val="100000"/>
              </a:lnSpc>
            </a:pPr>
            <a:r>
              <a:rPr sz="2400" dirty="0">
                <a:solidFill>
                  <a:srgbClr val="FFFFFF"/>
                </a:solidFill>
                <a:latin typeface="HelveticaNeueLTStd-Md"/>
                <a:cs typeface="HelveticaNeueLTStd-Md"/>
              </a:rPr>
              <a:t>Apply continuous, </a:t>
            </a:r>
            <a:r>
              <a:rPr sz="2400" spc="-10" dirty="0">
                <a:solidFill>
                  <a:srgbClr val="FFFFFF"/>
                </a:solidFill>
                <a:latin typeface="HelveticaNeueLTStd-Md"/>
                <a:cs typeface="HelveticaNeueLTStd-Md"/>
              </a:rPr>
              <a:t>direct</a:t>
            </a:r>
            <a:r>
              <a:rPr sz="2400" spc="-85" dirty="0">
                <a:solidFill>
                  <a:srgbClr val="FFFFFF"/>
                </a:solidFill>
                <a:latin typeface="HelveticaNeueLTStd-Md"/>
                <a:cs typeface="HelveticaNeueLTStd-Md"/>
              </a:rPr>
              <a:t> </a:t>
            </a:r>
            <a:r>
              <a:rPr sz="2400" spc="-10" dirty="0">
                <a:solidFill>
                  <a:srgbClr val="FFFFFF"/>
                </a:solidFill>
                <a:latin typeface="HelveticaNeueLTStd-Md"/>
                <a:cs typeface="HelveticaNeueLTStd-Md"/>
              </a:rPr>
              <a:t>pressure.</a:t>
            </a:r>
            <a:endParaRPr sz="2400" dirty="0">
              <a:latin typeface="HelveticaNeueLTStd-Md"/>
              <a:cs typeface="HelveticaNeueLTStd-Md"/>
            </a:endParaRPr>
          </a:p>
        </p:txBody>
      </p:sp>
      <p:sp>
        <p:nvSpPr>
          <p:cNvPr id="18" name="object 18"/>
          <p:cNvSpPr/>
          <p:nvPr/>
        </p:nvSpPr>
        <p:spPr>
          <a:xfrm>
            <a:off x="14548970" y="8206653"/>
            <a:ext cx="1414145" cy="838200"/>
          </a:xfrm>
          <a:custGeom>
            <a:avLst/>
            <a:gdLst/>
            <a:ahLst/>
            <a:cxnLst/>
            <a:rect l="l" t="t" r="r" b="b"/>
            <a:pathLst>
              <a:path w="1414144"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E22726"/>
          </a:solidFill>
        </p:spPr>
        <p:txBody>
          <a:bodyPr wrap="square" lIns="0" tIns="0" rIns="0" bIns="0" rtlCol="0"/>
          <a:lstStyle/>
          <a:p>
            <a:endParaRPr dirty="0"/>
          </a:p>
        </p:txBody>
      </p:sp>
      <p:sp>
        <p:nvSpPr>
          <p:cNvPr id="19" name="object 19"/>
          <p:cNvSpPr txBox="1"/>
          <p:nvPr/>
        </p:nvSpPr>
        <p:spPr>
          <a:xfrm>
            <a:off x="15037195" y="8613916"/>
            <a:ext cx="437515" cy="377825"/>
          </a:xfrm>
          <a:prstGeom prst="rect">
            <a:avLst/>
          </a:prstGeom>
        </p:spPr>
        <p:txBody>
          <a:bodyPr vert="horz" wrap="square" lIns="0" tIns="0" rIns="0" bIns="0" rtlCol="0">
            <a:spAutoFit/>
          </a:bodyPr>
          <a:lstStyle/>
          <a:p>
            <a:pPr marL="12700">
              <a:lnSpc>
                <a:spcPct val="100000"/>
              </a:lnSpc>
            </a:pPr>
            <a:r>
              <a:rPr sz="2400" b="1" dirty="0">
                <a:solidFill>
                  <a:srgbClr val="FFFFFF"/>
                </a:solidFill>
                <a:latin typeface="HelveticaNeueLTStd-Hv"/>
                <a:cs typeface="HelveticaNeueLTStd-Hv"/>
              </a:rPr>
              <a:t>No</a:t>
            </a:r>
            <a:endParaRPr sz="2400" dirty="0">
              <a:latin typeface="HelveticaNeueLTStd-Hv"/>
              <a:cs typeface="HelveticaNeueLTStd-Hv"/>
            </a:endParaRPr>
          </a:p>
        </p:txBody>
      </p:sp>
      <p:sp>
        <p:nvSpPr>
          <p:cNvPr id="20" name="object 20"/>
          <p:cNvSpPr/>
          <p:nvPr/>
        </p:nvSpPr>
        <p:spPr>
          <a:xfrm>
            <a:off x="14972304" y="7898614"/>
            <a:ext cx="616585" cy="616585"/>
          </a:xfrm>
          <a:custGeom>
            <a:avLst/>
            <a:gdLst/>
            <a:ahLst/>
            <a:cxnLst/>
            <a:rect l="l" t="t" r="r" b="b"/>
            <a:pathLst>
              <a:path w="616584" h="616584">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21" name="object 21"/>
          <p:cNvSpPr/>
          <p:nvPr/>
        </p:nvSpPr>
        <p:spPr>
          <a:xfrm>
            <a:off x="15149110" y="8075421"/>
            <a:ext cx="262890" cy="262890"/>
          </a:xfrm>
          <a:custGeom>
            <a:avLst/>
            <a:gdLst/>
            <a:ahLst/>
            <a:cxnLst/>
            <a:rect l="l" t="t" r="r" b="b"/>
            <a:pathLst>
              <a:path w="262890" h="262890">
                <a:moveTo>
                  <a:pt x="0" y="0"/>
                </a:moveTo>
                <a:lnTo>
                  <a:pt x="262470" y="262470"/>
                </a:lnTo>
              </a:path>
            </a:pathLst>
          </a:custGeom>
          <a:ln w="50800">
            <a:solidFill>
              <a:srgbClr val="FFFFFF"/>
            </a:solidFill>
          </a:ln>
        </p:spPr>
        <p:txBody>
          <a:bodyPr wrap="square" lIns="0" tIns="0" rIns="0" bIns="0" rtlCol="0"/>
          <a:lstStyle/>
          <a:p>
            <a:endParaRPr dirty="0"/>
          </a:p>
        </p:txBody>
      </p:sp>
      <p:sp>
        <p:nvSpPr>
          <p:cNvPr id="22" name="object 22"/>
          <p:cNvSpPr/>
          <p:nvPr/>
        </p:nvSpPr>
        <p:spPr>
          <a:xfrm>
            <a:off x="15144616" y="8070929"/>
            <a:ext cx="271780" cy="271780"/>
          </a:xfrm>
          <a:custGeom>
            <a:avLst/>
            <a:gdLst/>
            <a:ahLst/>
            <a:cxnLst/>
            <a:rect l="l" t="t" r="r" b="b"/>
            <a:pathLst>
              <a:path w="271780" h="271779">
                <a:moveTo>
                  <a:pt x="271449" y="0"/>
                </a:moveTo>
                <a:lnTo>
                  <a:pt x="0" y="271449"/>
                </a:lnTo>
              </a:path>
            </a:pathLst>
          </a:custGeom>
          <a:ln w="50800">
            <a:solidFill>
              <a:srgbClr val="FFFFFF"/>
            </a:solidFill>
          </a:ln>
        </p:spPr>
        <p:txBody>
          <a:bodyPr wrap="square" lIns="0" tIns="0" rIns="0" bIns="0" rtlCol="0"/>
          <a:lstStyle/>
          <a:p>
            <a:endParaRPr dirty="0"/>
          </a:p>
        </p:txBody>
      </p:sp>
      <p:sp>
        <p:nvSpPr>
          <p:cNvPr id="23" name="object 23"/>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dirty="0"/>
          </a:p>
        </p:txBody>
      </p:sp>
      <p:sp>
        <p:nvSpPr>
          <p:cNvPr id="24" name="object 24"/>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dirty="0"/>
          </a:p>
        </p:txBody>
      </p:sp>
      <p:sp>
        <p:nvSpPr>
          <p:cNvPr id="25" name="object 25"/>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6" name="object 26"/>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7" name="object 27"/>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8" name="object 28"/>
          <p:cNvSpPr/>
          <p:nvPr/>
        </p:nvSpPr>
        <p:spPr>
          <a:xfrm>
            <a:off x="9300385" y="619025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9" name="object 29"/>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30" name="object 30"/>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31" name="object 31"/>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32" name="object 32"/>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dirty="0">
              <a:latin typeface="HelveticaNeueLTStd-Md"/>
              <a:cs typeface="HelveticaNeueLTStd-Md"/>
            </a:endParaRPr>
          </a:p>
        </p:txBody>
      </p:sp>
      <p:sp>
        <p:nvSpPr>
          <p:cNvPr id="33" name="object 33"/>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dirty="0">
              <a:latin typeface="HelveticaNeueLTStd-Hv"/>
              <a:cs typeface="HelveticaNeueLTStd-Hv"/>
            </a:endParaRPr>
          </a:p>
        </p:txBody>
      </p:sp>
      <p:sp>
        <p:nvSpPr>
          <p:cNvPr id="34" name="object 34"/>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dirty="0">
              <a:latin typeface="HelveticaNeueLTStd-Hv"/>
              <a:cs typeface="HelveticaNeueLTStd-Hv"/>
            </a:endParaRPr>
          </a:p>
        </p:txBody>
      </p:sp>
      <p:sp>
        <p:nvSpPr>
          <p:cNvPr id="35" name="object 35"/>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dirty="0">
              <a:latin typeface="HelveticaNeueLTStd-Hv"/>
              <a:cs typeface="HelveticaNeueLTStd-Hv"/>
            </a:endParaRPr>
          </a:p>
        </p:txBody>
      </p:sp>
      <p:sp>
        <p:nvSpPr>
          <p:cNvPr id="36" name="object 36"/>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p>
        </p:txBody>
      </p:sp>
      <p:sp>
        <p:nvSpPr>
          <p:cNvPr id="37" name="object 37"/>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p>
        </p:txBody>
      </p:sp>
      <p:sp>
        <p:nvSpPr>
          <p:cNvPr id="38" name="object 38"/>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p>
        </p:txBody>
      </p:sp>
      <p:sp>
        <p:nvSpPr>
          <p:cNvPr id="39" name="object 39"/>
          <p:cNvSpPr txBox="1"/>
          <p:nvPr/>
        </p:nvSpPr>
        <p:spPr>
          <a:xfrm>
            <a:off x="9679273" y="6746355"/>
            <a:ext cx="1307465" cy="1106805"/>
          </a:xfrm>
          <a:prstGeom prst="rect">
            <a:avLst/>
          </a:prstGeom>
        </p:spPr>
        <p:txBody>
          <a:bodyPr vert="horz" wrap="square" lIns="0" tIns="0" rIns="0" bIns="0" rtlCol="0">
            <a:spAutoFit/>
          </a:bodyPr>
          <a:lstStyle/>
          <a:p>
            <a:pPr marL="12700" marR="5080" indent="-635" algn="ctr">
              <a:lnSpc>
                <a:spcPct val="100000"/>
              </a:lnSpc>
            </a:pPr>
            <a:r>
              <a:rPr sz="2400" dirty="0">
                <a:latin typeface="HelveticaNeueLTStd-Md"/>
                <a:cs typeface="HelveticaNeueLTStd-Md"/>
              </a:rPr>
              <a:t>Neck,  shoulde</a:t>
            </a:r>
            <a:r>
              <a:rPr sz="2400" spc="-225" dirty="0">
                <a:latin typeface="HelveticaNeueLTStd-Md"/>
                <a:cs typeface="HelveticaNeueLTStd-Md"/>
              </a:rPr>
              <a:t>r</a:t>
            </a:r>
            <a:r>
              <a:rPr sz="2400" dirty="0">
                <a:latin typeface="HelveticaNeueLTStd-Md"/>
                <a:cs typeface="HelveticaNeueLTStd-Md"/>
              </a:rPr>
              <a:t>,  </a:t>
            </a:r>
            <a:r>
              <a:rPr sz="2400" spc="-10" dirty="0">
                <a:latin typeface="HelveticaNeueLTStd-Md"/>
                <a:cs typeface="HelveticaNeueLTStd-Md"/>
              </a:rPr>
              <a:t>groin</a:t>
            </a:r>
            <a:endParaRPr sz="2400" dirty="0">
              <a:latin typeface="HelveticaNeueLTStd-Md"/>
              <a:cs typeface="HelveticaNeueLTStd-Md"/>
            </a:endParaRPr>
          </a:p>
        </p:txBody>
      </p:sp>
      <p:sp>
        <p:nvSpPr>
          <p:cNvPr id="40" name="object 40"/>
          <p:cNvSpPr txBox="1"/>
          <p:nvPr/>
        </p:nvSpPr>
        <p:spPr>
          <a:xfrm>
            <a:off x="11919857"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p>
        </p:txBody>
      </p:sp>
      <p:sp>
        <p:nvSpPr>
          <p:cNvPr id="41" name="object 41"/>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p>
        </p:txBody>
      </p:sp>
      <p:sp>
        <p:nvSpPr>
          <p:cNvPr id="42" name="object 42"/>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3" name="object 43"/>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dirty="0"/>
          </a:p>
        </p:txBody>
      </p:sp>
      <p:sp>
        <p:nvSpPr>
          <p:cNvPr id="44" name="object 44"/>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dirty="0"/>
          </a:p>
        </p:txBody>
      </p:sp>
      <p:sp>
        <p:nvSpPr>
          <p:cNvPr id="45" name="object 45"/>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dirty="0"/>
          </a:p>
        </p:txBody>
      </p:sp>
      <p:sp>
        <p:nvSpPr>
          <p:cNvPr id="46" name="object 46"/>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dirty="0"/>
          </a:p>
        </p:txBody>
      </p:sp>
      <p:sp>
        <p:nvSpPr>
          <p:cNvPr id="47" name="object 47"/>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8" name="object 48"/>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dirty="0"/>
          </a:p>
        </p:txBody>
      </p:sp>
      <p:sp>
        <p:nvSpPr>
          <p:cNvPr id="49" name="object 49"/>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dirty="0"/>
          </a:p>
        </p:txBody>
      </p:sp>
      <p:sp>
        <p:nvSpPr>
          <p:cNvPr id="50" name="object 50"/>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51" name="object 51"/>
          <p:cNvSpPr/>
          <p:nvPr/>
        </p:nvSpPr>
        <p:spPr>
          <a:xfrm>
            <a:off x="10025281" y="5923050"/>
            <a:ext cx="616585" cy="616585"/>
          </a:xfrm>
          <a:custGeom>
            <a:avLst/>
            <a:gdLst/>
            <a:ahLst/>
            <a:cxnLst/>
            <a:rect l="l" t="t" r="r" b="b"/>
            <a:pathLst>
              <a:path w="616584" h="616584">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52" name="object 52"/>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53" name="object 53"/>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54" name="object 54"/>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dirty="0"/>
          </a:p>
        </p:txBody>
      </p:sp>
      <p:sp>
        <p:nvSpPr>
          <p:cNvPr id="55" name="object 55"/>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dirty="0">
              <a:latin typeface="HelveticaNeueLTStd-Hv"/>
              <a:cs typeface="HelveticaNeueLTStd-Hv"/>
            </a:endParaRPr>
          </a:p>
        </p:txBody>
      </p:sp>
      <p:sp>
        <p:nvSpPr>
          <p:cNvPr id="56" name="object 56"/>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57" name="object 57"/>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dirty="0"/>
          </a:p>
        </p:txBody>
      </p:sp>
      <p:sp>
        <p:nvSpPr>
          <p:cNvPr id="58" name="object 58"/>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a:lnSpc>
                <a:spcPct val="100000"/>
              </a:lnSpc>
              <a:spcBef>
                <a:spcPts val="10"/>
              </a:spcBef>
            </a:pPr>
            <a:endParaRPr sz="4050" dirty="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dirty="0">
              <a:latin typeface="HelveticaNeueLTStd-Bd"/>
              <a:cs typeface="HelveticaNeueLTStd-Bd"/>
            </a:endParaRPr>
          </a:p>
        </p:txBody>
      </p:sp>
      <p:sp>
        <p:nvSpPr>
          <p:cNvPr id="59" name="object 59"/>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dirty="0"/>
          </a:p>
        </p:txBody>
      </p:sp>
      <p:sp>
        <p:nvSpPr>
          <p:cNvPr id="60" name="object 60"/>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dirty="0"/>
          </a:p>
        </p:txBody>
      </p:sp>
      <p:sp>
        <p:nvSpPr>
          <p:cNvPr id="61" name="object 61"/>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dirty="0"/>
          </a:p>
        </p:txBody>
      </p:sp>
      <p:sp>
        <p:nvSpPr>
          <p:cNvPr id="62" name="object 62"/>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dirty="0"/>
          </a:p>
        </p:txBody>
      </p:sp>
      <p:sp>
        <p:nvSpPr>
          <p:cNvPr id="63" name="object 63"/>
          <p:cNvSpPr/>
          <p:nvPr/>
        </p:nvSpPr>
        <p:spPr>
          <a:xfrm>
            <a:off x="10181920" y="5932079"/>
            <a:ext cx="301625" cy="581660"/>
          </a:xfrm>
          <a:custGeom>
            <a:avLst/>
            <a:gdLst/>
            <a:ahLst/>
            <a:cxnLst/>
            <a:rect l="l" t="t" r="r" b="b"/>
            <a:pathLst>
              <a:path w="301625" h="581659">
                <a:moveTo>
                  <a:pt x="235235" y="158750"/>
                </a:moveTo>
                <a:lnTo>
                  <a:pt x="93395" y="158750"/>
                </a:lnTo>
                <a:lnTo>
                  <a:pt x="96297" y="171450"/>
                </a:lnTo>
                <a:lnTo>
                  <a:pt x="99756" y="184150"/>
                </a:lnTo>
                <a:lnTo>
                  <a:pt x="102366" y="196850"/>
                </a:lnTo>
                <a:lnTo>
                  <a:pt x="102506" y="201930"/>
                </a:lnTo>
                <a:lnTo>
                  <a:pt x="102603" y="210820"/>
                </a:lnTo>
                <a:lnTo>
                  <a:pt x="102031" y="217170"/>
                </a:lnTo>
                <a:lnTo>
                  <a:pt x="100977" y="223520"/>
                </a:lnTo>
                <a:lnTo>
                  <a:pt x="99885" y="231140"/>
                </a:lnTo>
                <a:lnTo>
                  <a:pt x="96121" y="256540"/>
                </a:lnTo>
                <a:lnTo>
                  <a:pt x="94072" y="269240"/>
                </a:lnTo>
                <a:lnTo>
                  <a:pt x="91643" y="281940"/>
                </a:lnTo>
                <a:lnTo>
                  <a:pt x="88870" y="298450"/>
                </a:lnTo>
                <a:lnTo>
                  <a:pt x="87095" y="313690"/>
                </a:lnTo>
                <a:lnTo>
                  <a:pt x="86430" y="326390"/>
                </a:lnTo>
                <a:lnTo>
                  <a:pt x="86338" y="332740"/>
                </a:lnTo>
                <a:lnTo>
                  <a:pt x="86461" y="344170"/>
                </a:lnTo>
                <a:lnTo>
                  <a:pt x="87180" y="355600"/>
                </a:lnTo>
                <a:lnTo>
                  <a:pt x="88326" y="365760"/>
                </a:lnTo>
                <a:lnTo>
                  <a:pt x="89613" y="375920"/>
                </a:lnTo>
                <a:lnTo>
                  <a:pt x="90754" y="386080"/>
                </a:lnTo>
                <a:lnTo>
                  <a:pt x="91363" y="392430"/>
                </a:lnTo>
                <a:lnTo>
                  <a:pt x="90500" y="398780"/>
                </a:lnTo>
                <a:lnTo>
                  <a:pt x="90030" y="405130"/>
                </a:lnTo>
                <a:lnTo>
                  <a:pt x="89076" y="421640"/>
                </a:lnTo>
                <a:lnTo>
                  <a:pt x="88374" y="429260"/>
                </a:lnTo>
                <a:lnTo>
                  <a:pt x="87198" y="436880"/>
                </a:lnTo>
                <a:lnTo>
                  <a:pt x="85542" y="452120"/>
                </a:lnTo>
                <a:lnTo>
                  <a:pt x="86090" y="467360"/>
                </a:lnTo>
                <a:lnTo>
                  <a:pt x="88137" y="482600"/>
                </a:lnTo>
                <a:lnTo>
                  <a:pt x="90982" y="497840"/>
                </a:lnTo>
                <a:lnTo>
                  <a:pt x="92713" y="506730"/>
                </a:lnTo>
                <a:lnTo>
                  <a:pt x="94295" y="515620"/>
                </a:lnTo>
                <a:lnTo>
                  <a:pt x="95685" y="524510"/>
                </a:lnTo>
                <a:lnTo>
                  <a:pt x="96837" y="533400"/>
                </a:lnTo>
                <a:lnTo>
                  <a:pt x="97535" y="539750"/>
                </a:lnTo>
                <a:lnTo>
                  <a:pt x="96481" y="546100"/>
                </a:lnTo>
                <a:lnTo>
                  <a:pt x="95605" y="553720"/>
                </a:lnTo>
                <a:lnTo>
                  <a:pt x="93992" y="554990"/>
                </a:lnTo>
                <a:lnTo>
                  <a:pt x="88849" y="562610"/>
                </a:lnTo>
                <a:lnTo>
                  <a:pt x="84645" y="567690"/>
                </a:lnTo>
                <a:lnTo>
                  <a:pt x="76301" y="571500"/>
                </a:lnTo>
                <a:lnTo>
                  <a:pt x="73990" y="572770"/>
                </a:lnTo>
                <a:lnTo>
                  <a:pt x="69227" y="574040"/>
                </a:lnTo>
                <a:lnTo>
                  <a:pt x="67513" y="576580"/>
                </a:lnTo>
                <a:lnTo>
                  <a:pt x="68376" y="580390"/>
                </a:lnTo>
                <a:lnTo>
                  <a:pt x="69875" y="581660"/>
                </a:lnTo>
                <a:lnTo>
                  <a:pt x="92417" y="581660"/>
                </a:lnTo>
                <a:lnTo>
                  <a:pt x="99593" y="580390"/>
                </a:lnTo>
                <a:lnTo>
                  <a:pt x="103822" y="577850"/>
                </a:lnTo>
                <a:lnTo>
                  <a:pt x="118033" y="577850"/>
                </a:lnTo>
                <a:lnTo>
                  <a:pt x="120053" y="576580"/>
                </a:lnTo>
                <a:lnTo>
                  <a:pt x="117030" y="565150"/>
                </a:lnTo>
                <a:lnTo>
                  <a:pt x="115531" y="557530"/>
                </a:lnTo>
                <a:lnTo>
                  <a:pt x="117093" y="549910"/>
                </a:lnTo>
                <a:lnTo>
                  <a:pt x="115571" y="535940"/>
                </a:lnTo>
                <a:lnTo>
                  <a:pt x="116338" y="520700"/>
                </a:lnTo>
                <a:lnTo>
                  <a:pt x="118762" y="505460"/>
                </a:lnTo>
                <a:lnTo>
                  <a:pt x="122212" y="490220"/>
                </a:lnTo>
                <a:lnTo>
                  <a:pt x="124022" y="481330"/>
                </a:lnTo>
                <a:lnTo>
                  <a:pt x="124461" y="471170"/>
                </a:lnTo>
                <a:lnTo>
                  <a:pt x="123674" y="461010"/>
                </a:lnTo>
                <a:lnTo>
                  <a:pt x="121805" y="450850"/>
                </a:lnTo>
                <a:lnTo>
                  <a:pt x="120527" y="443230"/>
                </a:lnTo>
                <a:lnTo>
                  <a:pt x="120508" y="435610"/>
                </a:lnTo>
                <a:lnTo>
                  <a:pt x="121639" y="427990"/>
                </a:lnTo>
                <a:lnTo>
                  <a:pt x="123812" y="419100"/>
                </a:lnTo>
                <a:lnTo>
                  <a:pt x="126034" y="412750"/>
                </a:lnTo>
                <a:lnTo>
                  <a:pt x="126682" y="406400"/>
                </a:lnTo>
                <a:lnTo>
                  <a:pt x="136133" y="363220"/>
                </a:lnTo>
                <a:lnTo>
                  <a:pt x="142554" y="342900"/>
                </a:lnTo>
                <a:lnTo>
                  <a:pt x="144776" y="332740"/>
                </a:lnTo>
                <a:lnTo>
                  <a:pt x="146023" y="323850"/>
                </a:lnTo>
                <a:lnTo>
                  <a:pt x="145834" y="312420"/>
                </a:lnTo>
                <a:lnTo>
                  <a:pt x="145999" y="312420"/>
                </a:lnTo>
                <a:lnTo>
                  <a:pt x="146075" y="311150"/>
                </a:lnTo>
                <a:lnTo>
                  <a:pt x="210579" y="311150"/>
                </a:lnTo>
                <a:lnTo>
                  <a:pt x="210232" y="307340"/>
                </a:lnTo>
                <a:lnTo>
                  <a:pt x="208068" y="293370"/>
                </a:lnTo>
                <a:lnTo>
                  <a:pt x="203417" y="269240"/>
                </a:lnTo>
                <a:lnTo>
                  <a:pt x="201485" y="257810"/>
                </a:lnTo>
                <a:lnTo>
                  <a:pt x="196175" y="219710"/>
                </a:lnTo>
                <a:lnTo>
                  <a:pt x="195059" y="198120"/>
                </a:lnTo>
                <a:lnTo>
                  <a:pt x="197789" y="185420"/>
                </a:lnTo>
                <a:lnTo>
                  <a:pt x="199291" y="179070"/>
                </a:lnTo>
                <a:lnTo>
                  <a:pt x="200956" y="172720"/>
                </a:lnTo>
                <a:lnTo>
                  <a:pt x="204533" y="160020"/>
                </a:lnTo>
                <a:lnTo>
                  <a:pt x="235797" y="160020"/>
                </a:lnTo>
                <a:lnTo>
                  <a:pt x="235235" y="158750"/>
                </a:lnTo>
                <a:close/>
              </a:path>
              <a:path w="301625" h="581659">
                <a:moveTo>
                  <a:pt x="229920" y="577850"/>
                </a:moveTo>
                <a:lnTo>
                  <a:pt x="192811" y="577850"/>
                </a:lnTo>
                <a:lnTo>
                  <a:pt x="200659" y="580390"/>
                </a:lnTo>
                <a:lnTo>
                  <a:pt x="208572" y="581660"/>
                </a:lnTo>
                <a:lnTo>
                  <a:pt x="229222" y="581660"/>
                </a:lnTo>
                <a:lnTo>
                  <a:pt x="230797" y="579120"/>
                </a:lnTo>
                <a:lnTo>
                  <a:pt x="229920" y="577850"/>
                </a:lnTo>
                <a:close/>
              </a:path>
              <a:path w="301625" h="581659">
                <a:moveTo>
                  <a:pt x="118033" y="577850"/>
                </a:moveTo>
                <a:lnTo>
                  <a:pt x="103822" y="577850"/>
                </a:lnTo>
                <a:lnTo>
                  <a:pt x="108826" y="579120"/>
                </a:lnTo>
                <a:lnTo>
                  <a:pt x="118033" y="577850"/>
                </a:lnTo>
                <a:close/>
              </a:path>
              <a:path w="301625" h="581659">
                <a:moveTo>
                  <a:pt x="210579" y="311150"/>
                </a:moveTo>
                <a:lnTo>
                  <a:pt x="151574" y="311150"/>
                </a:lnTo>
                <a:lnTo>
                  <a:pt x="151549" y="322580"/>
                </a:lnTo>
                <a:lnTo>
                  <a:pt x="152526" y="330200"/>
                </a:lnTo>
                <a:lnTo>
                  <a:pt x="154276" y="339090"/>
                </a:lnTo>
                <a:lnTo>
                  <a:pt x="156578" y="346710"/>
                </a:lnTo>
                <a:lnTo>
                  <a:pt x="160756" y="360680"/>
                </a:lnTo>
                <a:lnTo>
                  <a:pt x="164641" y="374650"/>
                </a:lnTo>
                <a:lnTo>
                  <a:pt x="168027" y="388620"/>
                </a:lnTo>
                <a:lnTo>
                  <a:pt x="170713" y="402590"/>
                </a:lnTo>
                <a:lnTo>
                  <a:pt x="171855" y="408940"/>
                </a:lnTo>
                <a:lnTo>
                  <a:pt x="173172" y="415290"/>
                </a:lnTo>
                <a:lnTo>
                  <a:pt x="174615" y="421640"/>
                </a:lnTo>
                <a:lnTo>
                  <a:pt x="176136" y="427990"/>
                </a:lnTo>
                <a:lnTo>
                  <a:pt x="177838" y="434340"/>
                </a:lnTo>
                <a:lnTo>
                  <a:pt x="178015" y="440690"/>
                </a:lnTo>
                <a:lnTo>
                  <a:pt x="176263" y="448310"/>
                </a:lnTo>
                <a:lnTo>
                  <a:pt x="173905" y="461010"/>
                </a:lnTo>
                <a:lnTo>
                  <a:pt x="173518" y="474980"/>
                </a:lnTo>
                <a:lnTo>
                  <a:pt x="174843" y="487680"/>
                </a:lnTo>
                <a:lnTo>
                  <a:pt x="179338" y="509270"/>
                </a:lnTo>
                <a:lnTo>
                  <a:pt x="180506" y="518160"/>
                </a:lnTo>
                <a:lnTo>
                  <a:pt x="181381" y="527050"/>
                </a:lnTo>
                <a:lnTo>
                  <a:pt x="182219" y="534670"/>
                </a:lnTo>
                <a:lnTo>
                  <a:pt x="182562" y="538480"/>
                </a:lnTo>
                <a:lnTo>
                  <a:pt x="181508" y="542290"/>
                </a:lnTo>
                <a:lnTo>
                  <a:pt x="181038" y="548640"/>
                </a:lnTo>
                <a:lnTo>
                  <a:pt x="181008" y="553720"/>
                </a:lnTo>
                <a:lnTo>
                  <a:pt x="180581" y="558800"/>
                </a:lnTo>
                <a:lnTo>
                  <a:pt x="180149" y="562610"/>
                </a:lnTo>
                <a:lnTo>
                  <a:pt x="179476" y="568960"/>
                </a:lnTo>
                <a:lnTo>
                  <a:pt x="178765" y="568960"/>
                </a:lnTo>
                <a:lnTo>
                  <a:pt x="177749" y="575310"/>
                </a:lnTo>
                <a:lnTo>
                  <a:pt x="179489" y="577850"/>
                </a:lnTo>
                <a:lnTo>
                  <a:pt x="184619" y="579120"/>
                </a:lnTo>
                <a:lnTo>
                  <a:pt x="192811" y="577850"/>
                </a:lnTo>
                <a:lnTo>
                  <a:pt x="229920" y="577850"/>
                </a:lnTo>
                <a:lnTo>
                  <a:pt x="228168" y="575310"/>
                </a:lnTo>
                <a:lnTo>
                  <a:pt x="226339" y="574040"/>
                </a:lnTo>
                <a:lnTo>
                  <a:pt x="218503" y="571500"/>
                </a:lnTo>
                <a:lnTo>
                  <a:pt x="213867" y="567690"/>
                </a:lnTo>
                <a:lnTo>
                  <a:pt x="207416" y="560070"/>
                </a:lnTo>
                <a:lnTo>
                  <a:pt x="204381" y="557530"/>
                </a:lnTo>
                <a:lnTo>
                  <a:pt x="201358" y="549910"/>
                </a:lnTo>
                <a:lnTo>
                  <a:pt x="200355" y="544830"/>
                </a:lnTo>
                <a:lnTo>
                  <a:pt x="200939" y="532130"/>
                </a:lnTo>
                <a:lnTo>
                  <a:pt x="203441" y="515620"/>
                </a:lnTo>
                <a:lnTo>
                  <a:pt x="205574" y="502920"/>
                </a:lnTo>
                <a:lnTo>
                  <a:pt x="207825" y="491490"/>
                </a:lnTo>
                <a:lnTo>
                  <a:pt x="209977" y="478790"/>
                </a:lnTo>
                <a:lnTo>
                  <a:pt x="211810" y="466090"/>
                </a:lnTo>
                <a:lnTo>
                  <a:pt x="212813" y="458470"/>
                </a:lnTo>
                <a:lnTo>
                  <a:pt x="211569" y="450850"/>
                </a:lnTo>
                <a:lnTo>
                  <a:pt x="210307" y="434340"/>
                </a:lnTo>
                <a:lnTo>
                  <a:pt x="209594" y="425450"/>
                </a:lnTo>
                <a:lnTo>
                  <a:pt x="208729" y="416560"/>
                </a:lnTo>
                <a:lnTo>
                  <a:pt x="207606" y="407670"/>
                </a:lnTo>
                <a:lnTo>
                  <a:pt x="206856" y="398780"/>
                </a:lnTo>
                <a:lnTo>
                  <a:pt x="206959" y="387350"/>
                </a:lnTo>
                <a:lnTo>
                  <a:pt x="207949" y="377190"/>
                </a:lnTo>
                <a:lnTo>
                  <a:pt x="209435" y="367030"/>
                </a:lnTo>
                <a:lnTo>
                  <a:pt x="210340" y="359410"/>
                </a:lnTo>
                <a:lnTo>
                  <a:pt x="210794" y="351790"/>
                </a:lnTo>
                <a:lnTo>
                  <a:pt x="211068" y="342900"/>
                </a:lnTo>
                <a:lnTo>
                  <a:pt x="211429" y="335280"/>
                </a:lnTo>
                <a:lnTo>
                  <a:pt x="211390" y="320040"/>
                </a:lnTo>
                <a:lnTo>
                  <a:pt x="210579" y="311150"/>
                </a:lnTo>
                <a:close/>
              </a:path>
              <a:path w="301625" h="581659">
                <a:moveTo>
                  <a:pt x="274459" y="314960"/>
                </a:moveTo>
                <a:lnTo>
                  <a:pt x="266115" y="314960"/>
                </a:lnTo>
                <a:lnTo>
                  <a:pt x="266458" y="316230"/>
                </a:lnTo>
                <a:lnTo>
                  <a:pt x="266903" y="317500"/>
                </a:lnTo>
                <a:lnTo>
                  <a:pt x="268909" y="325120"/>
                </a:lnTo>
                <a:lnTo>
                  <a:pt x="270611" y="331470"/>
                </a:lnTo>
                <a:lnTo>
                  <a:pt x="272478" y="337820"/>
                </a:lnTo>
                <a:lnTo>
                  <a:pt x="272567" y="339090"/>
                </a:lnTo>
                <a:lnTo>
                  <a:pt x="273989" y="340360"/>
                </a:lnTo>
                <a:lnTo>
                  <a:pt x="275170" y="340360"/>
                </a:lnTo>
                <a:lnTo>
                  <a:pt x="276313" y="341630"/>
                </a:lnTo>
                <a:lnTo>
                  <a:pt x="276745" y="340360"/>
                </a:lnTo>
                <a:lnTo>
                  <a:pt x="277698" y="339090"/>
                </a:lnTo>
                <a:lnTo>
                  <a:pt x="276580" y="331470"/>
                </a:lnTo>
                <a:lnTo>
                  <a:pt x="275335" y="325120"/>
                </a:lnTo>
                <a:lnTo>
                  <a:pt x="273977" y="318770"/>
                </a:lnTo>
                <a:lnTo>
                  <a:pt x="273837" y="317500"/>
                </a:lnTo>
                <a:lnTo>
                  <a:pt x="273659" y="316230"/>
                </a:lnTo>
                <a:lnTo>
                  <a:pt x="274459" y="314960"/>
                </a:lnTo>
                <a:close/>
              </a:path>
              <a:path w="301625" h="581659">
                <a:moveTo>
                  <a:pt x="282193" y="314960"/>
                </a:moveTo>
                <a:lnTo>
                  <a:pt x="274459" y="314960"/>
                </a:lnTo>
                <a:lnTo>
                  <a:pt x="275056" y="316230"/>
                </a:lnTo>
                <a:lnTo>
                  <a:pt x="275793" y="317500"/>
                </a:lnTo>
                <a:lnTo>
                  <a:pt x="280568" y="328930"/>
                </a:lnTo>
                <a:lnTo>
                  <a:pt x="283057" y="335280"/>
                </a:lnTo>
                <a:lnTo>
                  <a:pt x="283362" y="336550"/>
                </a:lnTo>
                <a:lnTo>
                  <a:pt x="284619" y="339090"/>
                </a:lnTo>
                <a:lnTo>
                  <a:pt x="285394" y="340360"/>
                </a:lnTo>
                <a:lnTo>
                  <a:pt x="290156" y="339090"/>
                </a:lnTo>
                <a:lnTo>
                  <a:pt x="289369" y="336550"/>
                </a:lnTo>
                <a:lnTo>
                  <a:pt x="286943" y="328930"/>
                </a:lnTo>
                <a:lnTo>
                  <a:pt x="282193" y="314960"/>
                </a:lnTo>
                <a:close/>
              </a:path>
              <a:path w="301625" h="581659">
                <a:moveTo>
                  <a:pt x="34404" y="313690"/>
                </a:moveTo>
                <a:lnTo>
                  <a:pt x="26962" y="313690"/>
                </a:lnTo>
                <a:lnTo>
                  <a:pt x="26073" y="320040"/>
                </a:lnTo>
                <a:lnTo>
                  <a:pt x="24866" y="326390"/>
                </a:lnTo>
                <a:lnTo>
                  <a:pt x="23926" y="331470"/>
                </a:lnTo>
                <a:lnTo>
                  <a:pt x="23342" y="336550"/>
                </a:lnTo>
                <a:lnTo>
                  <a:pt x="24498" y="337820"/>
                </a:lnTo>
                <a:lnTo>
                  <a:pt x="25057" y="339090"/>
                </a:lnTo>
                <a:lnTo>
                  <a:pt x="26174" y="339090"/>
                </a:lnTo>
                <a:lnTo>
                  <a:pt x="27965" y="337820"/>
                </a:lnTo>
                <a:lnTo>
                  <a:pt x="30137" y="330200"/>
                </a:lnTo>
                <a:lnTo>
                  <a:pt x="31572" y="323850"/>
                </a:lnTo>
                <a:lnTo>
                  <a:pt x="33502" y="316230"/>
                </a:lnTo>
                <a:lnTo>
                  <a:pt x="33997" y="314960"/>
                </a:lnTo>
                <a:lnTo>
                  <a:pt x="34404" y="313690"/>
                </a:lnTo>
                <a:close/>
              </a:path>
              <a:path w="301625" h="581659">
                <a:moveTo>
                  <a:pt x="42345" y="311150"/>
                </a:moveTo>
                <a:lnTo>
                  <a:pt x="18567" y="311150"/>
                </a:lnTo>
                <a:lnTo>
                  <a:pt x="18364" y="312420"/>
                </a:lnTo>
                <a:lnTo>
                  <a:pt x="18199" y="313690"/>
                </a:lnTo>
                <a:lnTo>
                  <a:pt x="16014" y="320040"/>
                </a:lnTo>
                <a:lnTo>
                  <a:pt x="14033" y="327660"/>
                </a:lnTo>
                <a:lnTo>
                  <a:pt x="11633" y="335280"/>
                </a:lnTo>
                <a:lnTo>
                  <a:pt x="11188" y="337820"/>
                </a:lnTo>
                <a:lnTo>
                  <a:pt x="14554" y="337820"/>
                </a:lnTo>
                <a:lnTo>
                  <a:pt x="16560" y="336550"/>
                </a:lnTo>
                <a:lnTo>
                  <a:pt x="19646" y="328930"/>
                </a:lnTo>
                <a:lnTo>
                  <a:pt x="21869" y="322580"/>
                </a:lnTo>
                <a:lnTo>
                  <a:pt x="24739" y="316230"/>
                </a:lnTo>
                <a:lnTo>
                  <a:pt x="25463" y="314960"/>
                </a:lnTo>
                <a:lnTo>
                  <a:pt x="26060" y="313690"/>
                </a:lnTo>
                <a:lnTo>
                  <a:pt x="41889" y="313690"/>
                </a:lnTo>
                <a:lnTo>
                  <a:pt x="42345" y="311150"/>
                </a:lnTo>
                <a:close/>
              </a:path>
              <a:path w="301625" h="581659">
                <a:moveTo>
                  <a:pt x="235797" y="160020"/>
                </a:moveTo>
                <a:lnTo>
                  <a:pt x="204533" y="160020"/>
                </a:lnTo>
                <a:lnTo>
                  <a:pt x="208000" y="167640"/>
                </a:lnTo>
                <a:lnTo>
                  <a:pt x="211747" y="173990"/>
                </a:lnTo>
                <a:lnTo>
                  <a:pt x="216776" y="189230"/>
                </a:lnTo>
                <a:lnTo>
                  <a:pt x="217931" y="196850"/>
                </a:lnTo>
                <a:lnTo>
                  <a:pt x="220573" y="208280"/>
                </a:lnTo>
                <a:lnTo>
                  <a:pt x="221614" y="210820"/>
                </a:lnTo>
                <a:lnTo>
                  <a:pt x="228204" y="223520"/>
                </a:lnTo>
                <a:lnTo>
                  <a:pt x="238952" y="246380"/>
                </a:lnTo>
                <a:lnTo>
                  <a:pt x="253123" y="290830"/>
                </a:lnTo>
                <a:lnTo>
                  <a:pt x="253339" y="294640"/>
                </a:lnTo>
                <a:lnTo>
                  <a:pt x="254114" y="298450"/>
                </a:lnTo>
                <a:lnTo>
                  <a:pt x="259803" y="330200"/>
                </a:lnTo>
                <a:lnTo>
                  <a:pt x="259270" y="334010"/>
                </a:lnTo>
                <a:lnTo>
                  <a:pt x="264934" y="334010"/>
                </a:lnTo>
                <a:lnTo>
                  <a:pt x="264350" y="331470"/>
                </a:lnTo>
                <a:lnTo>
                  <a:pt x="265239" y="314960"/>
                </a:lnTo>
                <a:lnTo>
                  <a:pt x="282193" y="314960"/>
                </a:lnTo>
                <a:lnTo>
                  <a:pt x="282447" y="312420"/>
                </a:lnTo>
                <a:lnTo>
                  <a:pt x="290756" y="312420"/>
                </a:lnTo>
                <a:lnTo>
                  <a:pt x="288264" y="306070"/>
                </a:lnTo>
                <a:lnTo>
                  <a:pt x="287286" y="302260"/>
                </a:lnTo>
                <a:lnTo>
                  <a:pt x="286067" y="299720"/>
                </a:lnTo>
                <a:lnTo>
                  <a:pt x="287172" y="298450"/>
                </a:lnTo>
                <a:lnTo>
                  <a:pt x="296214" y="298450"/>
                </a:lnTo>
                <a:lnTo>
                  <a:pt x="294893" y="295910"/>
                </a:lnTo>
                <a:lnTo>
                  <a:pt x="287921" y="288290"/>
                </a:lnTo>
                <a:lnTo>
                  <a:pt x="283705" y="285750"/>
                </a:lnTo>
                <a:lnTo>
                  <a:pt x="275843" y="280670"/>
                </a:lnTo>
                <a:lnTo>
                  <a:pt x="273608" y="278130"/>
                </a:lnTo>
                <a:lnTo>
                  <a:pt x="272554" y="274320"/>
                </a:lnTo>
                <a:lnTo>
                  <a:pt x="269641" y="264160"/>
                </a:lnTo>
                <a:lnTo>
                  <a:pt x="266679" y="254000"/>
                </a:lnTo>
                <a:lnTo>
                  <a:pt x="263762" y="242570"/>
                </a:lnTo>
                <a:lnTo>
                  <a:pt x="260984" y="232410"/>
                </a:lnTo>
                <a:lnTo>
                  <a:pt x="259308" y="226060"/>
                </a:lnTo>
                <a:lnTo>
                  <a:pt x="258978" y="218440"/>
                </a:lnTo>
                <a:lnTo>
                  <a:pt x="256019" y="204470"/>
                </a:lnTo>
                <a:lnTo>
                  <a:pt x="252704" y="198120"/>
                </a:lnTo>
                <a:lnTo>
                  <a:pt x="247967" y="191770"/>
                </a:lnTo>
                <a:lnTo>
                  <a:pt x="243825" y="186690"/>
                </a:lnTo>
                <a:lnTo>
                  <a:pt x="240574" y="180340"/>
                </a:lnTo>
                <a:lnTo>
                  <a:pt x="238264" y="172720"/>
                </a:lnTo>
                <a:lnTo>
                  <a:pt x="236943" y="166370"/>
                </a:lnTo>
                <a:lnTo>
                  <a:pt x="236359" y="161290"/>
                </a:lnTo>
                <a:lnTo>
                  <a:pt x="235797" y="160020"/>
                </a:lnTo>
                <a:close/>
              </a:path>
              <a:path w="301625" h="581659">
                <a:moveTo>
                  <a:pt x="41889" y="313690"/>
                </a:moveTo>
                <a:lnTo>
                  <a:pt x="35267" y="313690"/>
                </a:lnTo>
                <a:lnTo>
                  <a:pt x="36626" y="330200"/>
                </a:lnTo>
                <a:lnTo>
                  <a:pt x="36360" y="332740"/>
                </a:lnTo>
                <a:lnTo>
                  <a:pt x="39662" y="331470"/>
                </a:lnTo>
                <a:lnTo>
                  <a:pt x="41135" y="330200"/>
                </a:lnTo>
                <a:lnTo>
                  <a:pt x="40978" y="318770"/>
                </a:lnTo>
                <a:lnTo>
                  <a:pt x="41889" y="313690"/>
                </a:lnTo>
                <a:close/>
              </a:path>
              <a:path w="301625" h="581659">
                <a:moveTo>
                  <a:pt x="290756" y="312420"/>
                </a:moveTo>
                <a:lnTo>
                  <a:pt x="282447" y="312420"/>
                </a:lnTo>
                <a:lnTo>
                  <a:pt x="283184" y="313690"/>
                </a:lnTo>
                <a:lnTo>
                  <a:pt x="284022" y="314960"/>
                </a:lnTo>
                <a:lnTo>
                  <a:pt x="287527" y="320040"/>
                </a:lnTo>
                <a:lnTo>
                  <a:pt x="290245" y="325120"/>
                </a:lnTo>
                <a:lnTo>
                  <a:pt x="293966" y="330200"/>
                </a:lnTo>
                <a:lnTo>
                  <a:pt x="295668" y="330200"/>
                </a:lnTo>
                <a:lnTo>
                  <a:pt x="296900" y="331470"/>
                </a:lnTo>
                <a:lnTo>
                  <a:pt x="297179" y="330200"/>
                </a:lnTo>
                <a:lnTo>
                  <a:pt x="298094" y="328930"/>
                </a:lnTo>
                <a:lnTo>
                  <a:pt x="295186" y="321310"/>
                </a:lnTo>
                <a:lnTo>
                  <a:pt x="292252" y="316230"/>
                </a:lnTo>
                <a:lnTo>
                  <a:pt x="290756" y="312420"/>
                </a:lnTo>
                <a:close/>
              </a:path>
              <a:path w="301625" h="581659">
                <a:moveTo>
                  <a:pt x="45329" y="297180"/>
                </a:moveTo>
                <a:lnTo>
                  <a:pt x="14122" y="297180"/>
                </a:lnTo>
                <a:lnTo>
                  <a:pt x="13284" y="299720"/>
                </a:lnTo>
                <a:lnTo>
                  <a:pt x="12712" y="303530"/>
                </a:lnTo>
                <a:lnTo>
                  <a:pt x="9067" y="312420"/>
                </a:lnTo>
                <a:lnTo>
                  <a:pt x="6159" y="318770"/>
                </a:lnTo>
                <a:lnTo>
                  <a:pt x="3200" y="326390"/>
                </a:lnTo>
                <a:lnTo>
                  <a:pt x="3327" y="328930"/>
                </a:lnTo>
                <a:lnTo>
                  <a:pt x="6184" y="330200"/>
                </a:lnTo>
                <a:lnTo>
                  <a:pt x="7150" y="328930"/>
                </a:lnTo>
                <a:lnTo>
                  <a:pt x="10515" y="322580"/>
                </a:lnTo>
                <a:lnTo>
                  <a:pt x="16141" y="313690"/>
                </a:lnTo>
                <a:lnTo>
                  <a:pt x="17017" y="312420"/>
                </a:lnTo>
                <a:lnTo>
                  <a:pt x="18567" y="311150"/>
                </a:lnTo>
                <a:lnTo>
                  <a:pt x="42345" y="311150"/>
                </a:lnTo>
                <a:lnTo>
                  <a:pt x="42800" y="308610"/>
                </a:lnTo>
                <a:lnTo>
                  <a:pt x="45139" y="298450"/>
                </a:lnTo>
                <a:lnTo>
                  <a:pt x="45329" y="297180"/>
                </a:lnTo>
                <a:close/>
              </a:path>
              <a:path w="301625" h="581659">
                <a:moveTo>
                  <a:pt x="296214" y="298450"/>
                </a:moveTo>
                <a:lnTo>
                  <a:pt x="287172" y="298450"/>
                </a:lnTo>
                <a:lnTo>
                  <a:pt x="288239" y="299720"/>
                </a:lnTo>
                <a:lnTo>
                  <a:pt x="289166" y="300990"/>
                </a:lnTo>
                <a:lnTo>
                  <a:pt x="295059" y="307340"/>
                </a:lnTo>
                <a:lnTo>
                  <a:pt x="298322" y="308610"/>
                </a:lnTo>
                <a:lnTo>
                  <a:pt x="300291" y="308610"/>
                </a:lnTo>
                <a:lnTo>
                  <a:pt x="301358" y="307340"/>
                </a:lnTo>
                <a:lnTo>
                  <a:pt x="300989" y="306070"/>
                </a:lnTo>
                <a:lnTo>
                  <a:pt x="297535" y="300990"/>
                </a:lnTo>
                <a:lnTo>
                  <a:pt x="296214" y="298450"/>
                </a:lnTo>
                <a:close/>
              </a:path>
              <a:path w="301625" h="581659">
                <a:moveTo>
                  <a:pt x="195973" y="90170"/>
                </a:moveTo>
                <a:lnTo>
                  <a:pt x="101396" y="90170"/>
                </a:lnTo>
                <a:lnTo>
                  <a:pt x="87874" y="91440"/>
                </a:lnTo>
                <a:lnTo>
                  <a:pt x="77217" y="97790"/>
                </a:lnTo>
                <a:lnTo>
                  <a:pt x="69630" y="106680"/>
                </a:lnTo>
                <a:lnTo>
                  <a:pt x="65316" y="118110"/>
                </a:lnTo>
                <a:lnTo>
                  <a:pt x="63614" y="125730"/>
                </a:lnTo>
                <a:lnTo>
                  <a:pt x="64287" y="133350"/>
                </a:lnTo>
                <a:lnTo>
                  <a:pt x="65849" y="143510"/>
                </a:lnTo>
                <a:lnTo>
                  <a:pt x="65608" y="146050"/>
                </a:lnTo>
                <a:lnTo>
                  <a:pt x="63284" y="157480"/>
                </a:lnTo>
                <a:lnTo>
                  <a:pt x="61417" y="165100"/>
                </a:lnTo>
                <a:lnTo>
                  <a:pt x="58013" y="176530"/>
                </a:lnTo>
                <a:lnTo>
                  <a:pt x="56807" y="181610"/>
                </a:lnTo>
                <a:lnTo>
                  <a:pt x="54165" y="185420"/>
                </a:lnTo>
                <a:lnTo>
                  <a:pt x="47719" y="194310"/>
                </a:lnTo>
                <a:lnTo>
                  <a:pt x="43010" y="204470"/>
                </a:lnTo>
                <a:lnTo>
                  <a:pt x="39836" y="214630"/>
                </a:lnTo>
                <a:lnTo>
                  <a:pt x="37998" y="226060"/>
                </a:lnTo>
                <a:lnTo>
                  <a:pt x="36645" y="234950"/>
                </a:lnTo>
                <a:lnTo>
                  <a:pt x="34690" y="243840"/>
                </a:lnTo>
                <a:lnTo>
                  <a:pt x="32458" y="252730"/>
                </a:lnTo>
                <a:lnTo>
                  <a:pt x="30276" y="261620"/>
                </a:lnTo>
                <a:lnTo>
                  <a:pt x="28028" y="270510"/>
                </a:lnTo>
                <a:lnTo>
                  <a:pt x="25603" y="276860"/>
                </a:lnTo>
                <a:lnTo>
                  <a:pt x="23837" y="279400"/>
                </a:lnTo>
                <a:lnTo>
                  <a:pt x="15379" y="284480"/>
                </a:lnTo>
                <a:lnTo>
                  <a:pt x="9690" y="288290"/>
                </a:lnTo>
                <a:lnTo>
                  <a:pt x="4203" y="297180"/>
                </a:lnTo>
                <a:lnTo>
                  <a:pt x="2184" y="299720"/>
                </a:lnTo>
                <a:lnTo>
                  <a:pt x="12" y="303530"/>
                </a:lnTo>
                <a:lnTo>
                  <a:pt x="190" y="304800"/>
                </a:lnTo>
                <a:lnTo>
                  <a:pt x="0" y="306070"/>
                </a:lnTo>
                <a:lnTo>
                  <a:pt x="3187" y="306070"/>
                </a:lnTo>
                <a:lnTo>
                  <a:pt x="6248" y="304800"/>
                </a:lnTo>
                <a:lnTo>
                  <a:pt x="10947" y="299720"/>
                </a:lnTo>
                <a:lnTo>
                  <a:pt x="11963" y="298450"/>
                </a:lnTo>
                <a:lnTo>
                  <a:pt x="13093" y="297180"/>
                </a:lnTo>
                <a:lnTo>
                  <a:pt x="45329" y="297180"/>
                </a:lnTo>
                <a:lnTo>
                  <a:pt x="46659" y="288290"/>
                </a:lnTo>
                <a:lnTo>
                  <a:pt x="48669" y="275590"/>
                </a:lnTo>
                <a:lnTo>
                  <a:pt x="52535" y="262890"/>
                </a:lnTo>
                <a:lnTo>
                  <a:pt x="57784" y="250190"/>
                </a:lnTo>
                <a:lnTo>
                  <a:pt x="63944" y="237490"/>
                </a:lnTo>
                <a:lnTo>
                  <a:pt x="67550" y="231140"/>
                </a:lnTo>
                <a:lnTo>
                  <a:pt x="70831" y="223520"/>
                </a:lnTo>
                <a:lnTo>
                  <a:pt x="73849" y="215900"/>
                </a:lnTo>
                <a:lnTo>
                  <a:pt x="76669" y="208280"/>
                </a:lnTo>
                <a:lnTo>
                  <a:pt x="78841" y="201930"/>
                </a:lnTo>
                <a:lnTo>
                  <a:pt x="78905" y="195580"/>
                </a:lnTo>
                <a:lnTo>
                  <a:pt x="82981" y="182880"/>
                </a:lnTo>
                <a:lnTo>
                  <a:pt x="86169" y="176530"/>
                </a:lnTo>
                <a:lnTo>
                  <a:pt x="90271" y="166370"/>
                </a:lnTo>
                <a:lnTo>
                  <a:pt x="91668" y="162560"/>
                </a:lnTo>
                <a:lnTo>
                  <a:pt x="93395" y="158750"/>
                </a:lnTo>
                <a:lnTo>
                  <a:pt x="235235" y="158750"/>
                </a:lnTo>
                <a:lnTo>
                  <a:pt x="234111" y="156210"/>
                </a:lnTo>
                <a:lnTo>
                  <a:pt x="232384" y="147320"/>
                </a:lnTo>
                <a:lnTo>
                  <a:pt x="231800" y="143510"/>
                </a:lnTo>
                <a:lnTo>
                  <a:pt x="232333" y="139700"/>
                </a:lnTo>
                <a:lnTo>
                  <a:pt x="233139" y="130810"/>
                </a:lnTo>
                <a:lnTo>
                  <a:pt x="215137" y="93980"/>
                </a:lnTo>
                <a:lnTo>
                  <a:pt x="206023" y="91440"/>
                </a:lnTo>
                <a:lnTo>
                  <a:pt x="195973" y="90170"/>
                </a:lnTo>
                <a:close/>
              </a:path>
              <a:path w="301625" h="581659">
                <a:moveTo>
                  <a:pt x="121932" y="29210"/>
                </a:moveTo>
                <a:lnTo>
                  <a:pt x="120967" y="30480"/>
                </a:lnTo>
                <a:lnTo>
                  <a:pt x="121335" y="36830"/>
                </a:lnTo>
                <a:lnTo>
                  <a:pt x="121653" y="39370"/>
                </a:lnTo>
                <a:lnTo>
                  <a:pt x="122935" y="45720"/>
                </a:lnTo>
                <a:lnTo>
                  <a:pt x="129743" y="50800"/>
                </a:lnTo>
                <a:lnTo>
                  <a:pt x="128739" y="57150"/>
                </a:lnTo>
                <a:lnTo>
                  <a:pt x="132130" y="73660"/>
                </a:lnTo>
                <a:lnTo>
                  <a:pt x="130924" y="76200"/>
                </a:lnTo>
                <a:lnTo>
                  <a:pt x="116509" y="85090"/>
                </a:lnTo>
                <a:lnTo>
                  <a:pt x="105041" y="90170"/>
                </a:lnTo>
                <a:lnTo>
                  <a:pt x="192328" y="90170"/>
                </a:lnTo>
                <a:lnTo>
                  <a:pt x="184454" y="86360"/>
                </a:lnTo>
                <a:lnTo>
                  <a:pt x="178092" y="82550"/>
                </a:lnTo>
                <a:lnTo>
                  <a:pt x="168071" y="76200"/>
                </a:lnTo>
                <a:lnTo>
                  <a:pt x="166306" y="73660"/>
                </a:lnTo>
                <a:lnTo>
                  <a:pt x="168274" y="62230"/>
                </a:lnTo>
                <a:lnTo>
                  <a:pt x="168833" y="57150"/>
                </a:lnTo>
                <a:lnTo>
                  <a:pt x="169798" y="50800"/>
                </a:lnTo>
                <a:lnTo>
                  <a:pt x="170357" y="49530"/>
                </a:lnTo>
                <a:lnTo>
                  <a:pt x="174510" y="46990"/>
                </a:lnTo>
                <a:lnTo>
                  <a:pt x="177977" y="35560"/>
                </a:lnTo>
                <a:lnTo>
                  <a:pt x="176009" y="31750"/>
                </a:lnTo>
                <a:lnTo>
                  <a:pt x="125260" y="31750"/>
                </a:lnTo>
                <a:lnTo>
                  <a:pt x="121932" y="29210"/>
                </a:lnTo>
                <a:close/>
              </a:path>
              <a:path w="301625" h="581659">
                <a:moveTo>
                  <a:pt x="149821" y="0"/>
                </a:moveTo>
                <a:lnTo>
                  <a:pt x="140980" y="0"/>
                </a:lnTo>
                <a:lnTo>
                  <a:pt x="133850" y="3810"/>
                </a:lnTo>
                <a:lnTo>
                  <a:pt x="128803" y="10160"/>
                </a:lnTo>
                <a:lnTo>
                  <a:pt x="126212" y="19050"/>
                </a:lnTo>
                <a:lnTo>
                  <a:pt x="125679" y="22860"/>
                </a:lnTo>
                <a:lnTo>
                  <a:pt x="125564" y="26670"/>
                </a:lnTo>
                <a:lnTo>
                  <a:pt x="125260" y="31750"/>
                </a:lnTo>
                <a:lnTo>
                  <a:pt x="171665" y="31750"/>
                </a:lnTo>
                <a:lnTo>
                  <a:pt x="171640" y="20320"/>
                </a:lnTo>
                <a:lnTo>
                  <a:pt x="169811" y="12700"/>
                </a:lnTo>
                <a:lnTo>
                  <a:pt x="165374" y="5080"/>
                </a:lnTo>
                <a:lnTo>
                  <a:pt x="158615" y="1270"/>
                </a:lnTo>
                <a:lnTo>
                  <a:pt x="149821" y="0"/>
                </a:lnTo>
                <a:close/>
              </a:path>
              <a:path w="301625" h="581659">
                <a:moveTo>
                  <a:pt x="175323" y="30480"/>
                </a:moveTo>
                <a:lnTo>
                  <a:pt x="174764" y="30480"/>
                </a:lnTo>
                <a:lnTo>
                  <a:pt x="171665" y="31750"/>
                </a:lnTo>
                <a:lnTo>
                  <a:pt x="176009" y="31750"/>
                </a:lnTo>
                <a:lnTo>
                  <a:pt x="175323" y="30480"/>
                </a:lnTo>
                <a:close/>
              </a:path>
            </a:pathLst>
          </a:custGeom>
          <a:solidFill>
            <a:srgbClr val="FFFFFF"/>
          </a:solidFill>
        </p:spPr>
        <p:txBody>
          <a:bodyPr wrap="square" lIns="0" tIns="0" rIns="0" bIns="0" rtlCol="0"/>
          <a:lstStyle/>
          <a:p>
            <a:endParaRPr dirty="0"/>
          </a:p>
        </p:txBody>
      </p:sp>
      <p:sp>
        <p:nvSpPr>
          <p:cNvPr id="64" name="object 64"/>
          <p:cNvSpPr/>
          <p:nvPr/>
        </p:nvSpPr>
        <p:spPr>
          <a:xfrm>
            <a:off x="10272730" y="596825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dirty="0"/>
          </a:p>
        </p:txBody>
      </p:sp>
      <p:sp>
        <p:nvSpPr>
          <p:cNvPr id="65" name="object 65"/>
          <p:cNvSpPr/>
          <p:nvPr/>
        </p:nvSpPr>
        <p:spPr>
          <a:xfrm>
            <a:off x="10272730" y="6190258"/>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dirty="0"/>
          </a:p>
        </p:txBody>
      </p:sp>
      <p:sp>
        <p:nvSpPr>
          <p:cNvPr id="70"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71"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374245" cy="6925309"/>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Hemostatic </a:t>
            </a:r>
            <a:r>
              <a:rPr sz="4000" b="1" spc="25" dirty="0">
                <a:solidFill>
                  <a:srgbClr val="27306B"/>
                </a:solidFill>
                <a:latin typeface="HelveticaNeueLTStd-Bd"/>
                <a:cs typeface="HelveticaNeueLTStd-Bd"/>
              </a:rPr>
              <a:t>Dressings </a:t>
            </a:r>
            <a:r>
              <a:rPr sz="4000" spc="35" dirty="0">
                <a:solidFill>
                  <a:srgbClr val="27306B"/>
                </a:solidFill>
                <a:latin typeface="HelveticaNeueLTStd-Roman"/>
                <a:cs typeface="HelveticaNeueLTStd-Roman"/>
              </a:rPr>
              <a:t>(Bleeding </a:t>
            </a:r>
            <a:r>
              <a:rPr sz="4000" spc="20" dirty="0">
                <a:solidFill>
                  <a:srgbClr val="27306B"/>
                </a:solidFill>
                <a:latin typeface="HelveticaNeueLTStd-Roman"/>
                <a:cs typeface="HelveticaNeueLTStd-Roman"/>
              </a:rPr>
              <a:t>Control</a:t>
            </a:r>
            <a:r>
              <a:rPr sz="4000" spc="204" dirty="0">
                <a:solidFill>
                  <a:srgbClr val="27306B"/>
                </a:solidFill>
                <a:latin typeface="HelveticaNeueLTStd-Roman"/>
                <a:cs typeface="HelveticaNeueLTStd-Roman"/>
              </a:rPr>
              <a:t> </a:t>
            </a:r>
            <a:r>
              <a:rPr sz="4000" spc="30" dirty="0">
                <a:solidFill>
                  <a:srgbClr val="27306B"/>
                </a:solidFill>
                <a:latin typeface="HelveticaNeueLTStd-Roman"/>
                <a:cs typeface="HelveticaNeueLTStd-Roman"/>
              </a:rPr>
              <a:t>Dressings)</a:t>
            </a:r>
            <a:endParaRPr sz="4000" dirty="0">
              <a:latin typeface="HelveticaNeueLTStd-Roman"/>
              <a:cs typeface="HelveticaNeueLTStd-Roman"/>
            </a:endParaRPr>
          </a:p>
          <a:p>
            <a:pPr marL="393700" indent="-381000">
              <a:lnSpc>
                <a:spcPct val="100000"/>
              </a:lnSpc>
              <a:spcBef>
                <a:spcPts val="2585"/>
              </a:spcBef>
              <a:buChar char="•"/>
              <a:tabLst>
                <a:tab pos="393700" algn="l"/>
              </a:tabLst>
            </a:pPr>
            <a:r>
              <a:rPr sz="3000" b="1" spc="25" dirty="0">
                <a:solidFill>
                  <a:srgbClr val="27306B"/>
                </a:solidFill>
                <a:latin typeface="HelveticaNeueLTStd-Bd"/>
                <a:cs typeface="HelveticaNeueLTStd-Bd"/>
              </a:rPr>
              <a:t>Hemostatic </a:t>
            </a:r>
            <a:r>
              <a:rPr sz="3000" b="1" spc="20" dirty="0">
                <a:solidFill>
                  <a:srgbClr val="27306B"/>
                </a:solidFill>
                <a:latin typeface="HelveticaNeueLTStd-Bd"/>
                <a:cs typeface="HelveticaNeueLTStd-Bd"/>
              </a:rPr>
              <a:t>dressings </a:t>
            </a:r>
            <a:r>
              <a:rPr sz="3000" b="1" dirty="0">
                <a:solidFill>
                  <a:srgbClr val="27306B"/>
                </a:solidFill>
                <a:latin typeface="HelveticaNeueLTStd-Bd"/>
                <a:cs typeface="HelveticaNeueLTStd-Bd"/>
              </a:rPr>
              <a:t>are </a:t>
            </a:r>
            <a:r>
              <a:rPr sz="3000" b="1" spc="25" dirty="0">
                <a:solidFill>
                  <a:srgbClr val="27306B"/>
                </a:solidFill>
                <a:latin typeface="HelveticaNeueLTStd-Bd"/>
                <a:cs typeface="HelveticaNeueLTStd-Bd"/>
              </a:rPr>
              <a:t>materials </a:t>
            </a:r>
            <a:r>
              <a:rPr sz="3000" b="1" spc="20" dirty="0">
                <a:solidFill>
                  <a:srgbClr val="27306B"/>
                </a:solidFill>
                <a:latin typeface="HelveticaNeueLTStd-Bd"/>
                <a:cs typeface="HelveticaNeueLTStd-Bd"/>
              </a:rPr>
              <a:t>that help cause blood </a:t>
            </a:r>
            <a:r>
              <a:rPr sz="3000" b="1" spc="15" dirty="0">
                <a:solidFill>
                  <a:srgbClr val="27306B"/>
                </a:solidFill>
                <a:latin typeface="HelveticaNeueLTStd-Bd"/>
                <a:cs typeface="HelveticaNeueLTStd-Bd"/>
              </a:rPr>
              <a:t>to</a:t>
            </a:r>
            <a:r>
              <a:rPr sz="3000" b="1" spc="390"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clot</a:t>
            </a:r>
            <a:endParaRPr sz="3000" dirty="0">
              <a:latin typeface="HelveticaNeueLTStd-Bd"/>
              <a:cs typeface="HelveticaNeueLTStd-Bd"/>
            </a:endParaRPr>
          </a:p>
          <a:p>
            <a:pPr marL="393700" indent="-381000">
              <a:lnSpc>
                <a:spcPct val="100000"/>
              </a:lnSpc>
              <a:spcBef>
                <a:spcPts val="2195"/>
              </a:spcBef>
              <a:buChar char="•"/>
              <a:tabLst>
                <a:tab pos="393700" algn="l"/>
              </a:tabLst>
            </a:pPr>
            <a:r>
              <a:rPr sz="3000" b="1" spc="25" dirty="0">
                <a:solidFill>
                  <a:srgbClr val="27306B"/>
                </a:solidFill>
                <a:latin typeface="HelveticaNeueLTStd-Bd"/>
                <a:cs typeface="HelveticaNeueLTStd-Bd"/>
              </a:rPr>
              <a:t>Examples </a:t>
            </a:r>
            <a:r>
              <a:rPr sz="3000" b="1" spc="15" dirty="0">
                <a:solidFill>
                  <a:srgbClr val="27306B"/>
                </a:solidFill>
                <a:latin typeface="HelveticaNeueLTStd-Bd"/>
                <a:cs typeface="HelveticaNeueLTStd-Bd"/>
              </a:rPr>
              <a:t>of </a:t>
            </a:r>
            <a:r>
              <a:rPr sz="3000" b="1" spc="25" dirty="0">
                <a:solidFill>
                  <a:srgbClr val="27306B"/>
                </a:solidFill>
                <a:latin typeface="HelveticaNeueLTStd-Bd"/>
                <a:cs typeface="HelveticaNeueLTStd-Bd"/>
              </a:rPr>
              <a:t>hemostatic </a:t>
            </a:r>
            <a:r>
              <a:rPr sz="3000" b="1" spc="20" dirty="0">
                <a:solidFill>
                  <a:srgbClr val="27306B"/>
                </a:solidFill>
                <a:latin typeface="HelveticaNeueLTStd-Bd"/>
                <a:cs typeface="HelveticaNeueLTStd-Bd"/>
              </a:rPr>
              <a:t>dressings</a:t>
            </a:r>
            <a:r>
              <a:rPr sz="3000" b="1" spc="10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include:</a:t>
            </a:r>
            <a:endParaRPr sz="3000" dirty="0">
              <a:latin typeface="HelveticaNeueLTStd-Bd"/>
              <a:cs typeface="HelveticaNeueLTStd-Bd"/>
            </a:endParaRPr>
          </a:p>
          <a:p>
            <a:pPr marL="774065" lvl="1" indent="-304165">
              <a:lnSpc>
                <a:spcPct val="100000"/>
              </a:lnSpc>
              <a:spcBef>
                <a:spcPts val="1760"/>
              </a:spcBef>
              <a:buChar char="-"/>
              <a:tabLst>
                <a:tab pos="774700" algn="l"/>
              </a:tabLst>
            </a:pPr>
            <a:r>
              <a:rPr sz="2800" b="1" spc="20" dirty="0">
                <a:solidFill>
                  <a:srgbClr val="27306B"/>
                </a:solidFill>
                <a:latin typeface="HelveticaNeueLTStd-Bd"/>
                <a:cs typeface="HelveticaNeueLTStd-Bd"/>
              </a:rPr>
              <a:t>QuikClot (civilian)</a:t>
            </a:r>
            <a:r>
              <a:rPr sz="2800" b="1" spc="30" dirty="0">
                <a:solidFill>
                  <a:srgbClr val="27306B"/>
                </a:solidFill>
                <a:latin typeface="HelveticaNeueLTStd-Bd"/>
                <a:cs typeface="HelveticaNeueLTStd-Bd"/>
              </a:rPr>
              <a:t> </a:t>
            </a:r>
            <a:r>
              <a:rPr sz="2800" b="1" dirty="0">
                <a:solidFill>
                  <a:srgbClr val="27306B"/>
                </a:solidFill>
                <a:latin typeface="HelveticaNeueLTStd-Bd"/>
                <a:cs typeface="HelveticaNeueLTStd-Bd"/>
              </a:rPr>
              <a:t>/</a:t>
            </a:r>
            <a:endParaRPr sz="2800" dirty="0">
              <a:latin typeface="HelveticaNeueLTStd-Bd"/>
              <a:cs typeface="HelveticaNeueLTStd-Bd"/>
            </a:endParaRPr>
          </a:p>
          <a:p>
            <a:pPr marL="774065">
              <a:lnSpc>
                <a:spcPct val="100000"/>
              </a:lnSpc>
            </a:pPr>
            <a:r>
              <a:rPr sz="2800" b="1" spc="20" dirty="0">
                <a:solidFill>
                  <a:srgbClr val="27306B"/>
                </a:solidFill>
                <a:latin typeface="HelveticaNeueLTStd-Bd"/>
                <a:cs typeface="HelveticaNeueLTStd-Bd"/>
              </a:rPr>
              <a:t>Combat Gauze</a:t>
            </a:r>
            <a:r>
              <a:rPr sz="2800" b="1" spc="-5" dirty="0">
                <a:solidFill>
                  <a:srgbClr val="27306B"/>
                </a:solidFill>
                <a:latin typeface="HelveticaNeueLTStd-Bd"/>
                <a:cs typeface="HelveticaNeueLTStd-Bd"/>
              </a:rPr>
              <a:t> </a:t>
            </a:r>
            <a:r>
              <a:rPr sz="2800" b="1" spc="25" dirty="0">
                <a:solidFill>
                  <a:srgbClr val="27306B"/>
                </a:solidFill>
                <a:latin typeface="HelveticaNeueLTStd-Bd"/>
                <a:cs typeface="HelveticaNeueLTStd-Bd"/>
              </a:rPr>
              <a:t>(military)</a:t>
            </a:r>
            <a:endParaRPr sz="2800" dirty="0">
              <a:latin typeface="HelveticaNeueLTStd-Bd"/>
              <a:cs typeface="HelveticaNeueLTStd-Bd"/>
            </a:endParaRPr>
          </a:p>
          <a:p>
            <a:pPr marL="774065" lvl="1" indent="-304165">
              <a:lnSpc>
                <a:spcPct val="100000"/>
              </a:lnSpc>
              <a:spcBef>
                <a:spcPts val="1800"/>
              </a:spcBef>
              <a:buChar char="-"/>
              <a:tabLst>
                <a:tab pos="774700" algn="l"/>
              </a:tabLst>
            </a:pPr>
            <a:r>
              <a:rPr sz="2800" b="1" spc="25" dirty="0">
                <a:solidFill>
                  <a:srgbClr val="27306B"/>
                </a:solidFill>
                <a:latin typeface="HelveticaNeueLTStd-Bd"/>
                <a:cs typeface="HelveticaNeueLTStd-Bd"/>
              </a:rPr>
              <a:t>Celox</a:t>
            </a:r>
            <a:endParaRPr sz="2800" dirty="0">
              <a:latin typeface="HelveticaNeueLTStd-Bd"/>
              <a:cs typeface="HelveticaNeueLTStd-Bd"/>
            </a:endParaRPr>
          </a:p>
          <a:p>
            <a:pPr marL="774065" lvl="1" indent="-304165">
              <a:lnSpc>
                <a:spcPct val="100000"/>
              </a:lnSpc>
              <a:spcBef>
                <a:spcPts val="1800"/>
              </a:spcBef>
              <a:buChar char="-"/>
              <a:tabLst>
                <a:tab pos="774700" algn="l"/>
              </a:tabLst>
            </a:pPr>
            <a:r>
              <a:rPr sz="2800" b="1" spc="20" dirty="0">
                <a:solidFill>
                  <a:srgbClr val="27306B"/>
                </a:solidFill>
                <a:latin typeface="HelveticaNeueLTStd-Bd"/>
                <a:cs typeface="HelveticaNeueLTStd-Bd"/>
              </a:rPr>
              <a:t>Celox</a:t>
            </a:r>
            <a:r>
              <a:rPr sz="2800" b="1" spc="-45" dirty="0">
                <a:solidFill>
                  <a:srgbClr val="27306B"/>
                </a:solidFill>
                <a:latin typeface="HelveticaNeueLTStd-Bd"/>
                <a:cs typeface="HelveticaNeueLTStd-Bd"/>
              </a:rPr>
              <a:t> </a:t>
            </a:r>
            <a:r>
              <a:rPr sz="2800" b="1" spc="25" dirty="0">
                <a:solidFill>
                  <a:srgbClr val="27306B"/>
                </a:solidFill>
                <a:latin typeface="HelveticaNeueLTStd-Bd"/>
                <a:cs typeface="HelveticaNeueLTStd-Bd"/>
              </a:rPr>
              <a:t>Rapid</a:t>
            </a:r>
            <a:endParaRPr sz="2800" dirty="0">
              <a:latin typeface="HelveticaNeueLTStd-Bd"/>
              <a:cs typeface="HelveticaNeueLTStd-Bd"/>
            </a:endParaRPr>
          </a:p>
          <a:p>
            <a:pPr marL="774065" lvl="1" indent="-304165">
              <a:lnSpc>
                <a:spcPct val="100000"/>
              </a:lnSpc>
              <a:spcBef>
                <a:spcPts val="1800"/>
              </a:spcBef>
              <a:buChar char="-"/>
              <a:tabLst>
                <a:tab pos="774700" algn="l"/>
              </a:tabLst>
            </a:pPr>
            <a:r>
              <a:rPr sz="2800" b="1" spc="25" dirty="0">
                <a:solidFill>
                  <a:srgbClr val="27306B"/>
                </a:solidFill>
                <a:latin typeface="HelveticaNeueLTStd-Bd"/>
                <a:cs typeface="HelveticaNeueLTStd-Bd"/>
              </a:rPr>
              <a:t>Chitoflex</a:t>
            </a:r>
            <a:endParaRPr sz="2800" dirty="0">
              <a:latin typeface="HelveticaNeueLTStd-Bd"/>
              <a:cs typeface="HelveticaNeueLTStd-Bd"/>
            </a:endParaRPr>
          </a:p>
          <a:p>
            <a:pPr marL="774065" lvl="1" indent="-304165">
              <a:lnSpc>
                <a:spcPct val="100000"/>
              </a:lnSpc>
              <a:spcBef>
                <a:spcPts val="1800"/>
              </a:spcBef>
              <a:buChar char="-"/>
              <a:tabLst>
                <a:tab pos="774700" algn="l"/>
              </a:tabLst>
            </a:pPr>
            <a:r>
              <a:rPr sz="2800" b="1" spc="25" dirty="0">
                <a:solidFill>
                  <a:srgbClr val="27306B"/>
                </a:solidFill>
                <a:latin typeface="HelveticaNeueLTStd-Bd"/>
                <a:cs typeface="HelveticaNeueLTStd-Bd"/>
              </a:rPr>
              <a:t>Chitogauze</a:t>
            </a:r>
            <a:endParaRPr sz="2800" dirty="0">
              <a:latin typeface="HelveticaNeueLTStd-Bd"/>
              <a:cs typeface="HelveticaNeueLTStd-Bd"/>
            </a:endParaRPr>
          </a:p>
        </p:txBody>
      </p:sp>
      <p:sp>
        <p:nvSpPr>
          <p:cNvPr id="9" name="object 9"/>
          <p:cNvSpPr/>
          <p:nvPr/>
        </p:nvSpPr>
        <p:spPr>
          <a:xfrm>
            <a:off x="7362545" y="5689600"/>
            <a:ext cx="3766624" cy="3191116"/>
          </a:xfrm>
          <a:prstGeom prst="rect">
            <a:avLst/>
          </a:prstGeom>
          <a:blipFill>
            <a:blip r:embed="rId4" cstate="print"/>
            <a:stretch>
              <a:fillRect/>
            </a:stretch>
          </a:blipFill>
        </p:spPr>
        <p:txBody>
          <a:bodyPr wrap="square" lIns="0" tIns="0" rIns="0" bIns="0" rtlCol="0"/>
          <a:lstStyle/>
          <a:p>
            <a:endParaRPr dirty="0"/>
          </a:p>
        </p:txBody>
      </p:sp>
      <p:sp>
        <p:nvSpPr>
          <p:cNvPr id="10" name="object 10"/>
          <p:cNvSpPr/>
          <p:nvPr/>
        </p:nvSpPr>
        <p:spPr>
          <a:xfrm>
            <a:off x="7355522" y="5689600"/>
            <a:ext cx="3787140" cy="3200400"/>
          </a:xfrm>
          <a:custGeom>
            <a:avLst/>
            <a:gdLst/>
            <a:ahLst/>
            <a:cxnLst/>
            <a:rect l="l" t="t" r="r" b="b"/>
            <a:pathLst>
              <a:path w="3787140" h="3200400">
                <a:moveTo>
                  <a:pt x="0" y="3200400"/>
                </a:moveTo>
                <a:lnTo>
                  <a:pt x="3786606" y="3200400"/>
                </a:lnTo>
                <a:lnTo>
                  <a:pt x="3786606" y="0"/>
                </a:lnTo>
                <a:lnTo>
                  <a:pt x="0" y="0"/>
                </a:lnTo>
                <a:lnTo>
                  <a:pt x="0" y="3200400"/>
                </a:lnTo>
                <a:close/>
              </a:path>
            </a:pathLst>
          </a:custGeom>
          <a:ln w="12700">
            <a:solidFill>
              <a:srgbClr val="D72827"/>
            </a:solidFill>
          </a:ln>
        </p:spPr>
        <p:txBody>
          <a:bodyPr wrap="square" lIns="0" tIns="0" rIns="0" bIns="0" rtlCol="0"/>
          <a:lstStyle/>
          <a:p>
            <a:endParaRPr dirty="0"/>
          </a:p>
        </p:txBody>
      </p:sp>
      <p:sp>
        <p:nvSpPr>
          <p:cNvPr id="11" name="object 11"/>
          <p:cNvSpPr/>
          <p:nvPr/>
        </p:nvSpPr>
        <p:spPr>
          <a:xfrm>
            <a:off x="11557000" y="4927600"/>
            <a:ext cx="3643773" cy="3949816"/>
          </a:xfrm>
          <a:prstGeom prst="rect">
            <a:avLst/>
          </a:prstGeom>
          <a:blipFill>
            <a:blip r:embed="rId5" cstate="print"/>
            <a:stretch>
              <a:fillRect/>
            </a:stretch>
          </a:blipFill>
        </p:spPr>
        <p:txBody>
          <a:bodyPr wrap="square" lIns="0" tIns="0" rIns="0" bIns="0" rtlCol="0"/>
          <a:lstStyle/>
          <a:p>
            <a:endParaRPr dirty="0"/>
          </a:p>
        </p:txBody>
      </p:sp>
      <p:sp>
        <p:nvSpPr>
          <p:cNvPr id="12" name="object 12"/>
          <p:cNvSpPr/>
          <p:nvPr/>
        </p:nvSpPr>
        <p:spPr>
          <a:xfrm>
            <a:off x="11557000" y="4927600"/>
            <a:ext cx="3657600" cy="3962400"/>
          </a:xfrm>
          <a:custGeom>
            <a:avLst/>
            <a:gdLst/>
            <a:ahLst/>
            <a:cxnLst/>
            <a:rect l="l" t="t" r="r" b="b"/>
            <a:pathLst>
              <a:path w="3644900" h="3987800">
                <a:moveTo>
                  <a:pt x="0" y="3987800"/>
                </a:moveTo>
                <a:lnTo>
                  <a:pt x="3644900" y="3987800"/>
                </a:lnTo>
                <a:lnTo>
                  <a:pt x="3644900" y="0"/>
                </a:lnTo>
                <a:lnTo>
                  <a:pt x="0" y="0"/>
                </a:lnTo>
                <a:lnTo>
                  <a:pt x="0" y="3987800"/>
                </a:lnTo>
                <a:close/>
              </a:path>
            </a:pathLst>
          </a:custGeom>
          <a:ln w="12700">
            <a:solidFill>
              <a:srgbClr val="D72827"/>
            </a:solidFill>
          </a:ln>
        </p:spPr>
        <p:txBody>
          <a:bodyPr wrap="square" lIns="0" tIns="0" rIns="0" bIns="0" rtlCol="0"/>
          <a:lstStyle/>
          <a:p>
            <a:endParaRPr dirty="0"/>
          </a:p>
        </p:txBody>
      </p:sp>
      <p:sp>
        <p:nvSpPr>
          <p:cNvPr id="13" name="object 13"/>
          <p:cNvSpPr txBox="1"/>
          <p:nvPr/>
        </p:nvSpPr>
        <p:spPr>
          <a:xfrm>
            <a:off x="7342821" y="8978846"/>
            <a:ext cx="2361565" cy="223520"/>
          </a:xfrm>
          <a:prstGeom prst="rect">
            <a:avLst/>
          </a:prstGeom>
        </p:spPr>
        <p:txBody>
          <a:bodyPr vert="horz" wrap="square" lIns="0" tIns="0" rIns="0" bIns="0" rtlCol="0">
            <a:spAutoFit/>
          </a:bodyPr>
          <a:lstStyle/>
          <a:p>
            <a:pPr marL="12700">
              <a:lnSpc>
                <a:spcPct val="100000"/>
              </a:lnSpc>
            </a:pPr>
            <a:r>
              <a:rPr sz="1400"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emily2k/ShutterStock,</a:t>
            </a:r>
            <a:r>
              <a:rPr sz="1400" spc="40"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Inc.</a:t>
            </a:r>
            <a:endParaRPr sz="1400" dirty="0">
              <a:latin typeface="HelveticaNeueLTStd-Roman"/>
              <a:cs typeface="HelveticaNeueLTStd-Roman"/>
            </a:endParaRPr>
          </a:p>
        </p:txBody>
      </p:sp>
      <p:sp>
        <p:nvSpPr>
          <p:cNvPr id="14" name="object 14"/>
          <p:cNvSpPr txBox="1"/>
          <p:nvPr/>
        </p:nvSpPr>
        <p:spPr>
          <a:xfrm>
            <a:off x="11544234" y="89788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dirty="0">
              <a:latin typeface="HelveticaNeueLTStd-Roman"/>
              <a:cs typeface="HelveticaNeueLTStd-Roman"/>
            </a:endParaRPr>
          </a:p>
        </p:txBody>
      </p:sp>
      <p:sp>
        <p:nvSpPr>
          <p:cNvPr id="19"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2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1257300" y="3194806"/>
            <a:ext cx="9526270" cy="3757295"/>
          </a:xfrm>
          <a:prstGeom prst="rect">
            <a:avLst/>
          </a:prstGeom>
        </p:spPr>
        <p:txBody>
          <a:bodyPr vert="horz" wrap="square" lIns="0" tIns="0" rIns="0" bIns="0" rtlCol="0">
            <a:spAutoFit/>
          </a:bodyPr>
          <a:lstStyle/>
          <a:p>
            <a:pPr marL="12700">
              <a:lnSpc>
                <a:spcPct val="100000"/>
              </a:lnSpc>
            </a:pPr>
            <a:r>
              <a:rPr sz="4000" b="1" dirty="0">
                <a:solidFill>
                  <a:srgbClr val="27306B"/>
                </a:solidFill>
                <a:latin typeface="HelveticaNeueLTStd-Bd"/>
                <a:cs typeface="HelveticaNeueLTStd-Bd"/>
              </a:rPr>
              <a:t>Wound </a:t>
            </a:r>
            <a:r>
              <a:rPr sz="4000" b="1" spc="30" dirty="0">
                <a:solidFill>
                  <a:srgbClr val="27306B"/>
                </a:solidFill>
                <a:latin typeface="HelveticaNeueLTStd-Bd"/>
                <a:cs typeface="HelveticaNeueLTStd-Bd"/>
              </a:rPr>
              <a:t>Packing </a:t>
            </a:r>
            <a:r>
              <a:rPr sz="2400" spc="10" dirty="0">
                <a:solidFill>
                  <a:srgbClr val="27306B"/>
                </a:solidFill>
                <a:latin typeface="HelveticaNeueLTStd-Roman"/>
                <a:cs typeface="HelveticaNeueLTStd-Roman"/>
              </a:rPr>
              <a:t>(1 of</a:t>
            </a:r>
            <a:r>
              <a:rPr sz="2400" spc="1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5)</a:t>
            </a:r>
            <a:endParaRPr sz="2400" dirty="0">
              <a:latin typeface="HelveticaNeueLTStd-Roman"/>
              <a:cs typeface="HelveticaNeueLTStd-Roman"/>
            </a:endParaRPr>
          </a:p>
          <a:p>
            <a:pPr marL="393700" indent="-381000">
              <a:lnSpc>
                <a:spcPct val="100000"/>
              </a:lnSpc>
              <a:spcBef>
                <a:spcPts val="1535"/>
              </a:spcBef>
              <a:buChar char="•"/>
              <a:tabLst>
                <a:tab pos="393700" algn="l"/>
              </a:tabLst>
            </a:pPr>
            <a:r>
              <a:rPr sz="3000" b="1" spc="20" dirty="0">
                <a:solidFill>
                  <a:srgbClr val="27306B"/>
                </a:solidFill>
                <a:latin typeface="HelveticaNeueLTStd-Bd"/>
                <a:cs typeface="HelveticaNeueLTStd-Bd"/>
              </a:rPr>
              <a:t>Open </a:t>
            </a:r>
            <a:r>
              <a:rPr sz="3000" b="1" spc="25" dirty="0">
                <a:solidFill>
                  <a:srgbClr val="27306B"/>
                </a:solidFill>
                <a:latin typeface="HelveticaNeueLTStd-Bd"/>
                <a:cs typeface="HelveticaNeueLTStd-Bd"/>
              </a:rPr>
              <a:t>clothing </a:t>
            </a:r>
            <a:r>
              <a:rPr sz="3000" b="1" spc="15" dirty="0">
                <a:solidFill>
                  <a:srgbClr val="27306B"/>
                </a:solidFill>
                <a:latin typeface="HelveticaNeueLTStd-Bd"/>
                <a:cs typeface="HelveticaNeueLTStd-Bd"/>
              </a:rPr>
              <a:t>around </a:t>
            </a:r>
            <a:r>
              <a:rPr sz="3000" b="1" spc="20" dirty="0">
                <a:solidFill>
                  <a:srgbClr val="27306B"/>
                </a:solidFill>
                <a:latin typeface="HelveticaNeueLTStd-Bd"/>
                <a:cs typeface="HelveticaNeueLTStd-Bd"/>
              </a:rPr>
              <a:t>the</a:t>
            </a:r>
            <a:r>
              <a:rPr sz="3000" b="1" spc="100"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wound</a:t>
            </a:r>
            <a:endParaRPr sz="3000" dirty="0">
              <a:latin typeface="HelveticaNeueLTStd-Bd"/>
              <a:cs typeface="HelveticaNeueLTStd-Bd"/>
            </a:endParaRPr>
          </a:p>
          <a:p>
            <a:pPr marL="393700" marR="5080" indent="-381000" algn="just">
              <a:lnSpc>
                <a:spcPct val="111100"/>
              </a:lnSpc>
              <a:spcBef>
                <a:spcPts val="1800"/>
              </a:spcBef>
              <a:buChar char="•"/>
              <a:tabLst>
                <a:tab pos="393700" algn="l"/>
              </a:tabLst>
            </a:pPr>
            <a:r>
              <a:rPr sz="3000" b="1" spc="15" dirty="0">
                <a:solidFill>
                  <a:srgbClr val="27306B"/>
                </a:solidFill>
                <a:latin typeface="HelveticaNeueLTStd-Bd"/>
                <a:cs typeface="HelveticaNeueLTStd-Bd"/>
              </a:rPr>
              <a:t>If </a:t>
            </a:r>
            <a:r>
              <a:rPr sz="3000" b="1" spc="25" dirty="0">
                <a:solidFill>
                  <a:srgbClr val="1D2258"/>
                </a:solidFill>
                <a:latin typeface="HelveticaNeueLTStd-Bd"/>
                <a:cs typeface="HelveticaNeueLTStd-Bd"/>
              </a:rPr>
              <a:t>possible</a:t>
            </a:r>
            <a:r>
              <a:rPr sz="3000" b="1" spc="25" dirty="0">
                <a:solidFill>
                  <a:srgbClr val="27306B"/>
                </a:solidFill>
                <a:latin typeface="HelveticaNeueLTStd-Bd"/>
                <a:cs typeface="HelveticaNeueLTStd-Bd"/>
              </a:rPr>
              <a:t>, </a:t>
            </a:r>
            <a:r>
              <a:rPr sz="3000" b="1" spc="15" dirty="0">
                <a:solidFill>
                  <a:srgbClr val="27306B"/>
                </a:solidFill>
                <a:latin typeface="HelveticaNeueLTStd-Bd"/>
                <a:cs typeface="HelveticaNeueLTStd-Bd"/>
              </a:rPr>
              <a:t>remove </a:t>
            </a:r>
            <a:r>
              <a:rPr sz="3000" b="1" spc="25" dirty="0">
                <a:solidFill>
                  <a:srgbClr val="27306B"/>
                </a:solidFill>
                <a:latin typeface="HelveticaNeueLTStd-Bd"/>
                <a:cs typeface="HelveticaNeueLTStd-Bd"/>
              </a:rPr>
              <a:t>excess pooled </a:t>
            </a:r>
            <a:r>
              <a:rPr sz="3000" b="1" spc="20" dirty="0">
                <a:solidFill>
                  <a:srgbClr val="27306B"/>
                </a:solidFill>
                <a:latin typeface="HelveticaNeueLTStd-Bd"/>
                <a:cs typeface="HelveticaNeueLTStd-Bd"/>
              </a:rPr>
              <a:t>blood </a:t>
            </a:r>
            <a:r>
              <a:rPr sz="3000" b="1" spc="5" dirty="0">
                <a:solidFill>
                  <a:srgbClr val="1D2258"/>
                </a:solidFill>
                <a:latin typeface="HelveticaNeueLTStd-Bd"/>
                <a:cs typeface="HelveticaNeueLTStd-Bd"/>
              </a:rPr>
              <a:t>from</a:t>
            </a:r>
            <a:r>
              <a:rPr sz="3000" b="1" spc="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the  </a:t>
            </a:r>
            <a:r>
              <a:rPr sz="3000" b="1" spc="20" dirty="0">
                <a:solidFill>
                  <a:srgbClr val="27306B"/>
                </a:solidFill>
                <a:latin typeface="HelveticaNeueLTStd-Bd"/>
                <a:cs typeface="HelveticaNeueLTStd-Bd"/>
              </a:rPr>
              <a:t>wound while preserving any clots </a:t>
            </a:r>
            <a:r>
              <a:rPr sz="3000" b="1" spc="15" dirty="0">
                <a:solidFill>
                  <a:srgbClr val="27306B"/>
                </a:solidFill>
                <a:latin typeface="HelveticaNeueLTStd-Bd"/>
                <a:cs typeface="HelveticaNeueLTStd-Bd"/>
              </a:rPr>
              <a:t>already </a:t>
            </a:r>
            <a:r>
              <a:rPr sz="3000" b="1" spc="30" dirty="0">
                <a:solidFill>
                  <a:srgbClr val="27306B"/>
                </a:solidFill>
                <a:latin typeface="HelveticaNeueLTStd-Bd"/>
                <a:cs typeface="HelveticaNeueLTStd-Bd"/>
              </a:rPr>
              <a:t>formed  </a:t>
            </a:r>
            <a:r>
              <a:rPr sz="3000" b="1" spc="15" dirty="0">
                <a:solidFill>
                  <a:srgbClr val="27306B"/>
                </a:solidFill>
                <a:latin typeface="HelveticaNeueLTStd-Bd"/>
                <a:cs typeface="HelveticaNeueLTStd-Bd"/>
              </a:rPr>
              <a:t>in </a:t>
            </a:r>
            <a:r>
              <a:rPr sz="3000" b="1" spc="20" dirty="0">
                <a:solidFill>
                  <a:srgbClr val="27306B"/>
                </a:solidFill>
                <a:latin typeface="HelveticaNeueLTStd-Bd"/>
                <a:cs typeface="HelveticaNeueLTStd-Bd"/>
              </a:rPr>
              <a:t>the</a:t>
            </a:r>
            <a:r>
              <a:rPr sz="3000" b="1" dirty="0">
                <a:solidFill>
                  <a:srgbClr val="27306B"/>
                </a:solidFill>
                <a:latin typeface="HelveticaNeueLTStd-Bd"/>
                <a:cs typeface="HelveticaNeueLTStd-Bd"/>
              </a:rPr>
              <a:t> </a:t>
            </a:r>
            <a:r>
              <a:rPr sz="3000" b="1" spc="30" dirty="0">
                <a:solidFill>
                  <a:srgbClr val="1D2258"/>
                </a:solidFill>
                <a:latin typeface="HelveticaNeueLTStd-Bd"/>
                <a:cs typeface="HelveticaNeueLTStd-Bd"/>
              </a:rPr>
              <a:t>wound</a:t>
            </a:r>
            <a:endParaRPr sz="3000" dirty="0">
              <a:solidFill>
                <a:srgbClr val="1D2258"/>
              </a:solidFill>
              <a:latin typeface="HelveticaNeueLTStd-Bd"/>
              <a:cs typeface="HelveticaNeueLTStd-Bd"/>
            </a:endParaRPr>
          </a:p>
          <a:p>
            <a:pPr marL="393700" indent="-381000">
              <a:lnSpc>
                <a:spcPct val="100000"/>
              </a:lnSpc>
              <a:spcBef>
                <a:spcPts val="2195"/>
              </a:spcBef>
              <a:buChar char="•"/>
              <a:tabLst>
                <a:tab pos="393700" algn="l"/>
              </a:tabLst>
            </a:pPr>
            <a:r>
              <a:rPr sz="3000" b="1" spc="25" dirty="0">
                <a:solidFill>
                  <a:srgbClr val="27306B"/>
                </a:solidFill>
                <a:latin typeface="HelveticaNeueLTStd-Bd"/>
                <a:cs typeface="HelveticaNeueLTStd-Bd"/>
              </a:rPr>
              <a:t>Locate </a:t>
            </a:r>
            <a:r>
              <a:rPr sz="3000" b="1" spc="20" dirty="0">
                <a:solidFill>
                  <a:srgbClr val="27306B"/>
                </a:solidFill>
                <a:latin typeface="HelveticaNeueLTStd-Bd"/>
                <a:cs typeface="HelveticaNeueLTStd-Bd"/>
              </a:rPr>
              <a:t>the </a:t>
            </a:r>
            <a:r>
              <a:rPr sz="3000" b="1" spc="15" dirty="0">
                <a:solidFill>
                  <a:srgbClr val="27306B"/>
                </a:solidFill>
                <a:latin typeface="HelveticaNeueLTStd-Bd"/>
                <a:cs typeface="HelveticaNeueLTStd-Bd"/>
              </a:rPr>
              <a:t>source of </a:t>
            </a:r>
            <a:r>
              <a:rPr sz="3000" b="1" spc="20" dirty="0">
                <a:solidFill>
                  <a:srgbClr val="27306B"/>
                </a:solidFill>
                <a:latin typeface="HelveticaNeueLTStd-Bd"/>
                <a:cs typeface="HelveticaNeueLTStd-Bd"/>
              </a:rPr>
              <a:t>the most </a:t>
            </a:r>
            <a:r>
              <a:rPr sz="3000" b="1" spc="25" dirty="0">
                <a:solidFill>
                  <a:srgbClr val="27306B"/>
                </a:solidFill>
                <a:latin typeface="HelveticaNeueLTStd-Bd"/>
                <a:cs typeface="HelveticaNeueLTStd-Bd"/>
              </a:rPr>
              <a:t>active</a:t>
            </a:r>
            <a:r>
              <a:rPr sz="3000" b="1" spc="21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bleeding</a:t>
            </a:r>
            <a:endParaRPr sz="3000" dirty="0">
              <a:latin typeface="HelveticaNeueLTStd-Bd"/>
              <a:cs typeface="HelveticaNeueLTStd-Bd"/>
            </a:endParaRPr>
          </a:p>
        </p:txBody>
      </p:sp>
      <p:sp>
        <p:nvSpPr>
          <p:cNvPr id="10" name="object 10"/>
          <p:cNvSpPr/>
          <p:nvPr/>
        </p:nvSpPr>
        <p:spPr>
          <a:xfrm>
            <a:off x="11582400" y="3340100"/>
            <a:ext cx="3784600" cy="2523066"/>
          </a:xfrm>
          <a:prstGeom prst="rect">
            <a:avLst/>
          </a:prstGeom>
          <a:blipFill>
            <a:blip r:embed="rId4" cstate="print"/>
            <a:stretch>
              <a:fillRect/>
            </a:stretch>
          </a:blipFill>
        </p:spPr>
        <p:txBody>
          <a:bodyPr wrap="square" lIns="0" tIns="0" rIns="0" bIns="0" rtlCol="0"/>
          <a:lstStyle/>
          <a:p>
            <a:endParaRPr dirty="0"/>
          </a:p>
        </p:txBody>
      </p:sp>
      <p:sp>
        <p:nvSpPr>
          <p:cNvPr id="11" name="object 11"/>
          <p:cNvSpPr/>
          <p:nvPr/>
        </p:nvSpPr>
        <p:spPr>
          <a:xfrm>
            <a:off x="11582400" y="3340100"/>
            <a:ext cx="3784600" cy="2523490"/>
          </a:xfrm>
          <a:custGeom>
            <a:avLst/>
            <a:gdLst/>
            <a:ahLst/>
            <a:cxnLst/>
            <a:rect l="l" t="t" r="r" b="b"/>
            <a:pathLst>
              <a:path w="3784600" h="2523490">
                <a:moveTo>
                  <a:pt x="0" y="2523070"/>
                </a:moveTo>
                <a:lnTo>
                  <a:pt x="3784600" y="2523070"/>
                </a:lnTo>
                <a:lnTo>
                  <a:pt x="3784600" y="0"/>
                </a:lnTo>
                <a:lnTo>
                  <a:pt x="0" y="0"/>
                </a:lnTo>
                <a:lnTo>
                  <a:pt x="0" y="2523070"/>
                </a:lnTo>
                <a:close/>
              </a:path>
            </a:pathLst>
          </a:custGeom>
          <a:ln w="12700">
            <a:solidFill>
              <a:srgbClr val="D72827"/>
            </a:solidFill>
          </a:ln>
        </p:spPr>
        <p:txBody>
          <a:bodyPr wrap="square" lIns="0" tIns="0" rIns="0" bIns="0" rtlCol="0"/>
          <a:lstStyle/>
          <a:p>
            <a:endParaRPr dirty="0"/>
          </a:p>
        </p:txBody>
      </p:sp>
      <p:sp>
        <p:nvSpPr>
          <p:cNvPr id="12" name="object 12"/>
          <p:cNvSpPr/>
          <p:nvPr/>
        </p:nvSpPr>
        <p:spPr>
          <a:xfrm>
            <a:off x="11582400" y="6429184"/>
            <a:ext cx="3784600" cy="2523063"/>
          </a:xfrm>
          <a:prstGeom prst="rect">
            <a:avLst/>
          </a:prstGeom>
          <a:blipFill>
            <a:blip r:embed="rId5" cstate="print"/>
            <a:stretch>
              <a:fillRect/>
            </a:stretch>
          </a:blipFill>
        </p:spPr>
        <p:txBody>
          <a:bodyPr wrap="square" lIns="0" tIns="0" rIns="0" bIns="0" rtlCol="0"/>
          <a:lstStyle/>
          <a:p>
            <a:endParaRPr dirty="0"/>
          </a:p>
        </p:txBody>
      </p:sp>
      <p:sp>
        <p:nvSpPr>
          <p:cNvPr id="13" name="object 13"/>
          <p:cNvSpPr/>
          <p:nvPr/>
        </p:nvSpPr>
        <p:spPr>
          <a:xfrm>
            <a:off x="11582400" y="6429171"/>
            <a:ext cx="3784600" cy="2523490"/>
          </a:xfrm>
          <a:custGeom>
            <a:avLst/>
            <a:gdLst/>
            <a:ahLst/>
            <a:cxnLst/>
            <a:rect l="l" t="t" r="r" b="b"/>
            <a:pathLst>
              <a:path w="3784600" h="2523490">
                <a:moveTo>
                  <a:pt x="0" y="2523070"/>
                </a:moveTo>
                <a:lnTo>
                  <a:pt x="3784600" y="2523070"/>
                </a:lnTo>
                <a:lnTo>
                  <a:pt x="3784600" y="0"/>
                </a:lnTo>
                <a:lnTo>
                  <a:pt x="0" y="0"/>
                </a:lnTo>
                <a:lnTo>
                  <a:pt x="0" y="2523070"/>
                </a:lnTo>
                <a:close/>
              </a:path>
            </a:pathLst>
          </a:custGeom>
          <a:ln w="12699">
            <a:solidFill>
              <a:srgbClr val="D72827"/>
            </a:solidFill>
          </a:ln>
        </p:spPr>
        <p:txBody>
          <a:bodyPr wrap="square" lIns="0" tIns="0" rIns="0" bIns="0" rtlCol="0"/>
          <a:lstStyle/>
          <a:p>
            <a:endParaRPr dirty="0"/>
          </a:p>
        </p:txBody>
      </p:sp>
      <p:sp>
        <p:nvSpPr>
          <p:cNvPr id="14" name="object 14"/>
          <p:cNvSpPr txBox="1"/>
          <p:nvPr/>
        </p:nvSpPr>
        <p:spPr>
          <a:xfrm>
            <a:off x="11569700" y="5851471"/>
            <a:ext cx="3783329" cy="492759"/>
          </a:xfrm>
          <a:prstGeom prst="rect">
            <a:avLst/>
          </a:prstGeom>
        </p:spPr>
        <p:txBody>
          <a:bodyPr vert="horz" wrap="square" lIns="0" tIns="0" rIns="0" bIns="0" rtlCol="0">
            <a:spAutoFit/>
          </a:bodyPr>
          <a:lstStyle/>
          <a:p>
            <a:pPr marL="12700" marR="5080">
              <a:lnSpc>
                <a:spcPct val="113100"/>
              </a:lnSpc>
            </a:pPr>
            <a:r>
              <a:rPr sz="1400"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Jones </a:t>
            </a:r>
            <a:r>
              <a:rPr sz="1400" dirty="0">
                <a:solidFill>
                  <a:srgbClr val="27306B"/>
                </a:solidFill>
                <a:latin typeface="HelveticaNeueLTStd-Roman"/>
                <a:cs typeface="HelveticaNeueLTStd-Roman"/>
              </a:rPr>
              <a:t>&amp; </a:t>
            </a:r>
            <a:r>
              <a:rPr sz="1400" spc="5" dirty="0">
                <a:solidFill>
                  <a:srgbClr val="27306B"/>
                </a:solidFill>
                <a:latin typeface="HelveticaNeueLTStd-Roman"/>
                <a:cs typeface="HelveticaNeueLTStd-Roman"/>
              </a:rPr>
              <a:t>Bartlett </a:t>
            </a:r>
            <a:r>
              <a:rPr sz="1400" spc="10" dirty="0">
                <a:solidFill>
                  <a:srgbClr val="27306B"/>
                </a:solidFill>
                <a:latin typeface="HelveticaNeueLTStd-Roman"/>
                <a:cs typeface="HelveticaNeueLTStd-Roman"/>
              </a:rPr>
              <a:t>Learning. </a:t>
            </a:r>
            <a:r>
              <a:rPr sz="1400" spc="5" dirty="0">
                <a:solidFill>
                  <a:srgbClr val="27306B"/>
                </a:solidFill>
                <a:latin typeface="HelveticaNeueLTStd-Roman"/>
                <a:cs typeface="HelveticaNeueLTStd-Roman"/>
              </a:rPr>
              <a:t>Photographed </a:t>
            </a:r>
            <a:r>
              <a:rPr sz="1400" spc="10" dirty="0">
                <a:solidFill>
                  <a:srgbClr val="27306B"/>
                </a:solidFill>
                <a:latin typeface="HelveticaNeueLTStd-Roman"/>
                <a:cs typeface="HelveticaNeueLTStd-Roman"/>
              </a:rPr>
              <a:t>by  </a:t>
            </a:r>
            <a:r>
              <a:rPr sz="1400" dirty="0">
                <a:solidFill>
                  <a:srgbClr val="27306B"/>
                </a:solidFill>
                <a:latin typeface="HelveticaNeueLTStd-Roman"/>
                <a:cs typeface="HelveticaNeueLTStd-Roman"/>
              </a:rPr>
              <a:t>Darren</a:t>
            </a:r>
            <a:r>
              <a:rPr sz="1400" spc="-55"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Stahlman.</a:t>
            </a:r>
            <a:endParaRPr sz="1400" dirty="0">
              <a:latin typeface="HelveticaNeueLTStd-Roman"/>
              <a:cs typeface="HelveticaNeueLTStd-Roman"/>
            </a:endParaRPr>
          </a:p>
        </p:txBody>
      </p:sp>
      <p:sp>
        <p:nvSpPr>
          <p:cNvPr id="15" name="object 15"/>
          <p:cNvSpPr txBox="1"/>
          <p:nvPr/>
        </p:nvSpPr>
        <p:spPr>
          <a:xfrm>
            <a:off x="11569700" y="8969372"/>
            <a:ext cx="3783329" cy="492759"/>
          </a:xfrm>
          <a:prstGeom prst="rect">
            <a:avLst/>
          </a:prstGeom>
        </p:spPr>
        <p:txBody>
          <a:bodyPr vert="horz" wrap="square" lIns="0" tIns="0" rIns="0" bIns="0" rtlCol="0">
            <a:spAutoFit/>
          </a:bodyPr>
          <a:lstStyle/>
          <a:p>
            <a:pPr marL="12700" marR="5080">
              <a:lnSpc>
                <a:spcPct val="113100"/>
              </a:lnSpc>
            </a:pPr>
            <a:r>
              <a:rPr sz="1400"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Jones </a:t>
            </a:r>
            <a:r>
              <a:rPr sz="1400" dirty="0">
                <a:solidFill>
                  <a:srgbClr val="27306B"/>
                </a:solidFill>
                <a:latin typeface="HelveticaNeueLTStd-Roman"/>
                <a:cs typeface="HelveticaNeueLTStd-Roman"/>
              </a:rPr>
              <a:t>&amp; </a:t>
            </a:r>
            <a:r>
              <a:rPr sz="1400" spc="5" dirty="0">
                <a:solidFill>
                  <a:srgbClr val="27306B"/>
                </a:solidFill>
                <a:latin typeface="HelveticaNeueLTStd-Roman"/>
                <a:cs typeface="HelveticaNeueLTStd-Roman"/>
              </a:rPr>
              <a:t>Bartlett </a:t>
            </a:r>
            <a:r>
              <a:rPr sz="1400" spc="10" dirty="0">
                <a:solidFill>
                  <a:srgbClr val="27306B"/>
                </a:solidFill>
                <a:latin typeface="HelveticaNeueLTStd-Roman"/>
                <a:cs typeface="HelveticaNeueLTStd-Roman"/>
              </a:rPr>
              <a:t>Learning. </a:t>
            </a:r>
            <a:r>
              <a:rPr sz="1400" spc="5" dirty="0">
                <a:solidFill>
                  <a:srgbClr val="27306B"/>
                </a:solidFill>
                <a:latin typeface="HelveticaNeueLTStd-Roman"/>
                <a:cs typeface="HelveticaNeueLTStd-Roman"/>
              </a:rPr>
              <a:t>Photographed </a:t>
            </a:r>
            <a:r>
              <a:rPr sz="1400" spc="10" dirty="0">
                <a:solidFill>
                  <a:srgbClr val="27306B"/>
                </a:solidFill>
                <a:latin typeface="HelveticaNeueLTStd-Roman"/>
                <a:cs typeface="HelveticaNeueLTStd-Roman"/>
              </a:rPr>
              <a:t>by  </a:t>
            </a:r>
            <a:r>
              <a:rPr sz="1400" dirty="0">
                <a:solidFill>
                  <a:srgbClr val="27306B"/>
                </a:solidFill>
                <a:latin typeface="HelveticaNeueLTStd-Roman"/>
                <a:cs typeface="HelveticaNeueLTStd-Roman"/>
              </a:rPr>
              <a:t>Darren</a:t>
            </a:r>
            <a:r>
              <a:rPr sz="1400" spc="-55"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Stahlman.</a:t>
            </a:r>
            <a:endParaRPr sz="1400" dirty="0">
              <a:latin typeface="HelveticaNeueLTStd-Roman"/>
              <a:cs typeface="HelveticaNeueLTStd-Roman"/>
            </a:endParaRPr>
          </a:p>
        </p:txBody>
      </p:sp>
      <p:sp>
        <p:nvSpPr>
          <p:cNvPr id="20"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21"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p:nvPr/>
        </p:nvSpPr>
        <p:spPr>
          <a:xfrm>
            <a:off x="2188284" y="3933183"/>
            <a:ext cx="12115800" cy="2287905"/>
          </a:xfrm>
          <a:prstGeom prst="rect">
            <a:avLst/>
          </a:prstGeom>
        </p:spPr>
        <p:txBody>
          <a:bodyPr vert="horz" wrap="square" lIns="0" tIns="0" rIns="0" bIns="0" rtlCol="0">
            <a:spAutoFit/>
          </a:bodyPr>
          <a:lstStyle/>
          <a:p>
            <a:pPr marL="571500" marR="234950" indent="-559435">
              <a:lnSpc>
                <a:spcPct val="100000"/>
              </a:lnSpc>
            </a:pPr>
            <a:r>
              <a:rPr sz="5000" b="1" spc="30" dirty="0">
                <a:solidFill>
                  <a:srgbClr val="D72827"/>
                </a:solidFill>
                <a:latin typeface="HelveticaNeueLTStd-Bd"/>
                <a:cs typeface="HelveticaNeueLTStd-Bd"/>
              </a:rPr>
              <a:t>WARNING! </a:t>
            </a:r>
            <a:r>
              <a:rPr sz="5000" b="1" spc="35" dirty="0">
                <a:solidFill>
                  <a:srgbClr val="27306B"/>
                </a:solidFill>
                <a:latin typeface="HelveticaNeueLTStd-Bd"/>
                <a:cs typeface="HelveticaNeueLTStd-Bd"/>
              </a:rPr>
              <a:t>Some </a:t>
            </a:r>
            <a:r>
              <a:rPr sz="5000" b="1" spc="25" dirty="0">
                <a:solidFill>
                  <a:srgbClr val="27306B"/>
                </a:solidFill>
                <a:latin typeface="HelveticaNeueLTStd-Bd"/>
                <a:cs typeface="HelveticaNeueLTStd-Bd"/>
              </a:rPr>
              <a:t>of </a:t>
            </a:r>
            <a:r>
              <a:rPr sz="5000" b="1" spc="30" dirty="0">
                <a:solidFill>
                  <a:srgbClr val="27306B"/>
                </a:solidFill>
                <a:latin typeface="HelveticaNeueLTStd-Bd"/>
                <a:cs typeface="HelveticaNeueLTStd-Bd"/>
              </a:rPr>
              <a:t>the </a:t>
            </a:r>
            <a:r>
              <a:rPr sz="5000" b="1" spc="40" dirty="0">
                <a:solidFill>
                  <a:srgbClr val="27306B"/>
                </a:solidFill>
                <a:latin typeface="HelveticaNeueLTStd-Bd"/>
                <a:cs typeface="HelveticaNeueLTStd-Bd"/>
              </a:rPr>
              <a:t>images </a:t>
            </a:r>
            <a:r>
              <a:rPr sz="5000" b="1" spc="50" dirty="0">
                <a:solidFill>
                  <a:srgbClr val="27306B"/>
                </a:solidFill>
                <a:latin typeface="HelveticaNeueLTStd-Bd"/>
                <a:cs typeface="HelveticaNeueLTStd-Bd"/>
              </a:rPr>
              <a:t>shown  </a:t>
            </a:r>
            <a:r>
              <a:rPr sz="5000" b="1" spc="40" dirty="0">
                <a:solidFill>
                  <a:srgbClr val="27306B"/>
                </a:solidFill>
                <a:latin typeface="HelveticaNeueLTStd-Bd"/>
                <a:cs typeface="HelveticaNeueLTStd-Bd"/>
              </a:rPr>
              <a:t>during </a:t>
            </a:r>
            <a:r>
              <a:rPr sz="5000" b="1" spc="35" dirty="0">
                <a:solidFill>
                  <a:srgbClr val="27306B"/>
                </a:solidFill>
                <a:latin typeface="HelveticaNeueLTStd-Bd"/>
                <a:cs typeface="HelveticaNeueLTStd-Bd"/>
              </a:rPr>
              <a:t>this presentation </a:t>
            </a:r>
            <a:r>
              <a:rPr sz="5000" b="1" dirty="0">
                <a:solidFill>
                  <a:srgbClr val="27306B"/>
                </a:solidFill>
                <a:latin typeface="HelveticaNeueLTStd-Bd"/>
                <a:cs typeface="HelveticaNeueLTStd-Bd"/>
              </a:rPr>
              <a:t>are</a:t>
            </a:r>
            <a:r>
              <a:rPr sz="5000" b="1" spc="260" dirty="0">
                <a:solidFill>
                  <a:srgbClr val="27306B"/>
                </a:solidFill>
                <a:latin typeface="HelveticaNeueLTStd-Bd"/>
                <a:cs typeface="HelveticaNeueLTStd-Bd"/>
              </a:rPr>
              <a:t> </a:t>
            </a:r>
            <a:r>
              <a:rPr sz="5000" b="1" spc="50" dirty="0">
                <a:solidFill>
                  <a:srgbClr val="27306B"/>
                </a:solidFill>
                <a:latin typeface="HelveticaNeueLTStd-Bd"/>
                <a:cs typeface="HelveticaNeueLTStd-Bd"/>
              </a:rPr>
              <a:t>graphic</a:t>
            </a:r>
            <a:endParaRPr sz="5000" dirty="0">
              <a:latin typeface="HelveticaNeueLTStd-Bd"/>
              <a:cs typeface="HelveticaNeueLTStd-Bd"/>
            </a:endParaRPr>
          </a:p>
          <a:p>
            <a:pPr marL="87630">
              <a:lnSpc>
                <a:spcPct val="100000"/>
              </a:lnSpc>
            </a:pPr>
            <a:r>
              <a:rPr sz="5000" b="1" spc="30" dirty="0">
                <a:solidFill>
                  <a:srgbClr val="27306B"/>
                </a:solidFill>
                <a:latin typeface="HelveticaNeueLTStd-Bd"/>
                <a:cs typeface="HelveticaNeueLTStd-Bd"/>
              </a:rPr>
              <a:t>and may </a:t>
            </a:r>
            <a:r>
              <a:rPr sz="5000" b="1" spc="25" dirty="0">
                <a:solidFill>
                  <a:srgbClr val="27306B"/>
                </a:solidFill>
                <a:latin typeface="HelveticaNeueLTStd-Bd"/>
                <a:cs typeface="HelveticaNeueLTStd-Bd"/>
              </a:rPr>
              <a:t>be </a:t>
            </a:r>
            <a:r>
              <a:rPr sz="5000" b="1" spc="45" dirty="0">
                <a:solidFill>
                  <a:srgbClr val="27306B"/>
                </a:solidFill>
                <a:latin typeface="HelveticaNeueLTStd-Bd"/>
                <a:cs typeface="HelveticaNeueLTStd-Bd"/>
              </a:rPr>
              <a:t>disturbing </a:t>
            </a:r>
            <a:r>
              <a:rPr sz="5000" b="1" spc="25" dirty="0">
                <a:solidFill>
                  <a:srgbClr val="27306B"/>
                </a:solidFill>
                <a:latin typeface="HelveticaNeueLTStd-Bd"/>
                <a:cs typeface="HelveticaNeueLTStd-Bd"/>
              </a:rPr>
              <a:t>to </a:t>
            </a:r>
            <a:r>
              <a:rPr sz="5000" b="1" spc="35" dirty="0">
                <a:solidFill>
                  <a:srgbClr val="27306B"/>
                </a:solidFill>
                <a:latin typeface="HelveticaNeueLTStd-Bd"/>
                <a:cs typeface="HelveticaNeueLTStd-Bd"/>
              </a:rPr>
              <a:t>some</a:t>
            </a:r>
            <a:r>
              <a:rPr sz="5000" b="1" spc="375" dirty="0">
                <a:solidFill>
                  <a:srgbClr val="27306B"/>
                </a:solidFill>
                <a:latin typeface="HelveticaNeueLTStd-Bd"/>
                <a:cs typeface="HelveticaNeueLTStd-Bd"/>
              </a:rPr>
              <a:t> </a:t>
            </a:r>
            <a:r>
              <a:rPr sz="5000" b="1" spc="50" dirty="0">
                <a:solidFill>
                  <a:srgbClr val="27306B"/>
                </a:solidFill>
                <a:latin typeface="HelveticaNeueLTStd-Bd"/>
                <a:cs typeface="HelveticaNeueLTStd-Bd"/>
              </a:rPr>
              <a:t>people.</a:t>
            </a:r>
            <a:endParaRPr sz="5000" dirty="0">
              <a:latin typeface="HelveticaNeueLTStd-Bd"/>
              <a:cs typeface="HelveticaNeueLTStd-Bd"/>
            </a:endParaRPr>
          </a:p>
        </p:txBody>
      </p:sp>
      <p:sp>
        <p:nvSpPr>
          <p:cNvPr id="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
        <p:nvSpPr>
          <p:cNvPr id="10" name="object 64"/>
          <p:cNvSpPr txBox="1">
            <a:spLocks noGrp="1"/>
          </p:cNvSpPr>
          <p:nvPr>
            <p:ph type="dt" sz="half" idx="6"/>
          </p:nvPr>
        </p:nvSpPr>
        <p:spPr>
          <a:xfrm>
            <a:off x="9271000" y="9575800"/>
            <a:ext cx="6566193" cy="218008"/>
          </a:xfrm>
          <a:prstGeom prst="rect">
            <a:avLst/>
          </a:prstGeom>
        </p:spPr>
        <p:txBody>
          <a:bodyPr vert="horz" wrap="square" lIns="0" tIns="0" rIns="0" bIns="0" rtlCol="0">
            <a:spAutoFit/>
          </a:body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1257300" y="3194806"/>
            <a:ext cx="7399020" cy="4479290"/>
          </a:xfrm>
          <a:prstGeom prst="rect">
            <a:avLst/>
          </a:prstGeom>
        </p:spPr>
        <p:txBody>
          <a:bodyPr vert="horz" wrap="square" lIns="0" tIns="0" rIns="0" bIns="0" rtlCol="0">
            <a:spAutoFit/>
          </a:bodyPr>
          <a:lstStyle/>
          <a:p>
            <a:pPr marL="12700">
              <a:lnSpc>
                <a:spcPct val="100000"/>
              </a:lnSpc>
            </a:pPr>
            <a:r>
              <a:rPr sz="4000" b="1" dirty="0">
                <a:solidFill>
                  <a:srgbClr val="27306B"/>
                </a:solidFill>
                <a:latin typeface="HelveticaNeueLTStd-Bd"/>
                <a:cs typeface="HelveticaNeueLTStd-Bd"/>
              </a:rPr>
              <a:t>Wound </a:t>
            </a:r>
            <a:r>
              <a:rPr sz="4000" b="1" spc="30" dirty="0">
                <a:solidFill>
                  <a:srgbClr val="27306B"/>
                </a:solidFill>
                <a:latin typeface="HelveticaNeueLTStd-Bd"/>
                <a:cs typeface="HelveticaNeueLTStd-Bd"/>
              </a:rPr>
              <a:t>Packing </a:t>
            </a:r>
            <a:r>
              <a:rPr sz="2400" spc="10" dirty="0">
                <a:solidFill>
                  <a:srgbClr val="27306B"/>
                </a:solidFill>
                <a:latin typeface="HelveticaNeueLTStd-Roman"/>
                <a:cs typeface="HelveticaNeueLTStd-Roman"/>
              </a:rPr>
              <a:t>(2 of</a:t>
            </a:r>
            <a:r>
              <a:rPr sz="2400" spc="1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5)</a:t>
            </a:r>
            <a:endParaRPr sz="2400" dirty="0">
              <a:latin typeface="HelveticaNeueLTStd-Roman"/>
              <a:cs typeface="HelveticaNeueLTStd-Roman"/>
            </a:endParaRPr>
          </a:p>
          <a:p>
            <a:pPr marL="393700" indent="-381000">
              <a:lnSpc>
                <a:spcPct val="100000"/>
              </a:lnSpc>
              <a:spcBef>
                <a:spcPts val="1535"/>
              </a:spcBef>
              <a:buChar char="•"/>
              <a:tabLst>
                <a:tab pos="393700" algn="l"/>
              </a:tabLst>
            </a:pPr>
            <a:r>
              <a:rPr sz="3000" b="1" spc="20" dirty="0">
                <a:solidFill>
                  <a:srgbClr val="27306B"/>
                </a:solidFill>
                <a:latin typeface="HelveticaNeueLTStd-Bd"/>
                <a:cs typeface="HelveticaNeueLTStd-Bd"/>
              </a:rPr>
              <a:t>Pack the</a:t>
            </a:r>
            <a:r>
              <a:rPr sz="3000" b="1" spc="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wound</a:t>
            </a:r>
            <a:endParaRPr sz="3000" dirty="0">
              <a:latin typeface="HelveticaNeueLTStd-Bd"/>
              <a:cs typeface="HelveticaNeueLTStd-Bd"/>
            </a:endParaRPr>
          </a:p>
          <a:p>
            <a:pPr marL="774065" lvl="1" indent="-304165">
              <a:lnSpc>
                <a:spcPct val="100000"/>
              </a:lnSpc>
              <a:spcBef>
                <a:spcPts val="1760"/>
              </a:spcBef>
              <a:buChar char="-"/>
              <a:tabLst>
                <a:tab pos="774700" algn="l"/>
              </a:tabLst>
            </a:pPr>
            <a:r>
              <a:rPr sz="2800" b="1" spc="20" dirty="0">
                <a:solidFill>
                  <a:srgbClr val="27306B"/>
                </a:solidFill>
                <a:latin typeface="HelveticaNeueLTStd-Bd"/>
                <a:cs typeface="HelveticaNeueLTStd-Bd"/>
              </a:rPr>
              <a:t>Hemostatic </a:t>
            </a:r>
            <a:r>
              <a:rPr sz="2800" b="1" spc="15" dirty="0">
                <a:solidFill>
                  <a:srgbClr val="27306B"/>
                </a:solidFill>
                <a:latin typeface="HelveticaNeueLTStd-Bd"/>
                <a:cs typeface="HelveticaNeueLTStd-Bd"/>
              </a:rPr>
              <a:t>dressing,</a:t>
            </a:r>
            <a:r>
              <a:rPr sz="2800" b="1" spc="30" dirty="0">
                <a:solidFill>
                  <a:srgbClr val="27306B"/>
                </a:solidFill>
                <a:latin typeface="HelveticaNeueLTStd-Bd"/>
                <a:cs typeface="HelveticaNeueLTStd-Bd"/>
              </a:rPr>
              <a:t> </a:t>
            </a:r>
            <a:r>
              <a:rPr sz="2800" b="1" spc="25" dirty="0">
                <a:solidFill>
                  <a:srgbClr val="1D2258"/>
                </a:solidFill>
                <a:latin typeface="HelveticaNeueLTStd-Bd"/>
                <a:cs typeface="HelveticaNeueLTStd-Bd"/>
              </a:rPr>
              <a:t>OR</a:t>
            </a:r>
            <a:endParaRPr sz="2800" dirty="0">
              <a:solidFill>
                <a:srgbClr val="1D2258"/>
              </a:solidFill>
              <a:latin typeface="HelveticaNeueLTStd-Bd"/>
              <a:cs typeface="HelveticaNeueLTStd-Bd"/>
            </a:endParaRPr>
          </a:p>
          <a:p>
            <a:pPr marL="774065" lvl="1" indent="-304165">
              <a:lnSpc>
                <a:spcPct val="100000"/>
              </a:lnSpc>
              <a:spcBef>
                <a:spcPts val="1800"/>
              </a:spcBef>
              <a:buChar char="-"/>
              <a:tabLst>
                <a:tab pos="774700" algn="l"/>
              </a:tabLst>
            </a:pPr>
            <a:r>
              <a:rPr sz="2800" b="1" spc="20" dirty="0">
                <a:solidFill>
                  <a:srgbClr val="27306B"/>
                </a:solidFill>
                <a:latin typeface="HelveticaNeueLTStd-Bd"/>
                <a:cs typeface="HelveticaNeueLTStd-Bd"/>
              </a:rPr>
              <a:t>Gauze </a:t>
            </a:r>
            <a:r>
              <a:rPr sz="2800" b="1" spc="10" dirty="0">
                <a:solidFill>
                  <a:srgbClr val="27306B"/>
                </a:solidFill>
                <a:latin typeface="HelveticaNeueLTStd-Bd"/>
                <a:cs typeface="HelveticaNeueLTStd-Bd"/>
              </a:rPr>
              <a:t>roll,</a:t>
            </a:r>
            <a:r>
              <a:rPr sz="2800" b="1" spc="-10" dirty="0">
                <a:solidFill>
                  <a:srgbClr val="27306B"/>
                </a:solidFill>
                <a:latin typeface="HelveticaNeueLTStd-Bd"/>
                <a:cs typeface="HelveticaNeueLTStd-Bd"/>
              </a:rPr>
              <a:t> </a:t>
            </a:r>
            <a:r>
              <a:rPr sz="2800" b="1" spc="25" dirty="0">
                <a:solidFill>
                  <a:srgbClr val="1D2258"/>
                </a:solidFill>
                <a:latin typeface="HelveticaNeueLTStd-Bd"/>
                <a:cs typeface="HelveticaNeueLTStd-Bd"/>
              </a:rPr>
              <a:t>OR</a:t>
            </a:r>
            <a:endParaRPr sz="2800" dirty="0">
              <a:solidFill>
                <a:srgbClr val="1D2258"/>
              </a:solidFill>
              <a:latin typeface="HelveticaNeueLTStd-Bd"/>
              <a:cs typeface="HelveticaNeueLTStd-Bd"/>
            </a:endParaRPr>
          </a:p>
          <a:p>
            <a:pPr marL="774065" lvl="1" indent="-304165">
              <a:lnSpc>
                <a:spcPct val="100000"/>
              </a:lnSpc>
              <a:spcBef>
                <a:spcPts val="1800"/>
              </a:spcBef>
              <a:buChar char="-"/>
              <a:tabLst>
                <a:tab pos="774700" algn="l"/>
              </a:tabLst>
            </a:pPr>
            <a:r>
              <a:rPr sz="2800" b="1" spc="20" dirty="0">
                <a:solidFill>
                  <a:srgbClr val="27306B"/>
                </a:solidFill>
                <a:latin typeface="HelveticaNeueLTStd-Bd"/>
                <a:cs typeface="HelveticaNeueLTStd-Bd"/>
              </a:rPr>
              <a:t>Clean</a:t>
            </a:r>
            <a:r>
              <a:rPr sz="2800" b="1" spc="-45" dirty="0">
                <a:solidFill>
                  <a:srgbClr val="27306B"/>
                </a:solidFill>
                <a:latin typeface="HelveticaNeueLTStd-Bd"/>
                <a:cs typeface="HelveticaNeueLTStd-Bd"/>
              </a:rPr>
              <a:t> </a:t>
            </a:r>
            <a:r>
              <a:rPr sz="2800" b="1" spc="25" dirty="0">
                <a:solidFill>
                  <a:srgbClr val="1D2258"/>
                </a:solidFill>
                <a:latin typeface="HelveticaNeueLTStd-Bd"/>
                <a:cs typeface="HelveticaNeueLTStd-Bd"/>
              </a:rPr>
              <a:t>cloth</a:t>
            </a:r>
            <a:endParaRPr sz="2800" dirty="0">
              <a:solidFill>
                <a:srgbClr val="1D2258"/>
              </a:solidFill>
              <a:latin typeface="HelveticaNeueLTStd-Bd"/>
              <a:cs typeface="HelveticaNeueLTStd-Bd"/>
            </a:endParaRPr>
          </a:p>
          <a:p>
            <a:pPr marL="393700" marR="5080" indent="-381000">
              <a:lnSpc>
                <a:spcPct val="111100"/>
              </a:lnSpc>
              <a:spcBef>
                <a:spcPts val="1840"/>
              </a:spcBef>
              <a:buChar char="•"/>
              <a:tabLst>
                <a:tab pos="393700" algn="l"/>
              </a:tabLst>
            </a:pPr>
            <a:r>
              <a:rPr sz="3000" b="1" spc="10" dirty="0">
                <a:solidFill>
                  <a:srgbClr val="27306B"/>
                </a:solidFill>
                <a:latin typeface="HelveticaNeueLTStd-Bd"/>
                <a:cs typeface="HelveticaNeueLTStd-Bd"/>
              </a:rPr>
              <a:t>Stuff </a:t>
            </a:r>
            <a:r>
              <a:rPr sz="3000" b="1" spc="20" dirty="0">
                <a:solidFill>
                  <a:srgbClr val="27306B"/>
                </a:solidFill>
                <a:latin typeface="HelveticaNeueLTStd-Bd"/>
                <a:cs typeface="HelveticaNeueLTStd-Bd"/>
              </a:rPr>
              <a:t>right into the wound and directly  onto the </a:t>
            </a:r>
            <a:r>
              <a:rPr sz="3000" b="1" spc="25" dirty="0">
                <a:solidFill>
                  <a:srgbClr val="27306B"/>
                </a:solidFill>
                <a:latin typeface="HelveticaNeueLTStd-Bd"/>
                <a:cs typeface="HelveticaNeueLTStd-Bd"/>
              </a:rPr>
              <a:t>bleeding</a:t>
            </a:r>
            <a:r>
              <a:rPr sz="3000" b="1" spc="5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site</a:t>
            </a:r>
            <a:endParaRPr sz="3000" dirty="0">
              <a:latin typeface="HelveticaNeueLTStd-Bd"/>
              <a:cs typeface="HelveticaNeueLTStd-Bd"/>
            </a:endParaRPr>
          </a:p>
        </p:txBody>
      </p:sp>
      <p:sp>
        <p:nvSpPr>
          <p:cNvPr id="10" name="object 10"/>
          <p:cNvSpPr/>
          <p:nvPr/>
        </p:nvSpPr>
        <p:spPr>
          <a:xfrm>
            <a:off x="9182100" y="4108741"/>
            <a:ext cx="6324600" cy="4216399"/>
          </a:xfrm>
          <a:prstGeom prst="rect">
            <a:avLst/>
          </a:prstGeom>
          <a:blipFill>
            <a:blip r:embed="rId4" cstate="print"/>
            <a:stretch>
              <a:fillRect/>
            </a:stretch>
          </a:blipFill>
        </p:spPr>
        <p:txBody>
          <a:bodyPr wrap="square" lIns="0" tIns="0" rIns="0" bIns="0" rtlCol="0"/>
          <a:lstStyle/>
          <a:p>
            <a:endParaRPr dirty="0"/>
          </a:p>
        </p:txBody>
      </p:sp>
      <p:sp>
        <p:nvSpPr>
          <p:cNvPr id="11" name="object 11"/>
          <p:cNvSpPr/>
          <p:nvPr/>
        </p:nvSpPr>
        <p:spPr>
          <a:xfrm>
            <a:off x="9182100" y="4108742"/>
            <a:ext cx="6324600" cy="4216400"/>
          </a:xfrm>
          <a:custGeom>
            <a:avLst/>
            <a:gdLst/>
            <a:ahLst/>
            <a:cxnLst/>
            <a:rect l="l" t="t" r="r" b="b"/>
            <a:pathLst>
              <a:path w="6324600" h="4216400">
                <a:moveTo>
                  <a:pt x="0" y="4216400"/>
                </a:moveTo>
                <a:lnTo>
                  <a:pt x="6324600" y="4216400"/>
                </a:lnTo>
                <a:lnTo>
                  <a:pt x="6324600" y="0"/>
                </a:lnTo>
                <a:lnTo>
                  <a:pt x="0" y="0"/>
                </a:lnTo>
                <a:lnTo>
                  <a:pt x="0" y="4216400"/>
                </a:lnTo>
                <a:close/>
              </a:path>
            </a:pathLst>
          </a:custGeom>
          <a:ln w="12700">
            <a:solidFill>
              <a:srgbClr val="D72827"/>
            </a:solidFill>
          </a:ln>
        </p:spPr>
        <p:txBody>
          <a:bodyPr wrap="square" lIns="0" tIns="0" rIns="0" bIns="0" rtlCol="0"/>
          <a:lstStyle/>
          <a:p>
            <a:endParaRPr dirty="0"/>
          </a:p>
        </p:txBody>
      </p:sp>
      <p:sp>
        <p:nvSpPr>
          <p:cNvPr id="12" name="object 12"/>
          <p:cNvSpPr txBox="1"/>
          <p:nvPr/>
        </p:nvSpPr>
        <p:spPr>
          <a:xfrm>
            <a:off x="9169400" y="8394646"/>
            <a:ext cx="5243195" cy="223520"/>
          </a:xfrm>
          <a:prstGeom prst="rect">
            <a:avLst/>
          </a:prstGeom>
        </p:spPr>
        <p:txBody>
          <a:bodyPr vert="horz" wrap="square" lIns="0" tIns="0" rIns="0" bIns="0" rtlCol="0">
            <a:spAutoFit/>
          </a:bodyPr>
          <a:lstStyle/>
          <a:p>
            <a:pPr marL="12700">
              <a:lnSpc>
                <a:spcPct val="100000"/>
              </a:lnSpc>
            </a:pPr>
            <a:r>
              <a:rPr sz="1400"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Jones </a:t>
            </a:r>
            <a:r>
              <a:rPr sz="1400" dirty="0">
                <a:solidFill>
                  <a:srgbClr val="27306B"/>
                </a:solidFill>
                <a:latin typeface="HelveticaNeueLTStd-Roman"/>
                <a:cs typeface="HelveticaNeueLTStd-Roman"/>
              </a:rPr>
              <a:t>&amp; </a:t>
            </a:r>
            <a:r>
              <a:rPr sz="1400" spc="5" dirty="0">
                <a:solidFill>
                  <a:srgbClr val="27306B"/>
                </a:solidFill>
                <a:latin typeface="HelveticaNeueLTStd-Roman"/>
                <a:cs typeface="HelveticaNeueLTStd-Roman"/>
              </a:rPr>
              <a:t>Bartlett </a:t>
            </a:r>
            <a:r>
              <a:rPr sz="1400" spc="10" dirty="0">
                <a:solidFill>
                  <a:srgbClr val="27306B"/>
                </a:solidFill>
                <a:latin typeface="HelveticaNeueLTStd-Roman"/>
                <a:cs typeface="HelveticaNeueLTStd-Roman"/>
              </a:rPr>
              <a:t>Learning. </a:t>
            </a:r>
            <a:r>
              <a:rPr sz="1400" spc="5" dirty="0">
                <a:solidFill>
                  <a:srgbClr val="27306B"/>
                </a:solidFill>
                <a:latin typeface="HelveticaNeueLTStd-Roman"/>
                <a:cs typeface="HelveticaNeueLTStd-Roman"/>
              </a:rPr>
              <a:t>Photographed by </a:t>
            </a:r>
            <a:r>
              <a:rPr sz="1400" dirty="0">
                <a:solidFill>
                  <a:srgbClr val="27306B"/>
                </a:solidFill>
                <a:latin typeface="HelveticaNeueLTStd-Roman"/>
                <a:cs typeface="HelveticaNeueLTStd-Roman"/>
              </a:rPr>
              <a:t>Darren</a:t>
            </a:r>
            <a:r>
              <a:rPr sz="1400" spc="200"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Stahlman.</a:t>
            </a:r>
            <a:endParaRPr sz="1400" dirty="0">
              <a:latin typeface="HelveticaNeueLTStd-Roman"/>
              <a:cs typeface="HelveticaNeueLTStd-Roman"/>
            </a:endParaRPr>
          </a:p>
        </p:txBody>
      </p:sp>
      <p:sp>
        <p:nvSpPr>
          <p:cNvPr id="1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170180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dirty="0">
                <a:solidFill>
                  <a:srgbClr val="27306B"/>
                </a:solidFill>
                <a:latin typeface="HelveticaNeueLTStd-Bd"/>
                <a:cs typeface="HelveticaNeueLTStd-Bd"/>
              </a:rPr>
              <a:t>Wound </a:t>
            </a:r>
            <a:r>
              <a:rPr sz="4000" b="1" spc="30" dirty="0">
                <a:solidFill>
                  <a:srgbClr val="27306B"/>
                </a:solidFill>
                <a:latin typeface="HelveticaNeueLTStd-Bd"/>
                <a:cs typeface="HelveticaNeueLTStd-Bd"/>
              </a:rPr>
              <a:t>Packing </a:t>
            </a:r>
            <a:r>
              <a:rPr sz="2400" spc="10" dirty="0">
                <a:solidFill>
                  <a:srgbClr val="27306B"/>
                </a:solidFill>
                <a:latin typeface="HelveticaNeueLTStd-Roman"/>
                <a:cs typeface="HelveticaNeueLTStd-Roman"/>
              </a:rPr>
              <a:t>(3 of</a:t>
            </a:r>
            <a:r>
              <a:rPr sz="2400" spc="1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5)</a:t>
            </a:r>
            <a:endParaRPr sz="2400" dirty="0">
              <a:latin typeface="HelveticaNeueLTStd-Roman"/>
              <a:cs typeface="HelveticaNeueLTStd-Roman"/>
            </a:endParaRPr>
          </a:p>
        </p:txBody>
      </p:sp>
      <p:sp>
        <p:nvSpPr>
          <p:cNvPr id="9" name="object 9"/>
          <p:cNvSpPr/>
          <p:nvPr/>
        </p:nvSpPr>
        <p:spPr>
          <a:xfrm>
            <a:off x="4967574" y="4108742"/>
            <a:ext cx="6328173" cy="4920762"/>
          </a:xfrm>
          <a:prstGeom prst="rect">
            <a:avLst/>
          </a:prstGeom>
          <a:blipFill>
            <a:blip r:embed="rId4" cstate="print"/>
            <a:stretch>
              <a:fillRect/>
            </a:stretch>
          </a:blipFill>
        </p:spPr>
        <p:txBody>
          <a:bodyPr wrap="square" lIns="0" tIns="0" rIns="0" bIns="0" rtlCol="0"/>
          <a:lstStyle/>
          <a:p>
            <a:endParaRPr dirty="0"/>
          </a:p>
        </p:txBody>
      </p:sp>
      <p:sp>
        <p:nvSpPr>
          <p:cNvPr id="10" name="object 10"/>
          <p:cNvSpPr/>
          <p:nvPr/>
        </p:nvSpPr>
        <p:spPr>
          <a:xfrm>
            <a:off x="4960239" y="4108742"/>
            <a:ext cx="6336030" cy="4921250"/>
          </a:xfrm>
          <a:custGeom>
            <a:avLst/>
            <a:gdLst/>
            <a:ahLst/>
            <a:cxnLst/>
            <a:rect l="l" t="t" r="r" b="b"/>
            <a:pathLst>
              <a:path w="6336030" h="4921250">
                <a:moveTo>
                  <a:pt x="0" y="4920792"/>
                </a:moveTo>
                <a:lnTo>
                  <a:pt x="6335522" y="4920792"/>
                </a:lnTo>
                <a:lnTo>
                  <a:pt x="6335522" y="0"/>
                </a:lnTo>
                <a:lnTo>
                  <a:pt x="0" y="0"/>
                </a:lnTo>
                <a:lnTo>
                  <a:pt x="0" y="4920792"/>
                </a:lnTo>
                <a:close/>
              </a:path>
            </a:pathLst>
          </a:custGeom>
          <a:ln w="12700">
            <a:solidFill>
              <a:srgbClr val="D72827"/>
            </a:solidFill>
          </a:ln>
        </p:spPr>
        <p:txBody>
          <a:bodyPr wrap="square" lIns="0" tIns="0" rIns="0" bIns="0" rtlCol="0"/>
          <a:lstStyle/>
          <a:p>
            <a:endParaRPr dirty="0"/>
          </a:p>
        </p:txBody>
      </p:sp>
      <p:sp>
        <p:nvSpPr>
          <p:cNvPr id="15"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6"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1257300" y="3194806"/>
            <a:ext cx="7818120" cy="4544695"/>
          </a:xfrm>
          <a:prstGeom prst="rect">
            <a:avLst/>
          </a:prstGeom>
        </p:spPr>
        <p:txBody>
          <a:bodyPr vert="horz" wrap="square" lIns="0" tIns="0" rIns="0" bIns="0" rtlCol="0">
            <a:spAutoFit/>
          </a:bodyPr>
          <a:lstStyle/>
          <a:p>
            <a:pPr marL="12700">
              <a:lnSpc>
                <a:spcPct val="100000"/>
              </a:lnSpc>
            </a:pPr>
            <a:r>
              <a:rPr sz="4000" b="1" dirty="0">
                <a:solidFill>
                  <a:srgbClr val="27306B"/>
                </a:solidFill>
                <a:latin typeface="HelveticaNeueLTStd-Bd"/>
                <a:cs typeface="HelveticaNeueLTStd-Bd"/>
              </a:rPr>
              <a:t>Wound </a:t>
            </a:r>
            <a:r>
              <a:rPr sz="4000" b="1" spc="30" dirty="0">
                <a:solidFill>
                  <a:srgbClr val="27306B"/>
                </a:solidFill>
                <a:latin typeface="HelveticaNeueLTStd-Bd"/>
                <a:cs typeface="HelveticaNeueLTStd-Bd"/>
              </a:rPr>
              <a:t>Packing </a:t>
            </a:r>
            <a:r>
              <a:rPr sz="2400" spc="10" dirty="0">
                <a:solidFill>
                  <a:srgbClr val="27306B"/>
                </a:solidFill>
                <a:latin typeface="HelveticaNeueLTStd-Roman"/>
                <a:cs typeface="HelveticaNeueLTStd-Roman"/>
              </a:rPr>
              <a:t>(4 of</a:t>
            </a:r>
            <a:r>
              <a:rPr sz="2400" spc="1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5)</a:t>
            </a:r>
            <a:endParaRPr sz="2400" dirty="0">
              <a:latin typeface="HelveticaNeueLTStd-Roman"/>
              <a:cs typeface="HelveticaNeueLTStd-Roman"/>
            </a:endParaRPr>
          </a:p>
          <a:p>
            <a:pPr marL="393700" marR="5080" indent="-381000">
              <a:lnSpc>
                <a:spcPct val="111100"/>
              </a:lnSpc>
              <a:spcBef>
                <a:spcPts val="1135"/>
              </a:spcBef>
              <a:buChar char="•"/>
              <a:tabLst>
                <a:tab pos="393700" algn="l"/>
              </a:tabLst>
            </a:pPr>
            <a:r>
              <a:rPr sz="3000" b="1" spc="25" dirty="0">
                <a:solidFill>
                  <a:srgbClr val="27306B"/>
                </a:solidFill>
                <a:latin typeface="HelveticaNeueLTStd-Bd"/>
                <a:cs typeface="HelveticaNeueLTStd-Bd"/>
              </a:rPr>
              <a:t>Quickly </a:t>
            </a:r>
            <a:r>
              <a:rPr sz="3000" b="1" spc="20" dirty="0">
                <a:solidFill>
                  <a:srgbClr val="27306B"/>
                </a:solidFill>
                <a:latin typeface="HelveticaNeueLTStd-Bd"/>
                <a:cs typeface="HelveticaNeueLTStd-Bd"/>
              </a:rPr>
              <a:t>apply and hold </a:t>
            </a:r>
            <a:r>
              <a:rPr sz="3000" b="1" spc="10" dirty="0">
                <a:solidFill>
                  <a:srgbClr val="27306B"/>
                </a:solidFill>
                <a:latin typeface="HelveticaNeueLTStd-Bd"/>
                <a:cs typeface="HelveticaNeueLTStd-Bd"/>
              </a:rPr>
              <a:t>pressure </a:t>
            </a:r>
            <a:r>
              <a:rPr sz="3000" b="1" spc="20" dirty="0">
                <a:solidFill>
                  <a:srgbClr val="27306B"/>
                </a:solidFill>
                <a:latin typeface="HelveticaNeueLTStd-Bd"/>
                <a:cs typeface="HelveticaNeueLTStd-Bd"/>
              </a:rPr>
              <a:t>directly </a:t>
            </a:r>
            <a:r>
              <a:rPr sz="3000" b="1" spc="15" dirty="0" smtClean="0">
                <a:solidFill>
                  <a:srgbClr val="27306B"/>
                </a:solidFill>
                <a:latin typeface="HelveticaNeueLTStd-Bd"/>
                <a:cs typeface="HelveticaNeueLTStd-Bd"/>
              </a:rPr>
              <a:t>on </a:t>
            </a:r>
            <a:r>
              <a:rPr sz="3000" b="1" spc="20" dirty="0">
                <a:solidFill>
                  <a:srgbClr val="27306B"/>
                </a:solidFill>
                <a:latin typeface="HelveticaNeueLTStd-Bd"/>
                <a:cs typeface="HelveticaNeueLTStd-Bd"/>
              </a:rPr>
              <a:t>the </a:t>
            </a:r>
            <a:r>
              <a:rPr sz="3000" b="1" spc="25" dirty="0">
                <a:solidFill>
                  <a:srgbClr val="27306B"/>
                </a:solidFill>
                <a:latin typeface="HelveticaNeueLTStd-Bd"/>
                <a:cs typeface="HelveticaNeueLTStd-Bd"/>
              </a:rPr>
              <a:t>packed </a:t>
            </a:r>
            <a:r>
              <a:rPr sz="3000" b="1" spc="20" dirty="0">
                <a:solidFill>
                  <a:srgbClr val="27306B"/>
                </a:solidFill>
                <a:latin typeface="HelveticaNeueLTStd-Bd"/>
                <a:cs typeface="HelveticaNeueLTStd-Bd"/>
              </a:rPr>
              <a:t>wound until </a:t>
            </a:r>
            <a:r>
              <a:rPr sz="3000" b="1" spc="15" dirty="0">
                <a:solidFill>
                  <a:srgbClr val="27306B"/>
                </a:solidFill>
                <a:latin typeface="HelveticaNeueLTStd-Bd"/>
                <a:cs typeface="HelveticaNeueLTStd-Bd"/>
              </a:rPr>
              <a:t>relieved </a:t>
            </a:r>
            <a:r>
              <a:rPr sz="3000" b="1" spc="30" dirty="0">
                <a:solidFill>
                  <a:srgbClr val="27306B"/>
                </a:solidFill>
                <a:latin typeface="HelveticaNeueLTStd-Bd"/>
                <a:cs typeface="HelveticaNeueLTStd-Bd"/>
              </a:rPr>
              <a:t>by  </a:t>
            </a:r>
            <a:r>
              <a:rPr sz="3000" b="1" spc="25" dirty="0">
                <a:solidFill>
                  <a:srgbClr val="27306B"/>
                </a:solidFill>
                <a:latin typeface="HelveticaNeueLTStd-Bd"/>
                <a:cs typeface="HelveticaNeueLTStd-Bd"/>
              </a:rPr>
              <a:t>medical</a:t>
            </a:r>
            <a:r>
              <a:rPr sz="3000" b="1" spc="5" dirty="0">
                <a:solidFill>
                  <a:srgbClr val="27306B"/>
                </a:solidFill>
                <a:latin typeface="HelveticaNeueLTStd-Bd"/>
                <a:cs typeface="HelveticaNeueLTStd-Bd"/>
              </a:rPr>
              <a:t> </a:t>
            </a:r>
            <a:r>
              <a:rPr sz="3000" b="1" spc="20" dirty="0">
                <a:solidFill>
                  <a:srgbClr val="27306B"/>
                </a:solidFill>
                <a:latin typeface="HelveticaNeueLTStd-Bd"/>
                <a:cs typeface="HelveticaNeueLTStd-Bd"/>
              </a:rPr>
              <a:t>responders</a:t>
            </a:r>
            <a:endParaRPr sz="3000" dirty="0">
              <a:latin typeface="HelveticaNeueLTStd-Bd"/>
              <a:cs typeface="HelveticaNeueLTStd-Bd"/>
            </a:endParaRPr>
          </a:p>
          <a:p>
            <a:pPr marL="393700" indent="-381000">
              <a:lnSpc>
                <a:spcPct val="100000"/>
              </a:lnSpc>
              <a:spcBef>
                <a:spcPts val="2195"/>
              </a:spcBef>
              <a:buChar char="•"/>
              <a:tabLst>
                <a:tab pos="393700" algn="l"/>
              </a:tabLst>
            </a:pPr>
            <a:r>
              <a:rPr sz="3000" b="1" spc="15" dirty="0">
                <a:solidFill>
                  <a:srgbClr val="27306B"/>
                </a:solidFill>
                <a:latin typeface="HelveticaNeueLTStd-Bd"/>
                <a:cs typeface="HelveticaNeueLTStd-Bd"/>
              </a:rPr>
              <a:t>If </a:t>
            </a:r>
            <a:r>
              <a:rPr sz="3000" b="1" spc="25" dirty="0">
                <a:solidFill>
                  <a:srgbClr val="27306B"/>
                </a:solidFill>
                <a:latin typeface="HelveticaNeueLTStd-Bd"/>
                <a:cs typeface="HelveticaNeueLTStd-Bd"/>
              </a:rPr>
              <a:t>initial packing </a:t>
            </a:r>
            <a:r>
              <a:rPr sz="3000" b="1" spc="20" dirty="0">
                <a:solidFill>
                  <a:srgbClr val="27306B"/>
                </a:solidFill>
                <a:latin typeface="HelveticaNeueLTStd-Bd"/>
                <a:cs typeface="HelveticaNeueLTStd-Bd"/>
              </a:rPr>
              <a:t>and </a:t>
            </a:r>
            <a:r>
              <a:rPr sz="3000" b="1" spc="15" dirty="0">
                <a:solidFill>
                  <a:srgbClr val="27306B"/>
                </a:solidFill>
                <a:latin typeface="HelveticaNeueLTStd-Bd"/>
                <a:cs typeface="HelveticaNeueLTStd-Bd"/>
              </a:rPr>
              <a:t>direct</a:t>
            </a:r>
            <a:r>
              <a:rPr sz="3000" b="1" spc="145" dirty="0">
                <a:solidFill>
                  <a:srgbClr val="27306B"/>
                </a:solidFill>
                <a:latin typeface="HelveticaNeueLTStd-Bd"/>
                <a:cs typeface="HelveticaNeueLTStd-Bd"/>
              </a:rPr>
              <a:t> </a:t>
            </a:r>
            <a:r>
              <a:rPr sz="3000" b="1" spc="10" dirty="0">
                <a:solidFill>
                  <a:srgbClr val="27306B"/>
                </a:solidFill>
                <a:latin typeface="HelveticaNeueLTStd-Bd"/>
                <a:cs typeface="HelveticaNeueLTStd-Bd"/>
              </a:rPr>
              <a:t>pressure</a:t>
            </a:r>
            <a:endParaRPr sz="3000" dirty="0">
              <a:latin typeface="HelveticaNeueLTStd-Bd"/>
              <a:cs typeface="HelveticaNeueLTStd-Bd"/>
            </a:endParaRPr>
          </a:p>
          <a:p>
            <a:pPr marL="393700" marR="125095">
              <a:lnSpc>
                <a:spcPct val="111100"/>
              </a:lnSpc>
            </a:pPr>
            <a:r>
              <a:rPr sz="3000" b="1" spc="20" dirty="0">
                <a:solidFill>
                  <a:srgbClr val="27306B"/>
                </a:solidFill>
                <a:latin typeface="HelveticaNeueLTStd-Bd"/>
                <a:cs typeface="HelveticaNeueLTStd-Bd"/>
              </a:rPr>
              <a:t>fail </a:t>
            </a:r>
            <a:r>
              <a:rPr sz="3000" b="1" spc="15" dirty="0">
                <a:solidFill>
                  <a:srgbClr val="27306B"/>
                </a:solidFill>
                <a:latin typeface="HelveticaNeueLTStd-Bd"/>
                <a:cs typeface="HelveticaNeueLTStd-Bd"/>
              </a:rPr>
              <a:t>to </a:t>
            </a:r>
            <a:r>
              <a:rPr sz="3000" b="1" spc="20" dirty="0">
                <a:solidFill>
                  <a:srgbClr val="27306B"/>
                </a:solidFill>
                <a:latin typeface="HelveticaNeueLTStd-Bd"/>
                <a:cs typeface="HelveticaNeueLTStd-Bd"/>
              </a:rPr>
              <a:t>stop the </a:t>
            </a:r>
            <a:r>
              <a:rPr sz="3000" b="1" spc="25" dirty="0">
                <a:solidFill>
                  <a:srgbClr val="27306B"/>
                </a:solidFill>
                <a:latin typeface="HelveticaNeueLTStd-Bd"/>
                <a:cs typeface="HelveticaNeueLTStd-Bd"/>
              </a:rPr>
              <a:t>bleeding, </a:t>
            </a:r>
            <a:r>
              <a:rPr sz="3000" b="1" spc="20" dirty="0">
                <a:solidFill>
                  <a:srgbClr val="27306B"/>
                </a:solidFill>
                <a:latin typeface="HelveticaNeueLTStd-Bd"/>
                <a:cs typeface="HelveticaNeueLTStd-Bd"/>
              </a:rPr>
              <a:t>pack </a:t>
            </a:r>
            <a:r>
              <a:rPr sz="3000" b="1" dirty="0">
                <a:solidFill>
                  <a:srgbClr val="27306B"/>
                </a:solidFill>
                <a:latin typeface="HelveticaNeueLTStd-Bd"/>
                <a:cs typeface="HelveticaNeueLTStd-Bd"/>
              </a:rPr>
              <a:t>a </a:t>
            </a:r>
            <a:r>
              <a:rPr sz="3000" b="1" spc="30" dirty="0">
                <a:solidFill>
                  <a:srgbClr val="27306B"/>
                </a:solidFill>
                <a:latin typeface="HelveticaNeueLTStd-Bd"/>
                <a:cs typeface="HelveticaNeueLTStd-Bd"/>
              </a:rPr>
              <a:t>second  </a:t>
            </a:r>
            <a:r>
              <a:rPr sz="3000" b="1" spc="20" dirty="0">
                <a:solidFill>
                  <a:srgbClr val="27306B"/>
                </a:solidFill>
                <a:latin typeface="HelveticaNeueLTStd-Bd"/>
                <a:cs typeface="HelveticaNeueLTStd-Bd"/>
              </a:rPr>
              <a:t>gauze </a:t>
            </a:r>
            <a:r>
              <a:rPr sz="3000" b="1" spc="15" dirty="0">
                <a:solidFill>
                  <a:srgbClr val="27306B"/>
                </a:solidFill>
                <a:latin typeface="HelveticaNeueLTStd-Bd"/>
                <a:cs typeface="HelveticaNeueLTStd-Bd"/>
              </a:rPr>
              <a:t>on </a:t>
            </a:r>
            <a:r>
              <a:rPr sz="3000" b="1" spc="20" dirty="0">
                <a:solidFill>
                  <a:srgbClr val="27306B"/>
                </a:solidFill>
                <a:latin typeface="HelveticaNeueLTStd-Bd"/>
                <a:cs typeface="HelveticaNeueLTStd-Bd"/>
              </a:rPr>
              <a:t>top </a:t>
            </a:r>
            <a:r>
              <a:rPr sz="3000" b="1" spc="15" dirty="0">
                <a:solidFill>
                  <a:srgbClr val="27306B"/>
                </a:solidFill>
                <a:latin typeface="HelveticaNeueLTStd-Bd"/>
                <a:cs typeface="HelveticaNeueLTStd-Bd"/>
              </a:rPr>
              <a:t>of </a:t>
            </a:r>
            <a:r>
              <a:rPr sz="3000" b="1" spc="20" dirty="0">
                <a:solidFill>
                  <a:srgbClr val="27306B"/>
                </a:solidFill>
                <a:latin typeface="HelveticaNeueLTStd-Bd"/>
                <a:cs typeface="HelveticaNeueLTStd-Bd"/>
              </a:rPr>
              <a:t>the </a:t>
            </a:r>
            <a:r>
              <a:rPr sz="3000" b="1" spc="30" dirty="0">
                <a:solidFill>
                  <a:srgbClr val="27306B"/>
                </a:solidFill>
                <a:latin typeface="HelveticaNeueLTStd-Bd"/>
                <a:cs typeface="HelveticaNeueLTStd-Bd"/>
              </a:rPr>
              <a:t>first </a:t>
            </a:r>
            <a:r>
              <a:rPr sz="3000" b="1" spc="20" dirty="0">
                <a:solidFill>
                  <a:srgbClr val="27306B"/>
                </a:solidFill>
                <a:latin typeface="HelveticaNeueLTStd-Bd"/>
                <a:cs typeface="HelveticaNeueLTStd-Bd"/>
              </a:rPr>
              <a:t>and</a:t>
            </a:r>
            <a:r>
              <a:rPr sz="3000" b="1" spc="229" dirty="0">
                <a:solidFill>
                  <a:srgbClr val="27306B"/>
                </a:solidFill>
                <a:latin typeface="HelveticaNeueLTStd-Bd"/>
                <a:cs typeface="HelveticaNeueLTStd-Bd"/>
              </a:rPr>
              <a:t> </a:t>
            </a:r>
            <a:r>
              <a:rPr sz="3000" b="1" spc="20" dirty="0">
                <a:solidFill>
                  <a:srgbClr val="27306B"/>
                </a:solidFill>
                <a:latin typeface="HelveticaNeueLTStd-Bd"/>
                <a:cs typeface="HelveticaNeueLTStd-Bd"/>
              </a:rPr>
              <a:t>reapply</a:t>
            </a:r>
            <a:endParaRPr sz="3000" dirty="0">
              <a:latin typeface="HelveticaNeueLTStd-Bd"/>
              <a:cs typeface="HelveticaNeueLTStd-Bd"/>
            </a:endParaRPr>
          </a:p>
          <a:p>
            <a:pPr marL="393700">
              <a:lnSpc>
                <a:spcPct val="100000"/>
              </a:lnSpc>
              <a:spcBef>
                <a:spcPts val="400"/>
              </a:spcBef>
            </a:pPr>
            <a:r>
              <a:rPr sz="3000" b="1" spc="10" dirty="0">
                <a:solidFill>
                  <a:srgbClr val="27306B"/>
                </a:solidFill>
                <a:latin typeface="HelveticaNeueLTStd-Bd"/>
                <a:cs typeface="HelveticaNeueLTStd-Bd"/>
              </a:rPr>
              <a:t>pressure </a:t>
            </a:r>
            <a:r>
              <a:rPr sz="3000" b="1" spc="20" dirty="0">
                <a:solidFill>
                  <a:srgbClr val="27306B"/>
                </a:solidFill>
                <a:latin typeface="HelveticaNeueLTStd-Bd"/>
                <a:cs typeface="HelveticaNeueLTStd-Bd"/>
              </a:rPr>
              <a:t>using increased</a:t>
            </a:r>
            <a:r>
              <a:rPr sz="3000" b="1" spc="110" dirty="0">
                <a:solidFill>
                  <a:srgbClr val="27306B"/>
                </a:solidFill>
                <a:latin typeface="HelveticaNeueLTStd-Bd"/>
                <a:cs typeface="HelveticaNeueLTStd-Bd"/>
              </a:rPr>
              <a:t> </a:t>
            </a:r>
            <a:r>
              <a:rPr sz="3000" b="1" spc="15" dirty="0">
                <a:solidFill>
                  <a:srgbClr val="27306B"/>
                </a:solidFill>
                <a:latin typeface="HelveticaNeueLTStd-Bd"/>
                <a:cs typeface="HelveticaNeueLTStd-Bd"/>
              </a:rPr>
              <a:t>force</a:t>
            </a:r>
            <a:endParaRPr sz="3000" dirty="0">
              <a:latin typeface="HelveticaNeueLTStd-Bd"/>
              <a:cs typeface="HelveticaNeueLTStd-Bd"/>
            </a:endParaRPr>
          </a:p>
        </p:txBody>
      </p:sp>
      <p:sp>
        <p:nvSpPr>
          <p:cNvPr id="10" name="object 10"/>
          <p:cNvSpPr/>
          <p:nvPr/>
        </p:nvSpPr>
        <p:spPr>
          <a:xfrm>
            <a:off x="9817100" y="4108742"/>
            <a:ext cx="5825951" cy="3883967"/>
          </a:xfrm>
          <a:prstGeom prst="rect">
            <a:avLst/>
          </a:prstGeom>
          <a:blipFill>
            <a:blip r:embed="rId4" cstate="print"/>
            <a:stretch>
              <a:fillRect/>
            </a:stretch>
          </a:blipFill>
        </p:spPr>
        <p:txBody>
          <a:bodyPr wrap="square" lIns="0" tIns="0" rIns="0" bIns="0" rtlCol="0"/>
          <a:lstStyle/>
          <a:p>
            <a:endParaRPr dirty="0"/>
          </a:p>
        </p:txBody>
      </p:sp>
      <p:sp>
        <p:nvSpPr>
          <p:cNvPr id="11" name="object 11"/>
          <p:cNvSpPr/>
          <p:nvPr/>
        </p:nvSpPr>
        <p:spPr>
          <a:xfrm>
            <a:off x="9817100" y="4108742"/>
            <a:ext cx="5829300" cy="3886200"/>
          </a:xfrm>
          <a:custGeom>
            <a:avLst/>
            <a:gdLst/>
            <a:ahLst/>
            <a:cxnLst/>
            <a:rect l="l" t="t" r="r" b="b"/>
            <a:pathLst>
              <a:path w="5829300" h="3886200">
                <a:moveTo>
                  <a:pt x="0" y="3886200"/>
                </a:moveTo>
                <a:lnTo>
                  <a:pt x="5829300" y="3886200"/>
                </a:lnTo>
                <a:lnTo>
                  <a:pt x="5829300" y="0"/>
                </a:lnTo>
                <a:lnTo>
                  <a:pt x="0" y="0"/>
                </a:lnTo>
                <a:lnTo>
                  <a:pt x="0" y="3886200"/>
                </a:lnTo>
                <a:close/>
              </a:path>
            </a:pathLst>
          </a:custGeom>
          <a:ln w="12700">
            <a:solidFill>
              <a:srgbClr val="D72827"/>
            </a:solidFill>
          </a:ln>
        </p:spPr>
        <p:txBody>
          <a:bodyPr wrap="square" lIns="0" tIns="0" rIns="0" bIns="0" rtlCol="0"/>
          <a:lstStyle/>
          <a:p>
            <a:endParaRPr dirty="0"/>
          </a:p>
        </p:txBody>
      </p:sp>
      <p:sp>
        <p:nvSpPr>
          <p:cNvPr id="12" name="object 12"/>
          <p:cNvSpPr txBox="1"/>
          <p:nvPr/>
        </p:nvSpPr>
        <p:spPr>
          <a:xfrm>
            <a:off x="9804400" y="8064446"/>
            <a:ext cx="5243195" cy="223520"/>
          </a:xfrm>
          <a:prstGeom prst="rect">
            <a:avLst/>
          </a:prstGeom>
        </p:spPr>
        <p:txBody>
          <a:bodyPr vert="horz" wrap="square" lIns="0" tIns="0" rIns="0" bIns="0" rtlCol="0">
            <a:spAutoFit/>
          </a:bodyPr>
          <a:lstStyle/>
          <a:p>
            <a:pPr marL="12700">
              <a:lnSpc>
                <a:spcPct val="100000"/>
              </a:lnSpc>
            </a:pPr>
            <a:r>
              <a:rPr sz="1400"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Jones </a:t>
            </a:r>
            <a:r>
              <a:rPr sz="1400" dirty="0">
                <a:solidFill>
                  <a:srgbClr val="27306B"/>
                </a:solidFill>
                <a:latin typeface="HelveticaNeueLTStd-Roman"/>
                <a:cs typeface="HelveticaNeueLTStd-Roman"/>
              </a:rPr>
              <a:t>&amp; </a:t>
            </a:r>
            <a:r>
              <a:rPr sz="1400" spc="5" dirty="0">
                <a:solidFill>
                  <a:srgbClr val="27306B"/>
                </a:solidFill>
                <a:latin typeface="HelveticaNeueLTStd-Roman"/>
                <a:cs typeface="HelveticaNeueLTStd-Roman"/>
              </a:rPr>
              <a:t>Bartlett </a:t>
            </a:r>
            <a:r>
              <a:rPr sz="1400" spc="10" dirty="0">
                <a:solidFill>
                  <a:srgbClr val="27306B"/>
                </a:solidFill>
                <a:latin typeface="HelveticaNeueLTStd-Roman"/>
                <a:cs typeface="HelveticaNeueLTStd-Roman"/>
              </a:rPr>
              <a:t>Learning. </a:t>
            </a:r>
            <a:r>
              <a:rPr sz="1400" spc="5" dirty="0">
                <a:solidFill>
                  <a:srgbClr val="27306B"/>
                </a:solidFill>
                <a:latin typeface="HelveticaNeueLTStd-Roman"/>
                <a:cs typeface="HelveticaNeueLTStd-Roman"/>
              </a:rPr>
              <a:t>Photographed by </a:t>
            </a:r>
            <a:r>
              <a:rPr sz="1400" dirty="0">
                <a:solidFill>
                  <a:srgbClr val="27306B"/>
                </a:solidFill>
                <a:latin typeface="HelveticaNeueLTStd-Roman"/>
                <a:cs typeface="HelveticaNeueLTStd-Roman"/>
              </a:rPr>
              <a:t>Darren</a:t>
            </a:r>
            <a:r>
              <a:rPr sz="1400" spc="200"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Stahlman.</a:t>
            </a:r>
            <a:endParaRPr sz="1400" dirty="0">
              <a:latin typeface="HelveticaNeueLTStd-Roman"/>
              <a:cs typeface="HelveticaNeueLTStd-Roman"/>
            </a:endParaRPr>
          </a:p>
        </p:txBody>
      </p:sp>
      <p:sp>
        <p:nvSpPr>
          <p:cNvPr id="1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509500" cy="5653938"/>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a:lnSpc>
                <a:spcPct val="100000"/>
              </a:lnSpc>
            </a:pPr>
            <a:endParaRPr sz="4800" dirty="0">
              <a:latin typeface="Times New Roman"/>
              <a:cs typeface="Times New Roman"/>
            </a:endParaRPr>
          </a:p>
          <a:p>
            <a:pPr marL="3406775" marR="1417320" algn="ctr">
              <a:lnSpc>
                <a:spcPct val="111600"/>
              </a:lnSpc>
              <a:spcBef>
                <a:spcPts val="3665"/>
              </a:spcBef>
            </a:pPr>
            <a:r>
              <a:rPr sz="7200" b="1" spc="60" dirty="0">
                <a:solidFill>
                  <a:srgbClr val="1D2258"/>
                </a:solidFill>
                <a:latin typeface="HelveticaNeueLTStd-Bd"/>
                <a:cs typeface="HelveticaNeueLTStd-Bd"/>
              </a:rPr>
              <a:t>Questions</a:t>
            </a:r>
            <a:r>
              <a:rPr sz="7200" b="1" spc="60" dirty="0">
                <a:solidFill>
                  <a:srgbClr val="27306B"/>
                </a:solidFill>
                <a:latin typeface="HelveticaNeueLTStd-Bd"/>
                <a:cs typeface="HelveticaNeueLTStd-Bd"/>
              </a:rPr>
              <a:t> </a:t>
            </a:r>
            <a:r>
              <a:rPr sz="7200" b="1" spc="70" dirty="0">
                <a:solidFill>
                  <a:srgbClr val="1D2258"/>
                </a:solidFill>
                <a:latin typeface="HelveticaNeueLTStd-Bd"/>
                <a:cs typeface="HelveticaNeueLTStd-Bd"/>
              </a:rPr>
              <a:t>about</a:t>
            </a:r>
            <a:r>
              <a:rPr sz="7200" b="1" spc="70" dirty="0">
                <a:solidFill>
                  <a:srgbClr val="27306B"/>
                </a:solidFill>
                <a:latin typeface="HelveticaNeueLTStd-Bd"/>
                <a:cs typeface="HelveticaNeueLTStd-Bd"/>
              </a:rPr>
              <a:t>  </a:t>
            </a:r>
            <a:r>
              <a:rPr sz="7200" b="1" spc="55" dirty="0">
                <a:solidFill>
                  <a:srgbClr val="1D2258"/>
                </a:solidFill>
                <a:latin typeface="HelveticaNeueLTStd-Bd"/>
                <a:cs typeface="HelveticaNeueLTStd-Bd"/>
              </a:rPr>
              <a:t>wound</a:t>
            </a:r>
            <a:r>
              <a:rPr sz="7200" b="1" spc="40" dirty="0">
                <a:solidFill>
                  <a:srgbClr val="1D2258"/>
                </a:solidFill>
                <a:latin typeface="HelveticaNeueLTStd-Bd"/>
                <a:cs typeface="HelveticaNeueLTStd-Bd"/>
              </a:rPr>
              <a:t> </a:t>
            </a:r>
            <a:r>
              <a:rPr sz="7200" b="1" spc="70" dirty="0">
                <a:solidFill>
                  <a:srgbClr val="1D2258"/>
                </a:solidFill>
                <a:latin typeface="HelveticaNeueLTStd-Bd"/>
                <a:cs typeface="HelveticaNeueLTStd-Bd"/>
              </a:rPr>
              <a:t>packing</a:t>
            </a:r>
            <a:endParaRPr sz="7200" dirty="0">
              <a:solidFill>
                <a:srgbClr val="1D2258"/>
              </a:solidFill>
              <a:latin typeface="HelveticaNeueLTStd-Bd"/>
              <a:cs typeface="HelveticaNeueLTStd-Bd"/>
            </a:endParaRPr>
          </a:p>
          <a:p>
            <a:pPr marL="1981835" algn="ctr">
              <a:lnSpc>
                <a:spcPts val="8615"/>
              </a:lnSpc>
              <a:spcBef>
                <a:spcPts val="1000"/>
              </a:spcBef>
            </a:pPr>
            <a:r>
              <a:rPr sz="7200" b="1" spc="45" dirty="0">
                <a:solidFill>
                  <a:srgbClr val="1D2258"/>
                </a:solidFill>
                <a:latin typeface="HelveticaNeueLTStd-Bd"/>
                <a:cs typeface="HelveticaNeueLTStd-Bd"/>
              </a:rPr>
              <a:t>and</a:t>
            </a:r>
            <a:r>
              <a:rPr sz="7200" b="1" spc="45" dirty="0">
                <a:solidFill>
                  <a:srgbClr val="27306B"/>
                </a:solidFill>
                <a:latin typeface="HelveticaNeueLTStd-Bd"/>
                <a:cs typeface="HelveticaNeueLTStd-Bd"/>
              </a:rPr>
              <a:t> </a:t>
            </a:r>
            <a:r>
              <a:rPr sz="7200" b="1" spc="35" dirty="0">
                <a:solidFill>
                  <a:srgbClr val="1D2258"/>
                </a:solidFill>
                <a:latin typeface="HelveticaNeueLTStd-Bd"/>
                <a:cs typeface="HelveticaNeueLTStd-Bd"/>
              </a:rPr>
              <a:t>direct</a:t>
            </a:r>
            <a:r>
              <a:rPr sz="7200" b="1" spc="155" dirty="0">
                <a:solidFill>
                  <a:srgbClr val="1D2258"/>
                </a:solidFill>
                <a:latin typeface="HelveticaNeueLTStd-Bd"/>
                <a:cs typeface="HelveticaNeueLTStd-Bd"/>
              </a:rPr>
              <a:t> </a:t>
            </a:r>
            <a:r>
              <a:rPr sz="7200" b="1" spc="40" dirty="0">
                <a:solidFill>
                  <a:srgbClr val="1D2258"/>
                </a:solidFill>
                <a:latin typeface="HelveticaNeueLTStd-Bd"/>
                <a:cs typeface="HelveticaNeueLTStd-Bd"/>
              </a:rPr>
              <a:t>pressure?</a:t>
            </a:r>
            <a:endParaRPr sz="7200" dirty="0">
              <a:solidFill>
                <a:srgbClr val="1D2258"/>
              </a:solidFill>
              <a:latin typeface="HelveticaNeueLTStd-Bd"/>
              <a:cs typeface="HelveticaNeueLTStd-Bd"/>
            </a:endParaRPr>
          </a:p>
        </p:txBody>
      </p:sp>
      <p:sp>
        <p:nvSpPr>
          <p:cNvPr id="13"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4"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2867944" y="5224871"/>
            <a:ext cx="10910570" cy="1094740"/>
          </a:xfrm>
          <a:prstGeom prst="rect">
            <a:avLst/>
          </a:prstGeom>
        </p:spPr>
        <p:txBody>
          <a:bodyPr vert="horz" wrap="square" lIns="0" tIns="0" rIns="0" bIns="0" rtlCol="0">
            <a:spAutoFit/>
          </a:bodyPr>
          <a:lstStyle/>
          <a:p>
            <a:pPr marL="12700">
              <a:lnSpc>
                <a:spcPts val="8615"/>
              </a:lnSpc>
            </a:pPr>
            <a:r>
              <a:rPr sz="7200" b="1" dirty="0">
                <a:solidFill>
                  <a:srgbClr val="27306B"/>
                </a:solidFill>
                <a:latin typeface="HelveticaNeueLTStd-Bd"/>
                <a:cs typeface="HelveticaNeueLTStd-Bd"/>
              </a:rPr>
              <a:t>Wound </a:t>
            </a:r>
            <a:r>
              <a:rPr sz="7200" b="1" spc="60" dirty="0">
                <a:solidFill>
                  <a:srgbClr val="27306B"/>
                </a:solidFill>
                <a:latin typeface="HelveticaNeueLTStd-Bd"/>
                <a:cs typeface="HelveticaNeueLTStd-Bd"/>
              </a:rPr>
              <a:t>Packing</a:t>
            </a:r>
            <a:r>
              <a:rPr sz="7200" b="1" spc="190" dirty="0">
                <a:solidFill>
                  <a:srgbClr val="27306B"/>
                </a:solidFill>
                <a:latin typeface="HelveticaNeueLTStd-Bd"/>
                <a:cs typeface="HelveticaNeueLTStd-Bd"/>
              </a:rPr>
              <a:t> </a:t>
            </a:r>
            <a:r>
              <a:rPr sz="7200" b="1" spc="70" dirty="0">
                <a:solidFill>
                  <a:srgbClr val="27306B"/>
                </a:solidFill>
                <a:latin typeface="HelveticaNeueLTStd-Bd"/>
                <a:cs typeface="HelveticaNeueLTStd-Bd"/>
              </a:rPr>
              <a:t>Practice</a:t>
            </a:r>
            <a:endParaRPr sz="7200" dirty="0">
              <a:latin typeface="HelveticaNeueLTStd-Bd"/>
              <a:cs typeface="HelveticaNeueLTStd-Bd"/>
            </a:endParaRPr>
          </a:p>
        </p:txBody>
      </p:sp>
      <p:sp>
        <p:nvSpPr>
          <p:cNvPr id="7" name="object 7"/>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8" name="object 8"/>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9" name="object 9"/>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a:spLocks noGrp="1"/>
          </p:cNvSpPr>
          <p:nvPr>
            <p:ph type="title"/>
          </p:nvPr>
        </p:nvSpPr>
        <p:spPr>
          <a:xfrm>
            <a:off x="1193800" y="857237"/>
            <a:ext cx="8763000" cy="738664"/>
          </a:xfrm>
          <a:prstGeom prst="rect">
            <a:avLst/>
          </a:prstGeom>
        </p:spPr>
        <p:txBody>
          <a:bodyPr vert="horz" wrap="square" lIns="0" tIns="0" rIns="0" bIns="0" rtlCol="0">
            <a:spAutoFit/>
          </a:bodyPr>
          <a:lstStyle/>
          <a:p>
            <a:pPr marL="12700">
              <a:lnSpc>
                <a:spcPct val="100000"/>
              </a:lnSpc>
            </a:pPr>
            <a:r>
              <a:rPr spc="35" dirty="0" smtClean="0"/>
              <a:t>Bl</a:t>
            </a:r>
            <a:r>
              <a:rPr lang="en-US" spc="35" dirty="0" smtClean="0"/>
              <a:t>eeding control in children</a:t>
            </a:r>
            <a:endParaRPr dirty="0"/>
          </a:p>
        </p:txBody>
      </p:sp>
      <p:sp>
        <p:nvSpPr>
          <p:cNvPr id="6" name="object 6"/>
          <p:cNvSpPr txBox="1">
            <a:spLocks noGrp="1"/>
          </p:cNvSpPr>
          <p:nvPr>
            <p:ph type="body" idx="1"/>
          </p:nvPr>
        </p:nvSpPr>
        <p:spPr>
          <a:xfrm>
            <a:off x="1688465" y="2424653"/>
            <a:ext cx="12879069" cy="6263253"/>
          </a:xfrm>
          <a:prstGeom prst="rect">
            <a:avLst/>
          </a:prstGeom>
        </p:spPr>
        <p:txBody>
          <a:bodyPr vert="horz" wrap="square" lIns="0" tIns="0" rIns="0" bIns="0" rtlCol="0">
            <a:spAutoFit/>
          </a:bodyPr>
          <a:lstStyle/>
          <a:p>
            <a:pPr marL="664210" marR="607060" indent="-381000">
              <a:lnSpc>
                <a:spcPct val="100000"/>
              </a:lnSpc>
              <a:buChar char="•"/>
              <a:tabLst>
                <a:tab pos="664845" algn="l"/>
              </a:tabLst>
            </a:pPr>
            <a:r>
              <a:rPr lang="en-US" spc="35" dirty="0" smtClean="0">
                <a:solidFill>
                  <a:srgbClr val="1D2258"/>
                </a:solidFill>
              </a:rPr>
              <a:t>In all but the extremely young child, the same tourniquet used for adults can be used in children.</a:t>
            </a:r>
          </a:p>
          <a:p>
            <a:pPr marL="664210" marR="607060" indent="-381000">
              <a:lnSpc>
                <a:spcPct val="100000"/>
              </a:lnSpc>
              <a:buChar char="•"/>
              <a:tabLst>
                <a:tab pos="664845" algn="l"/>
              </a:tabLst>
            </a:pPr>
            <a:endParaRPr lang="en-US" spc="35" dirty="0" smtClean="0">
              <a:solidFill>
                <a:srgbClr val="1D2258"/>
              </a:solidFill>
            </a:endParaRPr>
          </a:p>
          <a:p>
            <a:pPr marL="664210" marR="607060" indent="-381000">
              <a:lnSpc>
                <a:spcPct val="100000"/>
              </a:lnSpc>
              <a:buChar char="•"/>
              <a:tabLst>
                <a:tab pos="664845" algn="l"/>
              </a:tabLst>
            </a:pPr>
            <a:r>
              <a:rPr lang="en-US" spc="35" dirty="0" smtClean="0">
                <a:solidFill>
                  <a:srgbClr val="1D2258"/>
                </a:solidFill>
              </a:rPr>
              <a:t>For the infant or very small child (tourniquet too big)</a:t>
            </a:r>
            <a:r>
              <a:rPr lang="en-US" dirty="0" smtClean="0"/>
              <a:t>, direct </a:t>
            </a:r>
            <a:r>
              <a:rPr lang="en-US" dirty="0"/>
              <a:t>pressure on the wound as described previously will work in virtually all cases</a:t>
            </a:r>
            <a:r>
              <a:rPr lang="en-US" dirty="0" smtClean="0"/>
              <a:t>.</a:t>
            </a:r>
          </a:p>
          <a:p>
            <a:pPr marL="664210" marR="607060" indent="-381000">
              <a:lnSpc>
                <a:spcPct val="100000"/>
              </a:lnSpc>
              <a:buChar char="•"/>
              <a:tabLst>
                <a:tab pos="664845" algn="l"/>
              </a:tabLst>
            </a:pPr>
            <a:endParaRPr lang="en-US" dirty="0"/>
          </a:p>
          <a:p>
            <a:pPr marL="571500" lvl="0" indent="-571500">
              <a:buFont typeface="Arial" panose="020B0604020202020204" pitchFamily="34" charset="0"/>
              <a:buChar char="•"/>
            </a:pPr>
            <a:r>
              <a:rPr lang="en-US" dirty="0"/>
              <a:t>For large, deep wounds, wound packing can be performed in children just as in adults using the same technique as described previously.</a:t>
            </a:r>
          </a:p>
          <a:p>
            <a:pPr marL="664210" marR="607060" indent="-381000">
              <a:lnSpc>
                <a:spcPct val="100000"/>
              </a:lnSpc>
              <a:buChar char="•"/>
              <a:tabLst>
                <a:tab pos="664845" algn="l"/>
              </a:tabLst>
            </a:pPr>
            <a:endParaRPr spc="35" dirty="0">
              <a:solidFill>
                <a:srgbClr val="1D2258"/>
              </a:solidFill>
            </a:endParaRPr>
          </a:p>
        </p:txBody>
      </p:sp>
      <p:sp>
        <p:nvSpPr>
          <p:cNvPr id="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extLst>
      <p:ext uri="{BB962C8B-B14F-4D97-AF65-F5344CB8AC3E}">
        <p14:creationId xmlns:p14="http://schemas.microsoft.com/office/powerpoint/2010/main" val="31461101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a:spLocks noGrp="1"/>
          </p:cNvSpPr>
          <p:nvPr>
            <p:ph type="title"/>
          </p:nvPr>
        </p:nvSpPr>
        <p:spPr>
          <a:xfrm>
            <a:off x="1193800" y="857237"/>
            <a:ext cx="6261100" cy="738664"/>
          </a:xfrm>
          <a:prstGeom prst="rect">
            <a:avLst/>
          </a:prstGeom>
        </p:spPr>
        <p:txBody>
          <a:bodyPr vert="horz" wrap="square" lIns="0" tIns="0" rIns="0" bIns="0" rtlCol="0">
            <a:spAutoFit/>
          </a:bodyPr>
          <a:lstStyle/>
          <a:p>
            <a:pPr marL="12700">
              <a:lnSpc>
                <a:spcPct val="100000"/>
              </a:lnSpc>
            </a:pPr>
            <a:r>
              <a:rPr spc="35" dirty="0"/>
              <a:t>Blood</a:t>
            </a:r>
            <a:r>
              <a:rPr spc="20" dirty="0"/>
              <a:t> </a:t>
            </a:r>
            <a:r>
              <a:rPr spc="25" dirty="0"/>
              <a:t>Exposure</a:t>
            </a:r>
            <a:endParaRPr dirty="0"/>
          </a:p>
        </p:txBody>
      </p:sp>
      <p:sp>
        <p:nvSpPr>
          <p:cNvPr id="6" name="object 6"/>
          <p:cNvSpPr txBox="1">
            <a:spLocks noGrp="1"/>
          </p:cNvSpPr>
          <p:nvPr>
            <p:ph type="body" idx="1"/>
          </p:nvPr>
        </p:nvSpPr>
        <p:spPr>
          <a:xfrm>
            <a:off x="1688465" y="2424653"/>
            <a:ext cx="12879069" cy="3329116"/>
          </a:xfrm>
          <a:prstGeom prst="rect">
            <a:avLst/>
          </a:prstGeom>
        </p:spPr>
        <p:txBody>
          <a:bodyPr vert="horz" wrap="square" lIns="0" tIns="0" rIns="0" bIns="0" rtlCol="0">
            <a:spAutoFit/>
          </a:bodyPr>
          <a:lstStyle/>
          <a:p>
            <a:pPr marL="664210" marR="607060" indent="-381000">
              <a:lnSpc>
                <a:spcPct val="100000"/>
              </a:lnSpc>
              <a:buChar char="•"/>
              <a:tabLst>
                <a:tab pos="664845" algn="l"/>
              </a:tabLst>
            </a:pPr>
            <a:r>
              <a:rPr spc="25" dirty="0">
                <a:solidFill>
                  <a:srgbClr val="1D2258"/>
                </a:solidFill>
              </a:rPr>
              <a:t>After </a:t>
            </a:r>
            <a:r>
              <a:rPr spc="30" dirty="0">
                <a:solidFill>
                  <a:srgbClr val="1D2258"/>
                </a:solidFill>
              </a:rPr>
              <a:t>arrival </a:t>
            </a:r>
            <a:r>
              <a:rPr spc="15" dirty="0">
                <a:solidFill>
                  <a:srgbClr val="1D2258"/>
                </a:solidFill>
              </a:rPr>
              <a:t>of </a:t>
            </a:r>
            <a:r>
              <a:rPr spc="30" dirty="0">
                <a:solidFill>
                  <a:srgbClr val="1D2258"/>
                </a:solidFill>
              </a:rPr>
              <a:t>medical </a:t>
            </a:r>
            <a:r>
              <a:rPr spc="25" dirty="0">
                <a:solidFill>
                  <a:srgbClr val="1D2258"/>
                </a:solidFill>
              </a:rPr>
              <a:t>responders, </a:t>
            </a:r>
            <a:r>
              <a:rPr spc="15" dirty="0">
                <a:solidFill>
                  <a:srgbClr val="1D2258"/>
                </a:solidFill>
              </a:rPr>
              <a:t>if </a:t>
            </a:r>
            <a:r>
              <a:rPr spc="20" dirty="0">
                <a:solidFill>
                  <a:srgbClr val="1D2258"/>
                </a:solidFill>
              </a:rPr>
              <a:t>you </a:t>
            </a:r>
            <a:r>
              <a:rPr spc="25" dirty="0">
                <a:solidFill>
                  <a:srgbClr val="1D2258"/>
                </a:solidFill>
              </a:rPr>
              <a:t>have </a:t>
            </a:r>
            <a:r>
              <a:rPr spc="35" dirty="0" smtClean="0">
                <a:solidFill>
                  <a:srgbClr val="1D2258"/>
                </a:solidFill>
              </a:rPr>
              <a:t>any </a:t>
            </a:r>
            <a:r>
              <a:rPr spc="25" dirty="0">
                <a:solidFill>
                  <a:srgbClr val="1D2258"/>
                </a:solidFill>
              </a:rPr>
              <a:t>blood </a:t>
            </a:r>
            <a:r>
              <a:rPr spc="15" dirty="0">
                <a:solidFill>
                  <a:srgbClr val="1D2258"/>
                </a:solidFill>
              </a:rPr>
              <a:t>on</a:t>
            </a:r>
            <a:r>
              <a:rPr spc="30" dirty="0">
                <a:solidFill>
                  <a:srgbClr val="1D2258"/>
                </a:solidFill>
              </a:rPr>
              <a:t> </a:t>
            </a:r>
            <a:r>
              <a:rPr spc="35" dirty="0">
                <a:solidFill>
                  <a:srgbClr val="1D2258"/>
                </a:solidFill>
              </a:rPr>
              <a:t>you:</a:t>
            </a:r>
          </a:p>
          <a:p>
            <a:pPr marL="1044575" marR="5080" lvl="1" indent="-304165">
              <a:lnSpc>
                <a:spcPct val="100000"/>
              </a:lnSpc>
              <a:spcBef>
                <a:spcPts val="1720"/>
              </a:spcBef>
              <a:buChar char="-"/>
              <a:tabLst>
                <a:tab pos="1045210" algn="l"/>
              </a:tabLst>
            </a:pPr>
            <a:r>
              <a:rPr sz="3300" b="1" spc="-10" dirty="0">
                <a:solidFill>
                  <a:srgbClr val="1D2258"/>
                </a:solidFill>
                <a:latin typeface="HelveticaNeueLTStd-Bd"/>
                <a:cs typeface="HelveticaNeueLTStd-Bd"/>
              </a:rPr>
              <a:t>Wash </a:t>
            </a:r>
            <a:r>
              <a:rPr sz="3300" b="1" spc="20" dirty="0">
                <a:solidFill>
                  <a:srgbClr val="1D2258"/>
                </a:solidFill>
                <a:latin typeface="HelveticaNeueLTStd-Bd"/>
                <a:cs typeface="HelveticaNeueLTStd-Bd"/>
              </a:rPr>
              <a:t>thoroughly with soap and water </a:t>
            </a:r>
            <a:r>
              <a:rPr sz="3300" b="1" spc="15" dirty="0">
                <a:solidFill>
                  <a:srgbClr val="1D2258"/>
                </a:solidFill>
                <a:latin typeface="HelveticaNeueLTStd-Bd"/>
                <a:cs typeface="HelveticaNeueLTStd-Bd"/>
              </a:rPr>
              <a:t>to remove </a:t>
            </a:r>
            <a:r>
              <a:rPr sz="3300" b="1" spc="20" dirty="0">
                <a:solidFill>
                  <a:srgbClr val="1D2258"/>
                </a:solidFill>
                <a:latin typeface="HelveticaNeueLTStd-Bd"/>
                <a:cs typeface="HelveticaNeueLTStd-Bd"/>
              </a:rPr>
              <a:t>all </a:t>
            </a:r>
            <a:r>
              <a:rPr sz="3300" b="1" spc="30" dirty="0">
                <a:solidFill>
                  <a:srgbClr val="1D2258"/>
                </a:solidFill>
                <a:latin typeface="HelveticaNeueLTStd-Bd"/>
                <a:cs typeface="HelveticaNeueLTStd-Bd"/>
              </a:rPr>
              <a:t>blood</a:t>
            </a:r>
            <a:r>
              <a:rPr sz="3300" b="1" spc="30" dirty="0" smtClean="0">
                <a:solidFill>
                  <a:srgbClr val="1D2258"/>
                </a:solidFill>
                <a:latin typeface="HelveticaNeueLTStd-Bd"/>
                <a:cs typeface="HelveticaNeueLTStd-Bd"/>
              </a:rPr>
              <a:t>,</a:t>
            </a:r>
            <a:endParaRPr lang="en-US" sz="3300" b="1" spc="30" dirty="0" smtClean="0">
              <a:solidFill>
                <a:srgbClr val="1D2258"/>
              </a:solidFill>
              <a:latin typeface="HelveticaNeueLTStd-Bd"/>
              <a:cs typeface="HelveticaNeueLTStd-Bd"/>
            </a:endParaRPr>
          </a:p>
          <a:p>
            <a:pPr marL="740410" marR="5080" lvl="1">
              <a:lnSpc>
                <a:spcPct val="100000"/>
              </a:lnSpc>
              <a:spcBef>
                <a:spcPts val="1720"/>
              </a:spcBef>
              <a:tabLst>
                <a:tab pos="1045210" algn="l"/>
              </a:tabLst>
            </a:pPr>
            <a:r>
              <a:rPr sz="3300" b="1" spc="30" dirty="0" smtClean="0">
                <a:solidFill>
                  <a:srgbClr val="1D2258"/>
                </a:solidFill>
                <a:latin typeface="HelveticaNeueLTStd-Bd"/>
                <a:cs typeface="HelveticaNeueLTStd-Bd"/>
              </a:rPr>
              <a:t>  </a:t>
            </a:r>
            <a:r>
              <a:rPr sz="3300" b="1" spc="30" dirty="0">
                <a:solidFill>
                  <a:srgbClr val="1D2258"/>
                </a:solidFill>
                <a:latin typeface="HelveticaNeueLTStd-Bd"/>
                <a:cs typeface="HelveticaNeueLTStd-Bd"/>
              </a:rPr>
              <a:t>AND</a:t>
            </a:r>
            <a:endParaRPr sz="3300" dirty="0">
              <a:solidFill>
                <a:srgbClr val="1D2258"/>
              </a:solidFill>
              <a:latin typeface="HelveticaNeueLTStd-Bd"/>
              <a:cs typeface="HelveticaNeueLTStd-Bd"/>
            </a:endParaRPr>
          </a:p>
          <a:p>
            <a:pPr marL="1044575" lvl="1" indent="-304165">
              <a:lnSpc>
                <a:spcPct val="100000"/>
              </a:lnSpc>
              <a:spcBef>
                <a:spcPts val="1795"/>
              </a:spcBef>
              <a:buChar char="-"/>
              <a:tabLst>
                <a:tab pos="1045210" algn="l"/>
              </a:tabLst>
            </a:pPr>
            <a:r>
              <a:rPr sz="3300" b="1" spc="25" dirty="0">
                <a:solidFill>
                  <a:srgbClr val="1D2258"/>
                </a:solidFill>
                <a:latin typeface="HelveticaNeueLTStd-Bd"/>
                <a:cs typeface="HelveticaNeueLTStd-Bd"/>
              </a:rPr>
              <a:t>Notify medical </a:t>
            </a:r>
            <a:r>
              <a:rPr sz="3300" b="1" spc="20" dirty="0">
                <a:solidFill>
                  <a:srgbClr val="1D2258"/>
                </a:solidFill>
                <a:latin typeface="HelveticaNeueLTStd-Bd"/>
                <a:cs typeface="HelveticaNeueLTStd-Bd"/>
              </a:rPr>
              <a:t>responders </a:t>
            </a:r>
            <a:r>
              <a:rPr sz="3300" b="1" spc="15" dirty="0">
                <a:solidFill>
                  <a:srgbClr val="1D2258"/>
                </a:solidFill>
                <a:latin typeface="HelveticaNeueLTStd-Bd"/>
                <a:cs typeface="HelveticaNeueLTStd-Bd"/>
              </a:rPr>
              <a:t>of </a:t>
            </a:r>
            <a:r>
              <a:rPr sz="3300" b="1" spc="25" dirty="0">
                <a:solidFill>
                  <a:srgbClr val="1D2258"/>
                </a:solidFill>
                <a:latin typeface="HelveticaNeueLTStd-Bd"/>
                <a:cs typeface="HelveticaNeueLTStd-Bd"/>
              </a:rPr>
              <a:t>possible</a:t>
            </a:r>
            <a:r>
              <a:rPr sz="3300" b="1" spc="190" dirty="0">
                <a:solidFill>
                  <a:srgbClr val="1D2258"/>
                </a:solidFill>
                <a:latin typeface="HelveticaNeueLTStd-Bd"/>
                <a:cs typeface="HelveticaNeueLTStd-Bd"/>
              </a:rPr>
              <a:t> </a:t>
            </a:r>
            <a:r>
              <a:rPr sz="3300" b="1" spc="15" dirty="0">
                <a:solidFill>
                  <a:srgbClr val="1D2258"/>
                </a:solidFill>
                <a:latin typeface="HelveticaNeueLTStd-Bd"/>
                <a:cs typeface="HelveticaNeueLTStd-Bd"/>
              </a:rPr>
              <a:t>exposure</a:t>
            </a:r>
            <a:endParaRPr sz="3300" dirty="0">
              <a:solidFill>
                <a:srgbClr val="1D2258"/>
              </a:solidFill>
              <a:latin typeface="HelveticaNeueLTStd-Bd"/>
              <a:cs typeface="HelveticaNeueLTStd-Bd"/>
            </a:endParaRPr>
          </a:p>
        </p:txBody>
      </p:sp>
      <p:sp>
        <p:nvSpPr>
          <p:cNvPr id="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a:spLocks noGrp="1"/>
          </p:cNvSpPr>
          <p:nvPr>
            <p:ph type="title"/>
          </p:nvPr>
        </p:nvSpPr>
        <p:spPr>
          <a:xfrm>
            <a:off x="1193800" y="889485"/>
            <a:ext cx="3505200" cy="738664"/>
          </a:xfrm>
          <a:prstGeom prst="rect">
            <a:avLst/>
          </a:prstGeom>
        </p:spPr>
        <p:txBody>
          <a:bodyPr vert="horz" wrap="square" lIns="0" tIns="0" rIns="0" bIns="0" rtlCol="0">
            <a:spAutoFit/>
          </a:bodyPr>
          <a:lstStyle/>
          <a:p>
            <a:pPr marL="12700">
              <a:lnSpc>
                <a:spcPct val="100000"/>
              </a:lnSpc>
            </a:pPr>
            <a:r>
              <a:rPr spc="45" dirty="0"/>
              <a:t>Summary</a:t>
            </a:r>
            <a:endParaRPr dirty="0"/>
          </a:p>
        </p:txBody>
      </p:sp>
      <p:sp>
        <p:nvSpPr>
          <p:cNvPr id="8" name="object 6"/>
          <p:cNvSpPr txBox="1"/>
          <p:nvPr/>
        </p:nvSpPr>
        <p:spPr>
          <a:xfrm>
            <a:off x="2184400" y="2565400"/>
            <a:ext cx="12047220" cy="6371325"/>
          </a:xfrm>
          <a:prstGeom prst="rect">
            <a:avLst/>
          </a:prstGeom>
        </p:spPr>
        <p:txBody>
          <a:bodyPr vert="horz" wrap="square" lIns="0" tIns="0" rIns="0" bIns="0" rtlCol="0">
            <a:spAutoFit/>
          </a:bodyPr>
          <a:lstStyle/>
          <a:p>
            <a:pPr marL="469900" indent="-457200">
              <a:lnSpc>
                <a:spcPct val="100000"/>
              </a:lnSpc>
              <a:buChar char="•"/>
              <a:tabLst>
                <a:tab pos="393700" algn="l"/>
              </a:tabLst>
            </a:pPr>
            <a:r>
              <a:rPr sz="3400" b="1" spc="15" dirty="0">
                <a:solidFill>
                  <a:srgbClr val="1D2258"/>
                </a:solidFill>
                <a:latin typeface="HelveticaNeueLTStd-Bd"/>
                <a:cs typeface="HelveticaNeueLTStd-Bd"/>
              </a:rPr>
              <a:t>Ensure </a:t>
            </a:r>
            <a:r>
              <a:rPr sz="3400" b="1" spc="20" dirty="0">
                <a:solidFill>
                  <a:srgbClr val="1D2258"/>
                </a:solidFill>
                <a:latin typeface="HelveticaNeueLTStd-Bd"/>
                <a:cs typeface="HelveticaNeueLTStd-Bd"/>
              </a:rPr>
              <a:t>your own</a:t>
            </a:r>
            <a:r>
              <a:rPr sz="3400" b="1" spc="65" dirty="0">
                <a:solidFill>
                  <a:srgbClr val="1D2258"/>
                </a:solidFill>
                <a:latin typeface="HelveticaNeueLTStd-Bd"/>
                <a:cs typeface="HelveticaNeueLTStd-Bd"/>
              </a:rPr>
              <a:t> </a:t>
            </a:r>
            <a:r>
              <a:rPr sz="3400" b="1" spc="30" dirty="0" smtClean="0">
                <a:solidFill>
                  <a:srgbClr val="1D2258"/>
                </a:solidFill>
                <a:latin typeface="HelveticaNeueLTStd-Bd"/>
                <a:cs typeface="HelveticaNeueLTStd-Bd"/>
              </a:rPr>
              <a:t>safety</a:t>
            </a:r>
            <a:endParaRPr lang="en-US" sz="3400" b="1" spc="30" dirty="0" smtClean="0">
              <a:solidFill>
                <a:srgbClr val="1D2258"/>
              </a:solidFill>
              <a:latin typeface="HelveticaNeueLTStd-Bd"/>
              <a:cs typeface="HelveticaNeueLTStd-Bd"/>
            </a:endParaRPr>
          </a:p>
          <a:p>
            <a:pPr marL="469900" indent="-457200">
              <a:lnSpc>
                <a:spcPct val="150000"/>
              </a:lnSpc>
              <a:buFontTx/>
              <a:buChar char="•"/>
              <a:tabLst>
                <a:tab pos="393700" algn="l"/>
              </a:tabLst>
            </a:pPr>
            <a:r>
              <a:rPr lang="en-US" sz="3400" b="1" spc="15" dirty="0" smtClean="0">
                <a:solidFill>
                  <a:srgbClr val="1D2258"/>
                </a:solidFill>
                <a:latin typeface="HelveticaNeueLTStd-Bd"/>
                <a:cs typeface="HelveticaNeueLTStd-Bd"/>
              </a:rPr>
              <a:t>The</a:t>
            </a:r>
            <a:r>
              <a:rPr lang="en-US" sz="3400" b="1" spc="15" dirty="0" smtClean="0">
                <a:solidFill>
                  <a:srgbClr val="27306B"/>
                </a:solidFill>
                <a:latin typeface="HelveticaNeueLTStd-Bd"/>
                <a:cs typeface="HelveticaNeueLTStd-Bd"/>
              </a:rPr>
              <a:t> </a:t>
            </a:r>
            <a:r>
              <a:rPr lang="en-US" sz="3400" b="1" spc="15" dirty="0" smtClean="0">
                <a:solidFill>
                  <a:srgbClr val="DB2626"/>
                </a:solidFill>
                <a:latin typeface="HelveticaNeueLTStd-Bd"/>
                <a:cs typeface="HelveticaNeueLTStd-Bd"/>
              </a:rPr>
              <a:t>ABCs of Bleeding</a:t>
            </a:r>
            <a:endParaRPr lang="en-US" sz="3400" b="1" spc="30" dirty="0" smtClean="0">
              <a:solidFill>
                <a:srgbClr val="DB2626"/>
              </a:solidFill>
              <a:latin typeface="HelveticaNeueLTStd-Bd"/>
              <a:cs typeface="HelveticaNeueLTStd-Bd"/>
            </a:endParaRPr>
          </a:p>
          <a:p>
            <a:pPr marL="12700">
              <a:lnSpc>
                <a:spcPct val="150000"/>
              </a:lnSpc>
              <a:tabLst>
                <a:tab pos="393700" algn="l"/>
              </a:tabLst>
            </a:pPr>
            <a:r>
              <a:rPr lang="en-US" sz="3400" b="1" dirty="0" smtClean="0">
                <a:solidFill>
                  <a:srgbClr val="D72827"/>
                </a:solidFill>
                <a:latin typeface="HelveticaNeueLTStd-Bd"/>
                <a:cs typeface="HelveticaNeueLTStd-Bd"/>
              </a:rPr>
              <a:t>	A </a:t>
            </a:r>
            <a:r>
              <a:rPr lang="en-US" sz="3400" b="1" dirty="0">
                <a:solidFill>
                  <a:srgbClr val="27306B"/>
                </a:solidFill>
                <a:latin typeface="HelveticaNeueLTStd-Bd"/>
                <a:cs typeface="HelveticaNeueLTStd-Bd"/>
              </a:rPr>
              <a:t>– </a:t>
            </a:r>
            <a:r>
              <a:rPr lang="en-US" sz="3400" b="1" spc="25" dirty="0" smtClean="0">
                <a:solidFill>
                  <a:srgbClr val="1D2258"/>
                </a:solidFill>
                <a:latin typeface="HelveticaNeueLTStd-Bd"/>
                <a:cs typeface="HelveticaNeueLTStd-Bd"/>
              </a:rPr>
              <a:t>Alert </a:t>
            </a:r>
            <a:r>
              <a:rPr lang="en-US" sz="3400" b="1" dirty="0" smtClean="0">
                <a:solidFill>
                  <a:srgbClr val="1D2258"/>
                </a:solidFill>
                <a:latin typeface="HelveticaNeueLTStd-Bd"/>
                <a:cs typeface="HelveticaNeueLTStd-Bd"/>
              </a:rPr>
              <a:t>– </a:t>
            </a:r>
            <a:r>
              <a:rPr lang="en-US" sz="3400" b="1" spc="30" dirty="0" smtClean="0">
                <a:solidFill>
                  <a:srgbClr val="1D2258"/>
                </a:solidFill>
                <a:latin typeface="HelveticaNeueLTStd-Bd"/>
                <a:cs typeface="HelveticaNeueLTStd-Bd"/>
              </a:rPr>
              <a:t>call 9-</a:t>
            </a:r>
            <a:r>
              <a:rPr lang="en-US" sz="3400" b="1" spc="30" dirty="0" smtClean="0">
                <a:solidFill>
                  <a:srgbClr val="27306B"/>
                </a:solidFill>
                <a:latin typeface="HelveticaNeueLTStd-Bd"/>
                <a:cs typeface="HelveticaNeueLTStd-Bd"/>
              </a:rPr>
              <a:t>1-1</a:t>
            </a:r>
            <a:endParaRPr lang="en-US" sz="3400" dirty="0">
              <a:latin typeface="HelveticaNeueLTStd-Bd"/>
              <a:cs typeface="HelveticaNeueLTStd-Bd"/>
            </a:endParaRPr>
          </a:p>
          <a:p>
            <a:pPr marL="12700">
              <a:tabLst>
                <a:tab pos="393700" algn="l"/>
              </a:tabLst>
            </a:pPr>
            <a:r>
              <a:rPr lang="en-US" sz="3400" b="1" dirty="0">
                <a:solidFill>
                  <a:srgbClr val="D72827"/>
                </a:solidFill>
                <a:latin typeface="HelveticaNeueLTStd-Bd"/>
                <a:cs typeface="HelveticaNeueLTStd-Bd"/>
              </a:rPr>
              <a:t>	</a:t>
            </a:r>
            <a:r>
              <a:rPr sz="3400" b="1" dirty="0" smtClean="0">
                <a:solidFill>
                  <a:srgbClr val="D72827"/>
                </a:solidFill>
                <a:latin typeface="HelveticaNeueLTStd-Bd"/>
                <a:cs typeface="HelveticaNeueLTStd-Bd"/>
              </a:rPr>
              <a:t>B </a:t>
            </a:r>
            <a:r>
              <a:rPr sz="3400" b="1" dirty="0" smtClean="0">
                <a:solidFill>
                  <a:srgbClr val="27306B"/>
                </a:solidFill>
                <a:latin typeface="HelveticaNeueLTStd-Bd"/>
                <a:cs typeface="HelveticaNeueLTStd-Bd"/>
              </a:rPr>
              <a:t>– </a:t>
            </a:r>
            <a:r>
              <a:rPr sz="3400" b="1" spc="25" dirty="0" smtClean="0">
                <a:solidFill>
                  <a:srgbClr val="27306B"/>
                </a:solidFill>
                <a:latin typeface="HelveticaNeueLTStd-Bd"/>
                <a:cs typeface="HelveticaNeueLTStd-Bd"/>
              </a:rPr>
              <a:t>Bleeding </a:t>
            </a:r>
            <a:r>
              <a:rPr sz="3400" b="1" dirty="0" smtClean="0">
                <a:solidFill>
                  <a:srgbClr val="27306B"/>
                </a:solidFill>
                <a:latin typeface="HelveticaNeueLTStd-Bd"/>
                <a:cs typeface="HelveticaNeueLTStd-Bd"/>
              </a:rPr>
              <a:t>– </a:t>
            </a:r>
            <a:r>
              <a:rPr sz="3400" b="1" spc="30" dirty="0" smtClean="0">
                <a:solidFill>
                  <a:srgbClr val="27306B"/>
                </a:solidFill>
                <a:latin typeface="HelveticaNeueLTStd-Bd"/>
                <a:cs typeface="HelveticaNeueLTStd-Bd"/>
              </a:rPr>
              <a:t>find </a:t>
            </a:r>
            <a:r>
              <a:rPr sz="3400" b="1" spc="20" dirty="0" smtClean="0">
                <a:solidFill>
                  <a:srgbClr val="27306B"/>
                </a:solidFill>
                <a:latin typeface="HelveticaNeueLTStd-Bd"/>
                <a:cs typeface="HelveticaNeueLTStd-Bd"/>
              </a:rPr>
              <a:t>the </a:t>
            </a:r>
            <a:r>
              <a:rPr sz="3400" b="1" spc="25" dirty="0" smtClean="0">
                <a:solidFill>
                  <a:srgbClr val="27306B"/>
                </a:solidFill>
                <a:latin typeface="HelveticaNeueLTStd-Bd"/>
                <a:cs typeface="HelveticaNeueLTStd-Bd"/>
              </a:rPr>
              <a:t>bleeding</a:t>
            </a:r>
            <a:r>
              <a:rPr sz="3400" b="1" spc="305" dirty="0" smtClean="0">
                <a:solidFill>
                  <a:srgbClr val="27306B"/>
                </a:solidFill>
                <a:latin typeface="HelveticaNeueLTStd-Bd"/>
                <a:cs typeface="HelveticaNeueLTStd-Bd"/>
              </a:rPr>
              <a:t> </a:t>
            </a:r>
            <a:r>
              <a:rPr sz="3400" b="1" spc="30" dirty="0" smtClean="0">
                <a:solidFill>
                  <a:srgbClr val="27306B"/>
                </a:solidFill>
                <a:latin typeface="HelveticaNeueLTStd-Bd"/>
                <a:cs typeface="HelveticaNeueLTStd-Bd"/>
              </a:rPr>
              <a:t>injury</a:t>
            </a:r>
            <a:endParaRPr lang="en-US" sz="3400" dirty="0">
              <a:latin typeface="HelveticaNeueLTStd-Bd"/>
              <a:cs typeface="HelveticaNeueLTStd-Bd"/>
            </a:endParaRPr>
          </a:p>
          <a:p>
            <a:pPr marL="12700">
              <a:tabLst>
                <a:tab pos="393700" algn="l"/>
              </a:tabLst>
            </a:pPr>
            <a:r>
              <a:rPr lang="en-US" sz="3400" b="1" dirty="0" smtClean="0">
                <a:solidFill>
                  <a:srgbClr val="D72827"/>
                </a:solidFill>
                <a:latin typeface="HelveticaNeueLTStd-Bd"/>
                <a:cs typeface="HelveticaNeueLTStd-Bd"/>
              </a:rPr>
              <a:t>	</a:t>
            </a:r>
            <a:r>
              <a:rPr sz="3400" b="1" dirty="0" smtClean="0">
                <a:solidFill>
                  <a:srgbClr val="D72827"/>
                </a:solidFill>
                <a:latin typeface="HelveticaNeueLTStd-Bd"/>
                <a:cs typeface="HelveticaNeueLTStd-Bd"/>
              </a:rPr>
              <a:t>C </a:t>
            </a:r>
            <a:r>
              <a:rPr sz="3400" b="1" dirty="0">
                <a:solidFill>
                  <a:srgbClr val="27306B"/>
                </a:solidFill>
                <a:latin typeface="HelveticaNeueLTStd-Bd"/>
                <a:cs typeface="HelveticaNeueLTStd-Bd"/>
              </a:rPr>
              <a:t>– </a:t>
            </a:r>
            <a:r>
              <a:rPr sz="3400" b="1" spc="15" dirty="0">
                <a:solidFill>
                  <a:srgbClr val="27306B"/>
                </a:solidFill>
                <a:latin typeface="HelveticaNeueLTStd-Bd"/>
                <a:cs typeface="HelveticaNeueLTStd-Bd"/>
              </a:rPr>
              <a:t>Compress </a:t>
            </a:r>
            <a:r>
              <a:rPr sz="3400" b="1" dirty="0">
                <a:solidFill>
                  <a:srgbClr val="27306B"/>
                </a:solidFill>
                <a:latin typeface="HelveticaNeueLTStd-Bd"/>
                <a:cs typeface="HelveticaNeueLTStd-Bd"/>
              </a:rPr>
              <a:t>– </a:t>
            </a:r>
            <a:r>
              <a:rPr sz="3400" b="1" spc="20" dirty="0">
                <a:solidFill>
                  <a:srgbClr val="27306B"/>
                </a:solidFill>
                <a:latin typeface="HelveticaNeueLTStd-Bd"/>
                <a:cs typeface="HelveticaNeueLTStd-Bd"/>
              </a:rPr>
              <a:t>apply </a:t>
            </a:r>
            <a:r>
              <a:rPr sz="3400" b="1" spc="10" dirty="0">
                <a:solidFill>
                  <a:srgbClr val="1D2258"/>
                </a:solidFill>
                <a:latin typeface="HelveticaNeueLTStd-Bd"/>
                <a:cs typeface="HelveticaNeueLTStd-Bd"/>
              </a:rPr>
              <a:t>pressure</a:t>
            </a:r>
            <a:r>
              <a:rPr sz="3400" b="1" spc="10" dirty="0">
                <a:solidFill>
                  <a:srgbClr val="27306B"/>
                </a:solidFill>
                <a:latin typeface="HelveticaNeueLTStd-Bd"/>
                <a:cs typeface="HelveticaNeueLTStd-Bd"/>
              </a:rPr>
              <a:t> </a:t>
            </a:r>
            <a:r>
              <a:rPr sz="3400" b="1" spc="15" dirty="0">
                <a:solidFill>
                  <a:srgbClr val="27306B"/>
                </a:solidFill>
                <a:latin typeface="HelveticaNeueLTStd-Bd"/>
                <a:cs typeface="HelveticaNeueLTStd-Bd"/>
              </a:rPr>
              <a:t>to </a:t>
            </a:r>
            <a:r>
              <a:rPr sz="3400" b="1" spc="20" dirty="0">
                <a:solidFill>
                  <a:srgbClr val="27306B"/>
                </a:solidFill>
                <a:latin typeface="HelveticaNeueLTStd-Bd"/>
                <a:cs typeface="HelveticaNeueLTStd-Bd"/>
              </a:rPr>
              <a:t>stop the </a:t>
            </a:r>
            <a:r>
              <a:rPr sz="3400" b="1" spc="25" dirty="0">
                <a:solidFill>
                  <a:srgbClr val="27306B"/>
                </a:solidFill>
                <a:latin typeface="HelveticaNeueLTStd-Bd"/>
                <a:cs typeface="HelveticaNeueLTStd-Bd"/>
              </a:rPr>
              <a:t>bleeding</a:t>
            </a:r>
            <a:r>
              <a:rPr sz="3400" b="1" spc="525" dirty="0">
                <a:solidFill>
                  <a:srgbClr val="27306B"/>
                </a:solidFill>
                <a:latin typeface="HelveticaNeueLTStd-Bd"/>
                <a:cs typeface="HelveticaNeueLTStd-Bd"/>
              </a:rPr>
              <a:t> </a:t>
            </a:r>
            <a:r>
              <a:rPr sz="3400" b="1" spc="30" dirty="0">
                <a:solidFill>
                  <a:srgbClr val="27306B"/>
                </a:solidFill>
                <a:latin typeface="HelveticaNeueLTStd-Bd"/>
                <a:cs typeface="HelveticaNeueLTStd-Bd"/>
              </a:rPr>
              <a:t>by:</a:t>
            </a:r>
            <a:endParaRPr sz="3400" dirty="0">
              <a:latin typeface="HelveticaNeueLTStd-Bd"/>
              <a:cs typeface="HelveticaNeueLTStd-Bd"/>
            </a:endParaRPr>
          </a:p>
          <a:p>
            <a:pPr marL="1384300" marR="384810" lvl="1" indent="-457200">
              <a:lnSpc>
                <a:spcPct val="128200"/>
              </a:lnSpc>
              <a:spcBef>
                <a:spcPts val="1635"/>
              </a:spcBef>
              <a:buAutoNum type="arabicPeriod"/>
              <a:tabLst>
                <a:tab pos="1384935" algn="l"/>
              </a:tabLst>
            </a:pPr>
            <a:r>
              <a:rPr sz="2600" b="1" spc="20" dirty="0">
                <a:solidFill>
                  <a:srgbClr val="1D2258"/>
                </a:solidFill>
                <a:latin typeface="HelveticaNeueLTStd-Bd"/>
                <a:cs typeface="HelveticaNeueLTStd-Bd"/>
              </a:rPr>
              <a:t>Covering </a:t>
            </a:r>
            <a:r>
              <a:rPr sz="2600" b="1" spc="15" dirty="0">
                <a:solidFill>
                  <a:srgbClr val="1D2258"/>
                </a:solidFill>
                <a:latin typeface="HelveticaNeueLTStd-Bd"/>
                <a:cs typeface="HelveticaNeueLTStd-Bd"/>
              </a:rPr>
              <a:t>the </a:t>
            </a:r>
            <a:r>
              <a:rPr sz="2600" b="1" spc="20" dirty="0">
                <a:solidFill>
                  <a:srgbClr val="1D2258"/>
                </a:solidFill>
                <a:latin typeface="HelveticaNeueLTStd-Bd"/>
                <a:cs typeface="HelveticaNeueLTStd-Bd"/>
              </a:rPr>
              <a:t>wound </a:t>
            </a:r>
            <a:r>
              <a:rPr sz="2600" b="1" spc="15" dirty="0">
                <a:solidFill>
                  <a:srgbClr val="1D2258"/>
                </a:solidFill>
                <a:latin typeface="HelveticaNeueLTStd-Bd"/>
                <a:cs typeface="HelveticaNeueLTStd-Bd"/>
              </a:rPr>
              <a:t>with </a:t>
            </a:r>
            <a:r>
              <a:rPr sz="2600" b="1" dirty="0">
                <a:solidFill>
                  <a:srgbClr val="1D2258"/>
                </a:solidFill>
                <a:latin typeface="HelveticaNeueLTStd-Bd"/>
                <a:cs typeface="HelveticaNeueLTStd-Bd"/>
              </a:rPr>
              <a:t>a </a:t>
            </a:r>
            <a:r>
              <a:rPr sz="2600" b="1" spc="20" dirty="0">
                <a:solidFill>
                  <a:srgbClr val="1D2258"/>
                </a:solidFill>
                <a:latin typeface="HelveticaNeueLTStd-Bd"/>
                <a:cs typeface="HelveticaNeueLTStd-Bd"/>
              </a:rPr>
              <a:t>clean cloth </a:t>
            </a:r>
            <a:r>
              <a:rPr sz="2600" b="1" spc="15" dirty="0">
                <a:solidFill>
                  <a:srgbClr val="1D2258"/>
                </a:solidFill>
                <a:latin typeface="HelveticaNeueLTStd-Bd"/>
                <a:cs typeface="HelveticaNeueLTStd-Bd"/>
              </a:rPr>
              <a:t>and </a:t>
            </a:r>
            <a:r>
              <a:rPr sz="2600" b="1" spc="20" dirty="0">
                <a:solidFill>
                  <a:srgbClr val="1D2258"/>
                </a:solidFill>
                <a:latin typeface="HelveticaNeueLTStd-Bd"/>
                <a:cs typeface="HelveticaNeueLTStd-Bd"/>
              </a:rPr>
              <a:t>applying </a:t>
            </a:r>
            <a:r>
              <a:rPr sz="2600" b="1" spc="5" dirty="0">
                <a:solidFill>
                  <a:srgbClr val="1D2258"/>
                </a:solidFill>
                <a:latin typeface="HelveticaNeueLTStd-Bd"/>
                <a:cs typeface="HelveticaNeueLTStd-Bd"/>
              </a:rPr>
              <a:t>pressure </a:t>
            </a:r>
            <a:r>
              <a:rPr sz="2600" b="1" spc="25" dirty="0">
                <a:solidFill>
                  <a:srgbClr val="1D2258"/>
                </a:solidFill>
                <a:latin typeface="HelveticaNeueLTStd-Bd"/>
                <a:cs typeface="HelveticaNeueLTStd-Bd"/>
              </a:rPr>
              <a:t>by  </a:t>
            </a:r>
            <a:r>
              <a:rPr sz="2600" b="1" spc="20" dirty="0">
                <a:solidFill>
                  <a:srgbClr val="1D2258"/>
                </a:solidFill>
                <a:latin typeface="HelveticaNeueLTStd-Bd"/>
                <a:cs typeface="HelveticaNeueLTStd-Bd"/>
              </a:rPr>
              <a:t>pushing </a:t>
            </a:r>
            <a:r>
              <a:rPr sz="2600" b="1" spc="15" dirty="0">
                <a:solidFill>
                  <a:srgbClr val="1D2258"/>
                </a:solidFill>
                <a:latin typeface="HelveticaNeueLTStd-Bd"/>
                <a:cs typeface="HelveticaNeueLTStd-Bd"/>
              </a:rPr>
              <a:t>directly </a:t>
            </a:r>
            <a:r>
              <a:rPr sz="2600" b="1" spc="10" dirty="0">
                <a:solidFill>
                  <a:srgbClr val="1D2258"/>
                </a:solidFill>
                <a:latin typeface="HelveticaNeueLTStd-Bd"/>
                <a:cs typeface="HelveticaNeueLTStd-Bd"/>
              </a:rPr>
              <a:t>on it </a:t>
            </a:r>
            <a:r>
              <a:rPr sz="2600" b="1" spc="15" dirty="0">
                <a:solidFill>
                  <a:srgbClr val="1D2258"/>
                </a:solidFill>
                <a:latin typeface="HelveticaNeueLTStd-Bd"/>
                <a:cs typeface="HelveticaNeueLTStd-Bd"/>
              </a:rPr>
              <a:t>with both </a:t>
            </a:r>
            <a:r>
              <a:rPr sz="2600" b="1" spc="20" dirty="0">
                <a:solidFill>
                  <a:srgbClr val="1D2258"/>
                </a:solidFill>
                <a:latin typeface="HelveticaNeueLTStd-Bd"/>
                <a:cs typeface="HelveticaNeueLTStd-Bd"/>
              </a:rPr>
              <a:t>hands,</a:t>
            </a:r>
            <a:r>
              <a:rPr sz="2600" b="1" spc="225" dirty="0">
                <a:solidFill>
                  <a:srgbClr val="1D2258"/>
                </a:solidFill>
                <a:latin typeface="HelveticaNeueLTStd-Bd"/>
                <a:cs typeface="HelveticaNeueLTStd-Bd"/>
              </a:rPr>
              <a:t> </a:t>
            </a:r>
            <a:r>
              <a:rPr sz="2600" b="1" spc="25" dirty="0">
                <a:solidFill>
                  <a:srgbClr val="1D2258"/>
                </a:solidFill>
                <a:latin typeface="HelveticaNeueLTStd-Bd"/>
                <a:cs typeface="HelveticaNeueLTStd-Bd"/>
              </a:rPr>
              <a:t>OR</a:t>
            </a:r>
            <a:endParaRPr sz="2600" dirty="0">
              <a:solidFill>
                <a:srgbClr val="1D2258"/>
              </a:solidFill>
              <a:latin typeface="HelveticaNeueLTStd-Bd"/>
              <a:cs typeface="HelveticaNeueLTStd-Bd"/>
            </a:endParaRPr>
          </a:p>
          <a:p>
            <a:pPr lvl="1">
              <a:lnSpc>
                <a:spcPct val="100000"/>
              </a:lnSpc>
              <a:spcBef>
                <a:spcPts val="35"/>
              </a:spcBef>
              <a:buClr>
                <a:srgbClr val="27306B"/>
              </a:buClr>
              <a:buFont typeface="HelveticaNeueLTStd-Bd"/>
              <a:buAutoNum type="arabicPeriod"/>
            </a:pPr>
            <a:endParaRPr sz="2300" dirty="0">
              <a:solidFill>
                <a:srgbClr val="1D2258"/>
              </a:solidFill>
              <a:latin typeface="Times New Roman"/>
              <a:cs typeface="Times New Roman"/>
            </a:endParaRPr>
          </a:p>
          <a:p>
            <a:pPr marL="1384300" lvl="1" indent="-457200">
              <a:lnSpc>
                <a:spcPct val="100000"/>
              </a:lnSpc>
              <a:buAutoNum type="arabicPeriod"/>
              <a:tabLst>
                <a:tab pos="1384935" algn="l"/>
              </a:tabLst>
            </a:pPr>
            <a:r>
              <a:rPr sz="2600" b="1" spc="20" dirty="0">
                <a:solidFill>
                  <a:srgbClr val="1D2258"/>
                </a:solidFill>
                <a:latin typeface="HelveticaNeueLTStd-Bd"/>
                <a:cs typeface="HelveticaNeueLTStd-Bd"/>
              </a:rPr>
              <a:t>Using </a:t>
            </a:r>
            <a:r>
              <a:rPr sz="2600" b="1" dirty="0">
                <a:solidFill>
                  <a:srgbClr val="1D2258"/>
                </a:solidFill>
                <a:latin typeface="HelveticaNeueLTStd-Bd"/>
                <a:cs typeface="HelveticaNeueLTStd-Bd"/>
              </a:rPr>
              <a:t>a </a:t>
            </a:r>
            <a:r>
              <a:rPr sz="2600" b="1" spc="25" dirty="0">
                <a:solidFill>
                  <a:srgbClr val="1D2258"/>
                </a:solidFill>
                <a:latin typeface="HelveticaNeueLTStd-Bd"/>
                <a:cs typeface="HelveticaNeueLTStd-Bd"/>
              </a:rPr>
              <a:t>tourniquet,</a:t>
            </a:r>
            <a:r>
              <a:rPr sz="2600" b="1" spc="50" dirty="0">
                <a:solidFill>
                  <a:srgbClr val="1D2258"/>
                </a:solidFill>
                <a:latin typeface="HelveticaNeueLTStd-Bd"/>
                <a:cs typeface="HelveticaNeueLTStd-Bd"/>
              </a:rPr>
              <a:t> </a:t>
            </a:r>
            <a:r>
              <a:rPr sz="2600" b="1" spc="25" dirty="0">
                <a:solidFill>
                  <a:srgbClr val="1D2258"/>
                </a:solidFill>
                <a:latin typeface="HelveticaNeueLTStd-Bd"/>
                <a:cs typeface="HelveticaNeueLTStd-Bd"/>
              </a:rPr>
              <a:t>OR</a:t>
            </a:r>
            <a:endParaRPr sz="2600" dirty="0">
              <a:solidFill>
                <a:srgbClr val="1D2258"/>
              </a:solidFill>
              <a:latin typeface="HelveticaNeueLTStd-Bd"/>
              <a:cs typeface="HelveticaNeueLTStd-Bd"/>
            </a:endParaRPr>
          </a:p>
          <a:p>
            <a:pPr marL="1384935" marR="493395" lvl="1" indent="-457834">
              <a:lnSpc>
                <a:spcPct val="128200"/>
              </a:lnSpc>
              <a:spcBef>
                <a:spcPts val="1800"/>
              </a:spcBef>
              <a:buAutoNum type="arabicPeriod"/>
              <a:tabLst>
                <a:tab pos="1384935" algn="l"/>
              </a:tabLst>
            </a:pPr>
            <a:r>
              <a:rPr sz="2600" b="1" spc="20" dirty="0">
                <a:solidFill>
                  <a:srgbClr val="1D2258"/>
                </a:solidFill>
                <a:latin typeface="HelveticaNeueLTStd-Bd"/>
                <a:cs typeface="HelveticaNeueLTStd-Bd"/>
              </a:rPr>
              <a:t>Packing (filling) </a:t>
            </a:r>
            <a:r>
              <a:rPr sz="2600" b="1" spc="15" dirty="0">
                <a:solidFill>
                  <a:srgbClr val="1D2258"/>
                </a:solidFill>
                <a:latin typeface="HelveticaNeueLTStd-Bd"/>
                <a:cs typeface="HelveticaNeueLTStd-Bd"/>
              </a:rPr>
              <a:t>the </a:t>
            </a:r>
            <a:r>
              <a:rPr sz="2600" b="1" spc="20" dirty="0">
                <a:solidFill>
                  <a:srgbClr val="1D2258"/>
                </a:solidFill>
                <a:latin typeface="HelveticaNeueLTStd-Bd"/>
                <a:cs typeface="HelveticaNeueLTStd-Bd"/>
              </a:rPr>
              <a:t>wound </a:t>
            </a:r>
            <a:r>
              <a:rPr sz="2600" b="1" spc="15" dirty="0">
                <a:solidFill>
                  <a:srgbClr val="1D2258"/>
                </a:solidFill>
                <a:latin typeface="HelveticaNeueLTStd-Bd"/>
                <a:cs typeface="HelveticaNeueLTStd-Bd"/>
              </a:rPr>
              <a:t>with </a:t>
            </a:r>
            <a:r>
              <a:rPr sz="2600" b="1" spc="20" dirty="0">
                <a:solidFill>
                  <a:srgbClr val="1D2258"/>
                </a:solidFill>
                <a:latin typeface="HelveticaNeueLTStd-Bd"/>
                <a:cs typeface="HelveticaNeueLTStd-Bd"/>
              </a:rPr>
              <a:t>gauze </a:t>
            </a:r>
            <a:r>
              <a:rPr sz="2600" b="1" spc="10" dirty="0">
                <a:solidFill>
                  <a:srgbClr val="1D2258"/>
                </a:solidFill>
                <a:latin typeface="HelveticaNeueLTStd-Bd"/>
                <a:cs typeface="HelveticaNeueLTStd-Bd"/>
              </a:rPr>
              <a:t>or </a:t>
            </a:r>
            <a:r>
              <a:rPr sz="2600" b="1" dirty="0">
                <a:solidFill>
                  <a:srgbClr val="1D2258"/>
                </a:solidFill>
                <a:latin typeface="HelveticaNeueLTStd-Bd"/>
                <a:cs typeface="HelveticaNeueLTStd-Bd"/>
              </a:rPr>
              <a:t>a </a:t>
            </a:r>
            <a:r>
              <a:rPr sz="2600" b="1" spc="20" dirty="0">
                <a:solidFill>
                  <a:srgbClr val="1D2258"/>
                </a:solidFill>
                <a:latin typeface="HelveticaNeueLTStd-Bd"/>
                <a:cs typeface="HelveticaNeueLTStd-Bd"/>
              </a:rPr>
              <a:t>clean cloth </a:t>
            </a:r>
            <a:r>
              <a:rPr sz="2600" b="1" spc="15" dirty="0">
                <a:solidFill>
                  <a:srgbClr val="1D2258"/>
                </a:solidFill>
                <a:latin typeface="HelveticaNeueLTStd-Bd"/>
                <a:cs typeface="HelveticaNeueLTStd-Bd"/>
              </a:rPr>
              <a:t>and </a:t>
            </a:r>
            <a:r>
              <a:rPr sz="2600" b="1" spc="25" dirty="0">
                <a:solidFill>
                  <a:srgbClr val="1D2258"/>
                </a:solidFill>
                <a:latin typeface="HelveticaNeueLTStd-Bd"/>
                <a:cs typeface="HelveticaNeueLTStd-Bd"/>
              </a:rPr>
              <a:t>then  </a:t>
            </a:r>
            <a:r>
              <a:rPr sz="2600" b="1" spc="20" dirty="0">
                <a:solidFill>
                  <a:srgbClr val="1D2258"/>
                </a:solidFill>
                <a:latin typeface="HelveticaNeueLTStd-Bd"/>
                <a:cs typeface="HelveticaNeueLTStd-Bd"/>
              </a:rPr>
              <a:t>applying </a:t>
            </a:r>
            <a:r>
              <a:rPr sz="2600" b="1" spc="5" dirty="0">
                <a:solidFill>
                  <a:srgbClr val="1D2258"/>
                </a:solidFill>
                <a:latin typeface="HelveticaNeueLTStd-Bd"/>
                <a:cs typeface="HelveticaNeueLTStd-Bd"/>
              </a:rPr>
              <a:t>pressure </a:t>
            </a:r>
            <a:r>
              <a:rPr sz="2600" b="1" spc="15" dirty="0">
                <a:solidFill>
                  <a:srgbClr val="1D2258"/>
                </a:solidFill>
                <a:latin typeface="HelveticaNeueLTStd-Bd"/>
                <a:cs typeface="HelveticaNeueLTStd-Bd"/>
              </a:rPr>
              <a:t>with both</a:t>
            </a:r>
            <a:r>
              <a:rPr sz="2600" b="1" spc="140" dirty="0">
                <a:solidFill>
                  <a:srgbClr val="1D2258"/>
                </a:solidFill>
                <a:latin typeface="HelveticaNeueLTStd-Bd"/>
                <a:cs typeface="HelveticaNeueLTStd-Bd"/>
              </a:rPr>
              <a:t> </a:t>
            </a:r>
            <a:r>
              <a:rPr sz="2600" b="1" spc="25" dirty="0">
                <a:solidFill>
                  <a:srgbClr val="1D2258"/>
                </a:solidFill>
                <a:latin typeface="HelveticaNeueLTStd-Bd"/>
                <a:cs typeface="HelveticaNeueLTStd-Bd"/>
              </a:rPr>
              <a:t>hands</a:t>
            </a:r>
            <a:endParaRPr sz="2600" dirty="0">
              <a:solidFill>
                <a:srgbClr val="1D2258"/>
              </a:solidFill>
              <a:latin typeface="HelveticaNeueLTStd-Bd"/>
              <a:cs typeface="HelveticaNeueLTStd-Bd"/>
            </a:endParaRPr>
          </a:p>
        </p:txBody>
      </p:sp>
      <p:sp>
        <p:nvSpPr>
          <p:cNvPr id="1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a:spLocks noGrp="1"/>
          </p:cNvSpPr>
          <p:nvPr>
            <p:ph type="title"/>
          </p:nvPr>
        </p:nvSpPr>
        <p:spPr>
          <a:xfrm>
            <a:off x="1171575" y="908986"/>
            <a:ext cx="3746500" cy="738664"/>
          </a:xfrm>
          <a:prstGeom prst="rect">
            <a:avLst/>
          </a:prstGeom>
        </p:spPr>
        <p:txBody>
          <a:bodyPr vert="horz" wrap="square" lIns="0" tIns="0" rIns="0" bIns="0" rtlCol="0">
            <a:spAutoFit/>
          </a:bodyPr>
          <a:lstStyle/>
          <a:p>
            <a:pPr marL="12700">
              <a:lnSpc>
                <a:spcPct val="100000"/>
              </a:lnSpc>
            </a:pPr>
            <a:r>
              <a:rPr lang="en-US" spc="45" dirty="0" smtClean="0"/>
              <a:t>Conclusion</a:t>
            </a:r>
            <a:endParaRPr dirty="0"/>
          </a:p>
        </p:txBody>
      </p:sp>
      <p:sp>
        <p:nvSpPr>
          <p:cNvPr id="1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
        <p:nvSpPr>
          <p:cNvPr id="6" name="Rectangle 5"/>
          <p:cNvSpPr/>
          <p:nvPr/>
        </p:nvSpPr>
        <p:spPr>
          <a:xfrm>
            <a:off x="1416468" y="3606845"/>
            <a:ext cx="13423064" cy="1595309"/>
          </a:xfrm>
          <a:prstGeom prst="rect">
            <a:avLst/>
          </a:prstGeom>
        </p:spPr>
        <p:txBody>
          <a:bodyPr wrap="square">
            <a:spAutoFit/>
          </a:bodyPr>
          <a:lstStyle/>
          <a:p>
            <a:pPr marL="12700" algn="ctr">
              <a:lnSpc>
                <a:spcPct val="100000"/>
              </a:lnSpc>
            </a:pPr>
            <a:r>
              <a:rPr lang="en-US" sz="4800" b="1" spc="30" dirty="0">
                <a:solidFill>
                  <a:srgbClr val="1D2258"/>
                </a:solidFill>
                <a:latin typeface="HelveticaNeueLTStd-Roman"/>
                <a:cs typeface="HelveticaNeueLTStd-Roman"/>
              </a:rPr>
              <a:t>The only </a:t>
            </a:r>
            <a:r>
              <a:rPr lang="en-US" sz="4800" b="1" spc="35" dirty="0">
                <a:solidFill>
                  <a:srgbClr val="1D2258"/>
                </a:solidFill>
                <a:latin typeface="HelveticaNeueLTStd-Roman"/>
                <a:cs typeface="HelveticaNeueLTStd-Roman"/>
              </a:rPr>
              <a:t>thing </a:t>
            </a:r>
            <a:r>
              <a:rPr lang="en-US" sz="4800" b="1" spc="10" dirty="0">
                <a:solidFill>
                  <a:srgbClr val="1D2258"/>
                </a:solidFill>
                <a:latin typeface="HelveticaNeueLTStd-Roman"/>
                <a:cs typeface="HelveticaNeueLTStd-Roman"/>
              </a:rPr>
              <a:t>more </a:t>
            </a:r>
            <a:r>
              <a:rPr lang="en-US" sz="4800" b="1" spc="35" dirty="0">
                <a:solidFill>
                  <a:srgbClr val="1D2258"/>
                </a:solidFill>
                <a:latin typeface="HelveticaNeueLTStd-Roman"/>
                <a:cs typeface="HelveticaNeueLTStd-Roman"/>
              </a:rPr>
              <a:t>tragic </a:t>
            </a:r>
            <a:r>
              <a:rPr lang="en-US" sz="4800" b="1" spc="30" dirty="0">
                <a:solidFill>
                  <a:srgbClr val="1D2258"/>
                </a:solidFill>
                <a:latin typeface="HelveticaNeueLTStd-Roman"/>
                <a:cs typeface="HelveticaNeueLTStd-Roman"/>
              </a:rPr>
              <a:t>than </a:t>
            </a:r>
            <a:r>
              <a:rPr lang="en-US" sz="4800" b="1" dirty="0">
                <a:solidFill>
                  <a:srgbClr val="1D2258"/>
                </a:solidFill>
                <a:latin typeface="HelveticaNeueLTStd-Roman"/>
                <a:cs typeface="HelveticaNeueLTStd-Roman"/>
              </a:rPr>
              <a:t>a</a:t>
            </a:r>
            <a:r>
              <a:rPr lang="en-US" sz="4800" b="1" spc="450" dirty="0">
                <a:solidFill>
                  <a:srgbClr val="1D2258"/>
                </a:solidFill>
                <a:latin typeface="HelveticaNeueLTStd-Roman"/>
                <a:cs typeface="HelveticaNeueLTStd-Roman"/>
              </a:rPr>
              <a:t> </a:t>
            </a:r>
            <a:r>
              <a:rPr lang="en-US" sz="4800" b="1" spc="45" dirty="0">
                <a:solidFill>
                  <a:srgbClr val="1D2258"/>
                </a:solidFill>
                <a:latin typeface="HelveticaNeueLTStd-Roman"/>
                <a:cs typeface="HelveticaNeueLTStd-Roman"/>
              </a:rPr>
              <a:t>death…</a:t>
            </a:r>
            <a:endParaRPr lang="en-US" sz="4800" b="1" dirty="0">
              <a:solidFill>
                <a:srgbClr val="1D2258"/>
              </a:solidFill>
              <a:latin typeface="HelveticaNeueLTStd-Roman"/>
              <a:cs typeface="HelveticaNeueLTStd-Roman"/>
            </a:endParaRPr>
          </a:p>
          <a:p>
            <a:pPr marL="12700" algn="ctr">
              <a:lnSpc>
                <a:spcPct val="100000"/>
              </a:lnSpc>
              <a:spcBef>
                <a:spcPts val="240"/>
              </a:spcBef>
            </a:pPr>
            <a:r>
              <a:rPr lang="en-US" sz="4800" b="1" spc="20" dirty="0">
                <a:solidFill>
                  <a:srgbClr val="1D2258"/>
                </a:solidFill>
                <a:latin typeface="HelveticaNeueLTStd-Roman"/>
                <a:cs typeface="HelveticaNeueLTStd-Roman"/>
              </a:rPr>
              <a:t>is </a:t>
            </a:r>
            <a:r>
              <a:rPr lang="en-US" sz="4800" b="1" dirty="0">
                <a:solidFill>
                  <a:srgbClr val="1D2258"/>
                </a:solidFill>
                <a:latin typeface="HelveticaNeueLTStd-Roman"/>
                <a:cs typeface="HelveticaNeueLTStd-Roman"/>
              </a:rPr>
              <a:t>a </a:t>
            </a:r>
            <a:r>
              <a:rPr lang="en-US" sz="4800" b="1" spc="35" dirty="0">
                <a:solidFill>
                  <a:srgbClr val="1D2258"/>
                </a:solidFill>
                <a:latin typeface="HelveticaNeueLTStd-Roman"/>
                <a:cs typeface="HelveticaNeueLTStd-Roman"/>
              </a:rPr>
              <a:t>death </a:t>
            </a:r>
            <a:r>
              <a:rPr lang="en-US" sz="4800" b="1" spc="30" dirty="0">
                <a:solidFill>
                  <a:srgbClr val="1D2258"/>
                </a:solidFill>
                <a:latin typeface="HelveticaNeueLTStd-Roman"/>
                <a:cs typeface="HelveticaNeueLTStd-Roman"/>
              </a:rPr>
              <a:t>that </a:t>
            </a:r>
            <a:r>
              <a:rPr lang="en-US" sz="4800" b="1" spc="35" dirty="0">
                <a:solidFill>
                  <a:srgbClr val="D72827"/>
                </a:solidFill>
                <a:latin typeface="HelveticaNeueLTStd-Roman"/>
                <a:cs typeface="HelveticaNeueLTStd-Roman"/>
              </a:rPr>
              <a:t>could </a:t>
            </a:r>
            <a:r>
              <a:rPr lang="en-US" sz="4800" b="1" spc="30" dirty="0">
                <a:solidFill>
                  <a:srgbClr val="D72827"/>
                </a:solidFill>
                <a:latin typeface="HelveticaNeueLTStd-Roman"/>
                <a:cs typeface="HelveticaNeueLTStd-Roman"/>
              </a:rPr>
              <a:t>have been</a:t>
            </a:r>
            <a:r>
              <a:rPr lang="en-US" sz="4800" b="1" spc="484" dirty="0">
                <a:solidFill>
                  <a:srgbClr val="D72827"/>
                </a:solidFill>
                <a:latin typeface="HelveticaNeueLTStd-Roman"/>
                <a:cs typeface="HelveticaNeueLTStd-Roman"/>
              </a:rPr>
              <a:t> </a:t>
            </a:r>
            <a:r>
              <a:rPr lang="en-US" sz="4800" b="1" spc="35" dirty="0">
                <a:solidFill>
                  <a:srgbClr val="D72827"/>
                </a:solidFill>
                <a:latin typeface="HelveticaNeueLTStd-Roman"/>
                <a:cs typeface="HelveticaNeueLTStd-Roman"/>
              </a:rPr>
              <a:t>prevented.</a:t>
            </a:r>
            <a:endParaRPr lang="en-US" sz="4800" b="1" dirty="0">
              <a:latin typeface="HelveticaNeueLTStd-Roman"/>
              <a:cs typeface="HelveticaNeueLTStd-Roman"/>
            </a:endParaRPr>
          </a:p>
        </p:txBody>
      </p:sp>
      <p:sp>
        <p:nvSpPr>
          <p:cNvPr id="7" name="Rectangle 6"/>
          <p:cNvSpPr/>
          <p:nvPr/>
        </p:nvSpPr>
        <p:spPr>
          <a:xfrm>
            <a:off x="3630929" y="6861112"/>
            <a:ext cx="8128000" cy="1225977"/>
          </a:xfrm>
          <a:prstGeom prst="rect">
            <a:avLst/>
          </a:prstGeom>
        </p:spPr>
        <p:txBody>
          <a:bodyPr>
            <a:spAutoFit/>
          </a:bodyPr>
          <a:lstStyle/>
          <a:p>
            <a:pPr marL="12700" algn="ctr">
              <a:lnSpc>
                <a:spcPct val="100000"/>
              </a:lnSpc>
            </a:pPr>
            <a:r>
              <a:rPr lang="en-US" sz="3600" b="1" spc="35" dirty="0">
                <a:solidFill>
                  <a:srgbClr val="1D2258"/>
                </a:solidFill>
                <a:latin typeface="HelveticaNeueLTStd-Bd"/>
                <a:cs typeface="HelveticaNeueLTStd-Bd"/>
              </a:rPr>
              <a:t>Thank </a:t>
            </a:r>
            <a:r>
              <a:rPr lang="en-US" sz="3600" b="1" spc="30" dirty="0">
                <a:solidFill>
                  <a:srgbClr val="1D2258"/>
                </a:solidFill>
                <a:latin typeface="HelveticaNeueLTStd-Bd"/>
                <a:cs typeface="HelveticaNeueLTStd-Bd"/>
              </a:rPr>
              <a:t>you for your</a:t>
            </a:r>
            <a:r>
              <a:rPr lang="en-US" sz="3600" b="1" spc="200" dirty="0">
                <a:solidFill>
                  <a:srgbClr val="1D2258"/>
                </a:solidFill>
                <a:latin typeface="HelveticaNeueLTStd-Bd"/>
                <a:cs typeface="HelveticaNeueLTStd-Bd"/>
              </a:rPr>
              <a:t> </a:t>
            </a:r>
            <a:r>
              <a:rPr lang="en-US" sz="3600" b="1" spc="45" dirty="0">
                <a:solidFill>
                  <a:srgbClr val="1D2258"/>
                </a:solidFill>
                <a:latin typeface="HelveticaNeueLTStd-Bd"/>
                <a:cs typeface="HelveticaNeueLTStd-Bd"/>
              </a:rPr>
              <a:t>participation.</a:t>
            </a:r>
            <a:endParaRPr lang="en-US" sz="3600" dirty="0">
              <a:solidFill>
                <a:srgbClr val="1D2258"/>
              </a:solidFill>
              <a:latin typeface="HelveticaNeueLTStd-Bd"/>
              <a:cs typeface="HelveticaNeueLTStd-Bd"/>
            </a:endParaRPr>
          </a:p>
          <a:p>
            <a:pPr marL="12700" algn="ctr">
              <a:lnSpc>
                <a:spcPct val="100000"/>
              </a:lnSpc>
              <a:spcBef>
                <a:spcPts val="240"/>
              </a:spcBef>
            </a:pPr>
            <a:r>
              <a:rPr lang="en-US" sz="3600" i="1" spc="45" dirty="0">
                <a:solidFill>
                  <a:srgbClr val="27306B"/>
                </a:solidFill>
                <a:latin typeface="HelveticaNeueLTStd-It"/>
                <a:cs typeface="HelveticaNeueLTStd-It"/>
              </a:rPr>
              <a:t>Questions?</a:t>
            </a:r>
            <a:endParaRPr lang="en-US" sz="3600" dirty="0">
              <a:latin typeface="HelveticaNeueLTStd-It"/>
              <a:cs typeface="HelveticaNeueLTStd-It"/>
            </a:endParaRPr>
          </a:p>
        </p:txBody>
      </p:sp>
    </p:spTree>
    <p:extLst>
      <p:ext uri="{BB962C8B-B14F-4D97-AF65-F5344CB8AC3E}">
        <p14:creationId xmlns:p14="http://schemas.microsoft.com/office/powerpoint/2010/main" val="19685226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800" y="2214724"/>
            <a:ext cx="9965240" cy="7797800"/>
          </a:xfrm>
          <a:prstGeom prst="rect">
            <a:avLst/>
          </a:prstGeom>
        </p:spPr>
      </p:pic>
      <p:sp>
        <p:nvSpPr>
          <p:cNvPr id="5" name="TextBox 4"/>
          <p:cNvSpPr txBox="1"/>
          <p:nvPr/>
        </p:nvSpPr>
        <p:spPr>
          <a:xfrm>
            <a:off x="7366000" y="1024062"/>
            <a:ext cx="8561959" cy="769441"/>
          </a:xfrm>
          <a:prstGeom prst="rect">
            <a:avLst/>
          </a:prstGeom>
          <a:noFill/>
        </p:spPr>
        <p:txBody>
          <a:bodyPr wrap="none" rtlCol="0">
            <a:spAutoFit/>
          </a:bodyPr>
          <a:lstStyle/>
          <a:p>
            <a:r>
              <a:rPr lang="en-US" sz="4400" b="1" dirty="0" smtClean="0">
                <a:solidFill>
                  <a:srgbClr val="1D2258"/>
                </a:solidFill>
                <a:latin typeface="HelveticaNeueLTStd-Bd"/>
              </a:rPr>
              <a:t>Personal bleeding control kits  </a:t>
            </a:r>
            <a:endParaRPr lang="en-US" sz="4400" b="1" dirty="0">
              <a:solidFill>
                <a:srgbClr val="1D2258"/>
              </a:solidFill>
              <a:latin typeface="HelveticaNeueLTStd-Bd"/>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602840"/>
            <a:ext cx="6400800" cy="5510784"/>
          </a:xfrm>
          <a:prstGeom prst="rect">
            <a:avLst/>
          </a:prstGeom>
        </p:spPr>
      </p:pic>
      <p:sp>
        <p:nvSpPr>
          <p:cNvPr id="7" name="object 73"/>
          <p:cNvSpPr/>
          <p:nvPr/>
        </p:nvSpPr>
        <p:spPr>
          <a:xfrm>
            <a:off x="1062482" y="8737600"/>
            <a:ext cx="3722510" cy="183362"/>
          </a:xfrm>
          <a:prstGeom prst="rect">
            <a:avLst/>
          </a:prstGeom>
          <a:blipFill>
            <a:blip r:embed="rId5"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732220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a:spLocks noGrp="1"/>
          </p:cNvSpPr>
          <p:nvPr>
            <p:ph type="title"/>
          </p:nvPr>
        </p:nvSpPr>
        <p:spPr>
          <a:xfrm>
            <a:off x="1022350" y="812432"/>
            <a:ext cx="8775700" cy="734060"/>
          </a:xfrm>
          <a:prstGeom prst="rect">
            <a:avLst/>
          </a:prstGeom>
        </p:spPr>
        <p:txBody>
          <a:bodyPr vert="horz" wrap="square" lIns="0" tIns="0" rIns="0" bIns="0" rtlCol="0">
            <a:spAutoFit/>
          </a:bodyPr>
          <a:lstStyle/>
          <a:p>
            <a:pPr marL="12700">
              <a:lnSpc>
                <a:spcPct val="100000"/>
              </a:lnSpc>
            </a:pPr>
            <a:r>
              <a:rPr spc="30" dirty="0"/>
              <a:t>Why </a:t>
            </a:r>
            <a:r>
              <a:rPr spc="20" dirty="0"/>
              <a:t>Do </a:t>
            </a:r>
            <a:r>
              <a:rPr dirty="0"/>
              <a:t>I </a:t>
            </a:r>
            <a:r>
              <a:rPr spc="30" dirty="0"/>
              <a:t>Need This</a:t>
            </a:r>
            <a:r>
              <a:rPr spc="335" dirty="0"/>
              <a:t> </a:t>
            </a:r>
            <a:r>
              <a:rPr spc="-5" dirty="0"/>
              <a:t>Training?</a:t>
            </a:r>
          </a:p>
        </p:txBody>
      </p:sp>
      <p:sp>
        <p:nvSpPr>
          <p:cNvPr id="6" name="object 6"/>
          <p:cNvSpPr/>
          <p:nvPr/>
        </p:nvSpPr>
        <p:spPr>
          <a:xfrm>
            <a:off x="1847850" y="2178050"/>
            <a:ext cx="4914900" cy="2178050"/>
          </a:xfrm>
          <a:custGeom>
            <a:avLst/>
            <a:gdLst/>
            <a:ahLst/>
            <a:cxnLst/>
            <a:rect l="l" t="t" r="r" b="b"/>
            <a:pathLst>
              <a:path w="4914900" h="2178050">
                <a:moveTo>
                  <a:pt x="46736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close/>
              </a:path>
            </a:pathLst>
          </a:custGeom>
          <a:solidFill>
            <a:srgbClr val="D72827"/>
          </a:solidFill>
        </p:spPr>
        <p:txBody>
          <a:bodyPr wrap="square" lIns="0" tIns="0" rIns="0" bIns="0" rtlCol="0"/>
          <a:lstStyle/>
          <a:p>
            <a:endParaRPr dirty="0"/>
          </a:p>
        </p:txBody>
      </p:sp>
      <p:sp>
        <p:nvSpPr>
          <p:cNvPr id="7" name="object 7"/>
          <p:cNvSpPr/>
          <p:nvPr/>
        </p:nvSpPr>
        <p:spPr>
          <a:xfrm>
            <a:off x="1847850" y="2178050"/>
            <a:ext cx="4914900" cy="2178050"/>
          </a:xfrm>
          <a:custGeom>
            <a:avLst/>
            <a:gdLst/>
            <a:ahLst/>
            <a:cxnLst/>
            <a:rect l="l" t="t" r="r" b="b"/>
            <a:pathLst>
              <a:path w="4914900" h="217805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lnTo>
                  <a:pt x="241300" y="0"/>
                </a:lnTo>
                <a:close/>
              </a:path>
            </a:pathLst>
          </a:custGeom>
          <a:ln w="38100">
            <a:solidFill>
              <a:srgbClr val="FFFFFF"/>
            </a:solidFill>
          </a:ln>
        </p:spPr>
        <p:txBody>
          <a:bodyPr wrap="square" lIns="0" tIns="0" rIns="0" bIns="0" rtlCol="0"/>
          <a:lstStyle/>
          <a:p>
            <a:endParaRPr dirty="0"/>
          </a:p>
        </p:txBody>
      </p:sp>
      <p:sp>
        <p:nvSpPr>
          <p:cNvPr id="8" name="object 8"/>
          <p:cNvSpPr txBox="1"/>
          <p:nvPr/>
        </p:nvSpPr>
        <p:spPr>
          <a:xfrm>
            <a:off x="2356027" y="2702197"/>
            <a:ext cx="3879850" cy="1267460"/>
          </a:xfrm>
          <a:prstGeom prst="rect">
            <a:avLst/>
          </a:prstGeom>
        </p:spPr>
        <p:txBody>
          <a:bodyPr vert="horz" wrap="square" lIns="0" tIns="0" rIns="0" bIns="0" rtlCol="0">
            <a:spAutoFit/>
          </a:bodyPr>
          <a:lstStyle/>
          <a:p>
            <a:pPr marL="854075" marR="5080" indent="-842010">
              <a:lnSpc>
                <a:spcPts val="5000"/>
              </a:lnSpc>
            </a:pPr>
            <a:r>
              <a:rPr sz="4800" b="1" spc="-130" dirty="0">
                <a:solidFill>
                  <a:srgbClr val="FFFFFF"/>
                </a:solidFill>
                <a:latin typeface="HelveticaNeueLTStd-Bd"/>
                <a:cs typeface="HelveticaNeueLTStd-Bd"/>
              </a:rPr>
              <a:t>W</a:t>
            </a:r>
            <a:r>
              <a:rPr sz="4800" b="1" spc="45" dirty="0">
                <a:solidFill>
                  <a:srgbClr val="FFFFFF"/>
                </a:solidFill>
                <a:latin typeface="HelveticaNeueLTStd-Bd"/>
                <a:cs typeface="HelveticaNeueLTStd-Bd"/>
              </a:rPr>
              <a:t>ork-</a:t>
            </a:r>
            <a:r>
              <a:rPr sz="4800" b="1" spc="-40" dirty="0">
                <a:solidFill>
                  <a:srgbClr val="FFFFFF"/>
                </a:solidFill>
                <a:latin typeface="HelveticaNeueLTStd-Bd"/>
                <a:cs typeface="HelveticaNeueLTStd-Bd"/>
              </a:rPr>
              <a:t>r</a:t>
            </a:r>
            <a:r>
              <a:rPr sz="4800" b="1" spc="45" dirty="0">
                <a:solidFill>
                  <a:srgbClr val="FFFFFF"/>
                </a:solidFill>
                <a:latin typeface="HelveticaNeueLTStd-Bd"/>
                <a:cs typeface="HelveticaNeueLTStd-Bd"/>
              </a:rPr>
              <a:t>elated  injuries</a:t>
            </a:r>
            <a:endParaRPr sz="4800" dirty="0">
              <a:latin typeface="HelveticaNeueLTStd-Bd"/>
              <a:cs typeface="HelveticaNeueLTStd-Bd"/>
            </a:endParaRPr>
          </a:p>
        </p:txBody>
      </p:sp>
      <p:sp>
        <p:nvSpPr>
          <p:cNvPr id="9" name="object 9"/>
          <p:cNvSpPr/>
          <p:nvPr/>
        </p:nvSpPr>
        <p:spPr>
          <a:xfrm>
            <a:off x="1847850" y="7054850"/>
            <a:ext cx="4914900" cy="2178050"/>
          </a:xfrm>
          <a:custGeom>
            <a:avLst/>
            <a:gdLst/>
            <a:ahLst/>
            <a:cxnLst/>
            <a:rect l="l" t="t" r="r" b="b"/>
            <a:pathLst>
              <a:path w="4914900" h="2178050">
                <a:moveTo>
                  <a:pt x="46736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close/>
              </a:path>
            </a:pathLst>
          </a:custGeom>
          <a:solidFill>
            <a:srgbClr val="D72827"/>
          </a:solidFill>
        </p:spPr>
        <p:txBody>
          <a:bodyPr wrap="square" lIns="0" tIns="0" rIns="0" bIns="0" rtlCol="0"/>
          <a:lstStyle/>
          <a:p>
            <a:endParaRPr dirty="0"/>
          </a:p>
        </p:txBody>
      </p:sp>
      <p:sp>
        <p:nvSpPr>
          <p:cNvPr id="10" name="object 10"/>
          <p:cNvSpPr/>
          <p:nvPr/>
        </p:nvSpPr>
        <p:spPr>
          <a:xfrm>
            <a:off x="1847850" y="7054850"/>
            <a:ext cx="4914900" cy="2178050"/>
          </a:xfrm>
          <a:custGeom>
            <a:avLst/>
            <a:gdLst/>
            <a:ahLst/>
            <a:cxnLst/>
            <a:rect l="l" t="t" r="r" b="b"/>
            <a:pathLst>
              <a:path w="4914900" h="217805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lnTo>
                  <a:pt x="241300" y="0"/>
                </a:lnTo>
                <a:close/>
              </a:path>
            </a:pathLst>
          </a:custGeom>
          <a:ln w="38100">
            <a:solidFill>
              <a:srgbClr val="FFFFFF"/>
            </a:solidFill>
          </a:ln>
        </p:spPr>
        <p:txBody>
          <a:bodyPr wrap="square" lIns="0" tIns="0" rIns="0" bIns="0" rtlCol="0"/>
          <a:lstStyle/>
          <a:p>
            <a:endParaRPr dirty="0"/>
          </a:p>
        </p:txBody>
      </p:sp>
      <p:sp>
        <p:nvSpPr>
          <p:cNvPr id="11" name="object 11"/>
          <p:cNvSpPr txBox="1"/>
          <p:nvPr/>
        </p:nvSpPr>
        <p:spPr>
          <a:xfrm>
            <a:off x="2262459" y="7578997"/>
            <a:ext cx="4066540" cy="1267460"/>
          </a:xfrm>
          <a:prstGeom prst="rect">
            <a:avLst/>
          </a:prstGeom>
        </p:spPr>
        <p:txBody>
          <a:bodyPr vert="horz" wrap="square" lIns="0" tIns="0" rIns="0" bIns="0" rtlCol="0">
            <a:spAutoFit/>
          </a:bodyPr>
          <a:lstStyle/>
          <a:p>
            <a:pPr marL="859790" marR="5080" indent="-847725">
              <a:lnSpc>
                <a:spcPts val="5000"/>
              </a:lnSpc>
            </a:pPr>
            <a:r>
              <a:rPr sz="4800" b="1" spc="35" dirty="0">
                <a:solidFill>
                  <a:srgbClr val="FFFFFF"/>
                </a:solidFill>
                <a:latin typeface="HelveticaNeueLTStd-Bd"/>
                <a:cs typeface="HelveticaNeueLTStd-Bd"/>
              </a:rPr>
              <a:t>Motor </a:t>
            </a:r>
            <a:r>
              <a:rPr sz="4800" b="1" spc="45" dirty="0">
                <a:solidFill>
                  <a:srgbClr val="FFFFFF"/>
                </a:solidFill>
                <a:latin typeface="HelveticaNeueLTStd-Bd"/>
                <a:cs typeface="HelveticaNeueLTStd-Bd"/>
              </a:rPr>
              <a:t>vehicle  crashes</a:t>
            </a:r>
            <a:endParaRPr sz="4800" dirty="0">
              <a:latin typeface="HelveticaNeueLTStd-Bd"/>
              <a:cs typeface="HelveticaNeueLTStd-Bd"/>
            </a:endParaRPr>
          </a:p>
        </p:txBody>
      </p:sp>
      <p:sp>
        <p:nvSpPr>
          <p:cNvPr id="12" name="object 12"/>
          <p:cNvSpPr/>
          <p:nvPr/>
        </p:nvSpPr>
        <p:spPr>
          <a:xfrm>
            <a:off x="9798050" y="2178050"/>
            <a:ext cx="4914900" cy="2178050"/>
          </a:xfrm>
          <a:custGeom>
            <a:avLst/>
            <a:gdLst/>
            <a:ahLst/>
            <a:cxnLst/>
            <a:rect l="l" t="t" r="r" b="b"/>
            <a:pathLst>
              <a:path w="4914900" h="2178050">
                <a:moveTo>
                  <a:pt x="46736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close/>
              </a:path>
            </a:pathLst>
          </a:custGeom>
          <a:solidFill>
            <a:srgbClr val="D72827"/>
          </a:solidFill>
        </p:spPr>
        <p:txBody>
          <a:bodyPr wrap="square" lIns="0" tIns="0" rIns="0" bIns="0" rtlCol="0"/>
          <a:lstStyle/>
          <a:p>
            <a:endParaRPr dirty="0"/>
          </a:p>
        </p:txBody>
      </p:sp>
      <p:sp>
        <p:nvSpPr>
          <p:cNvPr id="13" name="object 13"/>
          <p:cNvSpPr/>
          <p:nvPr/>
        </p:nvSpPr>
        <p:spPr>
          <a:xfrm>
            <a:off x="9798050" y="2178050"/>
            <a:ext cx="4914900" cy="2178050"/>
          </a:xfrm>
          <a:custGeom>
            <a:avLst/>
            <a:gdLst/>
            <a:ahLst/>
            <a:cxnLst/>
            <a:rect l="l" t="t" r="r" b="b"/>
            <a:pathLst>
              <a:path w="4914900" h="217805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lnTo>
                  <a:pt x="241300" y="0"/>
                </a:lnTo>
                <a:close/>
              </a:path>
            </a:pathLst>
          </a:custGeom>
          <a:ln w="38100">
            <a:solidFill>
              <a:srgbClr val="FFFFFF"/>
            </a:solidFill>
          </a:ln>
        </p:spPr>
        <p:txBody>
          <a:bodyPr wrap="square" lIns="0" tIns="0" rIns="0" bIns="0" rtlCol="0"/>
          <a:lstStyle/>
          <a:p>
            <a:endParaRPr dirty="0"/>
          </a:p>
        </p:txBody>
      </p:sp>
      <p:sp>
        <p:nvSpPr>
          <p:cNvPr id="14" name="object 14"/>
          <p:cNvSpPr txBox="1"/>
          <p:nvPr/>
        </p:nvSpPr>
        <p:spPr>
          <a:xfrm>
            <a:off x="10642600" y="2600597"/>
            <a:ext cx="3077323" cy="1384995"/>
          </a:xfrm>
          <a:prstGeom prst="rect">
            <a:avLst/>
          </a:prstGeom>
        </p:spPr>
        <p:txBody>
          <a:bodyPr vert="horz" wrap="square" lIns="0" tIns="0" rIns="0" bIns="0" rtlCol="0">
            <a:spAutoFit/>
          </a:bodyPr>
          <a:lstStyle/>
          <a:p>
            <a:pPr algn="ctr">
              <a:lnSpc>
                <a:spcPts val="5380"/>
              </a:lnSpc>
            </a:pPr>
            <a:r>
              <a:rPr sz="4800" b="1" spc="45" dirty="0">
                <a:solidFill>
                  <a:srgbClr val="FFFFFF"/>
                </a:solidFill>
                <a:latin typeface="HelveticaNeueLTStd-Bd"/>
                <a:cs typeface="HelveticaNeueLTStd-Bd"/>
              </a:rPr>
              <a:t>Mass</a:t>
            </a:r>
            <a:endParaRPr sz="4800" dirty="0">
              <a:latin typeface="HelveticaNeueLTStd-Bd"/>
              <a:cs typeface="HelveticaNeueLTStd-Bd"/>
            </a:endParaRPr>
          </a:p>
          <a:p>
            <a:pPr algn="ctr">
              <a:lnSpc>
                <a:spcPts val="5380"/>
              </a:lnSpc>
            </a:pPr>
            <a:r>
              <a:rPr sz="4800" b="1" spc="45" dirty="0" smtClean="0">
                <a:solidFill>
                  <a:srgbClr val="FFFFFF"/>
                </a:solidFill>
                <a:latin typeface="HelveticaNeueLTStd-Bd"/>
                <a:cs typeface="HelveticaNeueLTStd-Bd"/>
              </a:rPr>
              <a:t>shootin</a:t>
            </a:r>
            <a:r>
              <a:rPr lang="en-US" sz="4800" b="1" spc="45" dirty="0" smtClean="0">
                <a:solidFill>
                  <a:srgbClr val="FFFFFF"/>
                </a:solidFill>
                <a:latin typeface="HelveticaNeueLTStd-Bd"/>
                <a:cs typeface="HelveticaNeueLTStd-Bd"/>
              </a:rPr>
              <a:t>g</a:t>
            </a:r>
            <a:r>
              <a:rPr sz="4800" b="1" spc="45" dirty="0" smtClean="0">
                <a:solidFill>
                  <a:srgbClr val="FFFFFF"/>
                </a:solidFill>
                <a:latin typeface="HelveticaNeueLTStd-Bd"/>
                <a:cs typeface="HelveticaNeueLTStd-Bd"/>
              </a:rPr>
              <a:t>s</a:t>
            </a:r>
            <a:endParaRPr sz="4800" dirty="0">
              <a:latin typeface="HelveticaNeueLTStd-Bd"/>
              <a:cs typeface="HelveticaNeueLTStd-Bd"/>
            </a:endParaRPr>
          </a:p>
        </p:txBody>
      </p:sp>
      <p:sp>
        <p:nvSpPr>
          <p:cNvPr id="15" name="object 15"/>
          <p:cNvSpPr/>
          <p:nvPr/>
        </p:nvSpPr>
        <p:spPr>
          <a:xfrm>
            <a:off x="9798050" y="7054850"/>
            <a:ext cx="4914900" cy="2178050"/>
          </a:xfrm>
          <a:custGeom>
            <a:avLst/>
            <a:gdLst/>
            <a:ahLst/>
            <a:cxnLst/>
            <a:rect l="l" t="t" r="r" b="b"/>
            <a:pathLst>
              <a:path w="4914900" h="2178050">
                <a:moveTo>
                  <a:pt x="46736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close/>
              </a:path>
            </a:pathLst>
          </a:custGeom>
          <a:solidFill>
            <a:srgbClr val="D72827"/>
          </a:solidFill>
        </p:spPr>
        <p:txBody>
          <a:bodyPr wrap="square" lIns="0" tIns="0" rIns="0" bIns="0" rtlCol="0"/>
          <a:lstStyle/>
          <a:p>
            <a:endParaRPr dirty="0"/>
          </a:p>
        </p:txBody>
      </p:sp>
      <p:sp>
        <p:nvSpPr>
          <p:cNvPr id="16" name="object 16"/>
          <p:cNvSpPr/>
          <p:nvPr/>
        </p:nvSpPr>
        <p:spPr>
          <a:xfrm>
            <a:off x="9798050" y="7054850"/>
            <a:ext cx="4914900" cy="2178050"/>
          </a:xfrm>
          <a:custGeom>
            <a:avLst/>
            <a:gdLst/>
            <a:ahLst/>
            <a:cxnLst/>
            <a:rect l="l" t="t" r="r" b="b"/>
            <a:pathLst>
              <a:path w="4914900" h="217805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lnTo>
                  <a:pt x="241300" y="0"/>
                </a:lnTo>
                <a:close/>
              </a:path>
            </a:pathLst>
          </a:custGeom>
          <a:ln w="38100">
            <a:solidFill>
              <a:srgbClr val="FFFFFF"/>
            </a:solidFill>
          </a:ln>
        </p:spPr>
        <p:txBody>
          <a:bodyPr wrap="square" lIns="0" tIns="0" rIns="0" bIns="0" rtlCol="0"/>
          <a:lstStyle/>
          <a:p>
            <a:endParaRPr dirty="0"/>
          </a:p>
        </p:txBody>
      </p:sp>
      <p:sp>
        <p:nvSpPr>
          <p:cNvPr id="17" name="object 17"/>
          <p:cNvSpPr txBox="1"/>
          <p:nvPr/>
        </p:nvSpPr>
        <p:spPr>
          <a:xfrm>
            <a:off x="10736295" y="7718697"/>
            <a:ext cx="3106705" cy="734060"/>
          </a:xfrm>
          <a:prstGeom prst="rect">
            <a:avLst/>
          </a:prstGeom>
        </p:spPr>
        <p:txBody>
          <a:bodyPr vert="horz" wrap="square" lIns="0" tIns="0" rIns="0" bIns="0" rtlCol="0">
            <a:spAutoFit/>
          </a:bodyPr>
          <a:lstStyle/>
          <a:p>
            <a:pPr marL="12700">
              <a:lnSpc>
                <a:spcPct val="100000"/>
              </a:lnSpc>
            </a:pPr>
            <a:r>
              <a:rPr sz="4800" b="1" spc="45" dirty="0">
                <a:solidFill>
                  <a:srgbClr val="FFFFFF"/>
                </a:solidFill>
                <a:latin typeface="HelveticaNeueLTStd-Bd"/>
                <a:cs typeface="HelveticaNeueLTStd-Bd"/>
              </a:rPr>
              <a:t>Bombings</a:t>
            </a:r>
            <a:endParaRPr sz="4800" dirty="0">
              <a:latin typeface="HelveticaNeueLTStd-Bd"/>
              <a:cs typeface="HelveticaNeueLTStd-Bd"/>
            </a:endParaRPr>
          </a:p>
        </p:txBody>
      </p:sp>
      <p:sp>
        <p:nvSpPr>
          <p:cNvPr id="18" name="object 18"/>
          <p:cNvSpPr/>
          <p:nvPr/>
        </p:nvSpPr>
        <p:spPr>
          <a:xfrm>
            <a:off x="5911850" y="4616450"/>
            <a:ext cx="4914900" cy="2178050"/>
          </a:xfrm>
          <a:custGeom>
            <a:avLst/>
            <a:gdLst/>
            <a:ahLst/>
            <a:cxnLst/>
            <a:rect l="l" t="t" r="r" b="b"/>
            <a:pathLst>
              <a:path w="4914900" h="2178050">
                <a:moveTo>
                  <a:pt x="46736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close/>
              </a:path>
            </a:pathLst>
          </a:custGeom>
          <a:solidFill>
            <a:srgbClr val="D72827"/>
          </a:solidFill>
        </p:spPr>
        <p:txBody>
          <a:bodyPr wrap="square" lIns="0" tIns="0" rIns="0" bIns="0" rtlCol="0"/>
          <a:lstStyle/>
          <a:p>
            <a:endParaRPr dirty="0"/>
          </a:p>
        </p:txBody>
      </p:sp>
      <p:sp>
        <p:nvSpPr>
          <p:cNvPr id="19" name="object 19"/>
          <p:cNvSpPr/>
          <p:nvPr/>
        </p:nvSpPr>
        <p:spPr>
          <a:xfrm>
            <a:off x="5911850" y="4616450"/>
            <a:ext cx="4914900" cy="2178050"/>
          </a:xfrm>
          <a:custGeom>
            <a:avLst/>
            <a:gdLst/>
            <a:ahLst/>
            <a:cxnLst/>
            <a:rect l="l" t="t" r="r" b="b"/>
            <a:pathLst>
              <a:path w="4914900" h="217805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lnTo>
                  <a:pt x="241300" y="0"/>
                </a:lnTo>
                <a:close/>
              </a:path>
            </a:pathLst>
          </a:custGeom>
          <a:ln w="38100">
            <a:solidFill>
              <a:srgbClr val="FFFFFF"/>
            </a:solidFill>
          </a:ln>
        </p:spPr>
        <p:txBody>
          <a:bodyPr wrap="square" lIns="0" tIns="0" rIns="0" bIns="0" rtlCol="0"/>
          <a:lstStyle/>
          <a:p>
            <a:endParaRPr dirty="0"/>
          </a:p>
        </p:txBody>
      </p:sp>
      <p:sp>
        <p:nvSpPr>
          <p:cNvPr id="20" name="object 20"/>
          <p:cNvSpPr txBox="1"/>
          <p:nvPr/>
        </p:nvSpPr>
        <p:spPr>
          <a:xfrm>
            <a:off x="6311421" y="5280298"/>
            <a:ext cx="4122420" cy="734060"/>
          </a:xfrm>
          <a:prstGeom prst="rect">
            <a:avLst/>
          </a:prstGeom>
        </p:spPr>
        <p:txBody>
          <a:bodyPr vert="horz" wrap="square" lIns="0" tIns="0" rIns="0" bIns="0" rtlCol="0">
            <a:spAutoFit/>
          </a:bodyPr>
          <a:lstStyle/>
          <a:p>
            <a:pPr marL="12700">
              <a:lnSpc>
                <a:spcPct val="100000"/>
              </a:lnSpc>
            </a:pPr>
            <a:r>
              <a:rPr sz="4800" b="1" spc="30" dirty="0">
                <a:solidFill>
                  <a:srgbClr val="FFFFFF"/>
                </a:solidFill>
                <a:latin typeface="HelveticaNeueLTStd-Bd"/>
                <a:cs typeface="HelveticaNeueLTStd-Bd"/>
              </a:rPr>
              <a:t>Home</a:t>
            </a:r>
            <a:r>
              <a:rPr sz="4800" b="1" spc="5" dirty="0">
                <a:solidFill>
                  <a:srgbClr val="FFFFFF"/>
                </a:solidFill>
                <a:latin typeface="HelveticaNeueLTStd-Bd"/>
                <a:cs typeface="HelveticaNeueLTStd-Bd"/>
              </a:rPr>
              <a:t> </a:t>
            </a:r>
            <a:r>
              <a:rPr sz="4800" b="1" spc="45" dirty="0">
                <a:solidFill>
                  <a:srgbClr val="FFFFFF"/>
                </a:solidFill>
                <a:latin typeface="HelveticaNeueLTStd-Bd"/>
                <a:cs typeface="HelveticaNeueLTStd-Bd"/>
              </a:rPr>
              <a:t>injuries</a:t>
            </a:r>
            <a:endParaRPr sz="4800" dirty="0">
              <a:latin typeface="HelveticaNeueLTStd-Bd"/>
              <a:cs typeface="HelveticaNeueLTStd-Bd"/>
            </a:endParaRPr>
          </a:p>
        </p:txBody>
      </p:sp>
      <p:sp>
        <p:nvSpPr>
          <p:cNvPr id="25" name="object 64"/>
          <p:cNvSpPr txBox="1">
            <a:spLocks noGrp="1"/>
          </p:cNvSpPr>
          <p:nvPr>
            <p:ph type="dt" sz="half" idx="6"/>
          </p:nvPr>
        </p:nvSpPr>
        <p:spPr>
          <a:xfrm>
            <a:off x="9271000" y="9678739"/>
            <a:ext cx="6566193" cy="218008"/>
          </a:xfrm>
          <a:prstGeom prst="rect">
            <a:avLst/>
          </a:prstGeom>
        </p:spPr>
        <p:txBody>
          <a:bodyPr vert="horz" wrap="square" lIns="0" tIns="0" rIns="0" bIns="0" rtlCol="0">
            <a:spAutoFit/>
          </a:body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26"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355600"/>
            <a:ext cx="5764819" cy="6172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6800" y="1727200"/>
            <a:ext cx="9759696" cy="8229600"/>
          </a:xfrm>
          <a:prstGeom prst="rect">
            <a:avLst/>
          </a:prstGeom>
        </p:spPr>
      </p:pic>
      <p:sp>
        <p:nvSpPr>
          <p:cNvPr id="5" name="TextBox 4"/>
          <p:cNvSpPr txBox="1"/>
          <p:nvPr/>
        </p:nvSpPr>
        <p:spPr>
          <a:xfrm>
            <a:off x="6370089" y="660400"/>
            <a:ext cx="9885911" cy="769441"/>
          </a:xfrm>
          <a:prstGeom prst="rect">
            <a:avLst/>
          </a:prstGeom>
          <a:noFill/>
        </p:spPr>
        <p:txBody>
          <a:bodyPr wrap="none" rtlCol="0">
            <a:spAutoFit/>
          </a:bodyPr>
          <a:lstStyle/>
          <a:p>
            <a:r>
              <a:rPr lang="en-US" sz="4400" b="1" dirty="0" smtClean="0">
                <a:solidFill>
                  <a:srgbClr val="1D2258"/>
                </a:solidFill>
                <a:latin typeface="HelveticaNeueLTStd-Bd"/>
              </a:rPr>
              <a:t>Wall-mounted </a:t>
            </a:r>
            <a:r>
              <a:rPr lang="en-US" sz="4400" b="1" dirty="0">
                <a:solidFill>
                  <a:srgbClr val="1D2258"/>
                </a:solidFill>
                <a:latin typeface="HelveticaNeueLTStd-Bd"/>
              </a:rPr>
              <a:t>b</a:t>
            </a:r>
            <a:r>
              <a:rPr lang="en-US" sz="4400" b="1" dirty="0" smtClean="0">
                <a:solidFill>
                  <a:srgbClr val="1D2258"/>
                </a:solidFill>
                <a:latin typeface="HelveticaNeueLTStd-Bd"/>
              </a:rPr>
              <a:t>leeding control kits  </a:t>
            </a:r>
            <a:endParaRPr lang="en-US" sz="4400" b="1" dirty="0">
              <a:solidFill>
                <a:srgbClr val="1D2258"/>
              </a:solidFill>
              <a:latin typeface="HelveticaNeueLTStd-Bd"/>
            </a:endParaRPr>
          </a:p>
        </p:txBody>
      </p:sp>
      <p:sp>
        <p:nvSpPr>
          <p:cNvPr id="9" name="object 73"/>
          <p:cNvSpPr/>
          <p:nvPr/>
        </p:nvSpPr>
        <p:spPr>
          <a:xfrm>
            <a:off x="965200" y="8737600"/>
            <a:ext cx="3722510" cy="183362"/>
          </a:xfrm>
          <a:prstGeom prst="rect">
            <a:avLst/>
          </a:prstGeom>
          <a:blipFill>
            <a:blip r:embed="rId5"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936794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1250" y="5613400"/>
            <a:ext cx="9816790" cy="923330"/>
          </a:xfrm>
          <a:prstGeom prst="rect">
            <a:avLst/>
          </a:prstGeom>
        </p:spPr>
        <p:txBody>
          <a:bodyPr wrap="none">
            <a:spAutoFit/>
          </a:bodyPr>
          <a:lstStyle/>
          <a:p>
            <a:pPr algn="ctr">
              <a:defRPr/>
            </a:pPr>
            <a:r>
              <a:rPr lang="en-US" altLang="en-US" sz="5400" b="1" dirty="0" smtClean="0">
                <a:latin typeface="Arial Black" panose="020B0A04020102020204" pitchFamily="34" charset="0"/>
              </a:rPr>
              <a:t>BLEEDING</a:t>
            </a:r>
            <a:r>
              <a:rPr lang="en-US" altLang="en-US" sz="5400" b="1" dirty="0" smtClean="0">
                <a:solidFill>
                  <a:srgbClr val="FF0000"/>
                </a:solidFill>
                <a:latin typeface="Arial Black" panose="020B0A04020102020204" pitchFamily="34" charset="0"/>
              </a:rPr>
              <a:t>CONTROL</a:t>
            </a:r>
            <a:r>
              <a:rPr lang="en-US" altLang="en-US" sz="5400" b="1" dirty="0" smtClean="0">
                <a:latin typeface="Arial Black" panose="020B0A04020102020204" pitchFamily="34" charset="0"/>
              </a:rPr>
              <a:t>.ORG</a:t>
            </a:r>
            <a:endParaRPr lang="en-US" altLang="en-US" sz="1050" b="1" dirty="0">
              <a:latin typeface="Arial Black" panose="020B0A04020102020204" pitchFamily="34" charset="0"/>
            </a:endParaRPr>
          </a:p>
        </p:txBody>
      </p:sp>
      <p:sp>
        <p:nvSpPr>
          <p:cNvPr id="3" name="Rectangle 2"/>
          <p:cNvSpPr/>
          <p:nvPr/>
        </p:nvSpPr>
        <p:spPr>
          <a:xfrm>
            <a:off x="1301641" y="2717800"/>
            <a:ext cx="13716000" cy="2171428"/>
          </a:xfrm>
          <a:prstGeom prst="rect">
            <a:avLst/>
          </a:prstGeom>
        </p:spPr>
        <p:txBody>
          <a:bodyPr wrap="square">
            <a:spAutoFit/>
          </a:bodyPr>
          <a:lstStyle/>
          <a:p>
            <a:pPr marL="12700" algn="ctr">
              <a:lnSpc>
                <a:spcPct val="150000"/>
              </a:lnSpc>
            </a:pPr>
            <a:r>
              <a:rPr lang="en-US" sz="4800" b="1" spc="30" dirty="0" smtClean="0">
                <a:solidFill>
                  <a:srgbClr val="1D2258"/>
                </a:solidFill>
                <a:latin typeface="HelveticaNeueLTStd-Roman"/>
                <a:cs typeface="HelveticaNeueLTStd-Roman"/>
              </a:rPr>
              <a:t>For further information and additional resources, please visit</a:t>
            </a:r>
            <a:endParaRPr lang="en-US" sz="4800" b="1" dirty="0">
              <a:solidFill>
                <a:srgbClr val="1D2258"/>
              </a:solidFill>
              <a:latin typeface="HelveticaNeueLTStd-Roman"/>
              <a:cs typeface="HelveticaNeueLTStd-Roman"/>
            </a:endParaRPr>
          </a:p>
        </p:txBody>
      </p:sp>
    </p:spTree>
    <p:extLst>
      <p:ext uri="{BB962C8B-B14F-4D97-AF65-F5344CB8AC3E}">
        <p14:creationId xmlns:p14="http://schemas.microsoft.com/office/powerpoint/2010/main" val="35375238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a:spLocks noGrp="1"/>
          </p:cNvSpPr>
          <p:nvPr>
            <p:ph type="title"/>
          </p:nvPr>
        </p:nvSpPr>
        <p:spPr>
          <a:xfrm>
            <a:off x="1041400" y="886920"/>
            <a:ext cx="11847830" cy="688975"/>
          </a:xfrm>
          <a:prstGeom prst="rect">
            <a:avLst/>
          </a:prstGeom>
        </p:spPr>
        <p:txBody>
          <a:bodyPr vert="horz" wrap="square" lIns="0" tIns="0" rIns="0" bIns="0" rtlCol="0">
            <a:spAutoFit/>
          </a:bodyPr>
          <a:lstStyle/>
          <a:p>
            <a:pPr marL="12700">
              <a:lnSpc>
                <a:spcPct val="100000"/>
              </a:lnSpc>
            </a:pPr>
            <a:r>
              <a:rPr sz="4500" spc="35" dirty="0"/>
              <a:t>Primary </a:t>
            </a:r>
            <a:r>
              <a:rPr sz="4500" spc="40" dirty="0"/>
              <a:t>Principles </a:t>
            </a:r>
            <a:r>
              <a:rPr sz="4500" spc="20" dirty="0"/>
              <a:t>of </a:t>
            </a:r>
            <a:r>
              <a:rPr sz="4500" spc="40" dirty="0"/>
              <a:t>Immediate</a:t>
            </a:r>
            <a:r>
              <a:rPr sz="4500" spc="195" dirty="0"/>
              <a:t> </a:t>
            </a:r>
            <a:r>
              <a:rPr sz="4500" spc="45" dirty="0"/>
              <a:t>Response</a:t>
            </a:r>
            <a:endParaRPr sz="4500" dirty="0"/>
          </a:p>
        </p:txBody>
      </p:sp>
      <p:sp>
        <p:nvSpPr>
          <p:cNvPr id="6" name="object 6"/>
          <p:cNvSpPr txBox="1"/>
          <p:nvPr/>
        </p:nvSpPr>
        <p:spPr>
          <a:xfrm>
            <a:off x="1958975" y="2435549"/>
            <a:ext cx="12047220" cy="6371325"/>
          </a:xfrm>
          <a:prstGeom prst="rect">
            <a:avLst/>
          </a:prstGeom>
        </p:spPr>
        <p:txBody>
          <a:bodyPr vert="horz" wrap="square" lIns="0" tIns="0" rIns="0" bIns="0" rtlCol="0">
            <a:spAutoFit/>
          </a:bodyPr>
          <a:lstStyle/>
          <a:p>
            <a:pPr marL="469900" indent="-457200">
              <a:lnSpc>
                <a:spcPct val="100000"/>
              </a:lnSpc>
              <a:buChar char="•"/>
              <a:tabLst>
                <a:tab pos="393700" algn="l"/>
              </a:tabLst>
            </a:pPr>
            <a:r>
              <a:rPr sz="3400" b="1" spc="15" dirty="0">
                <a:solidFill>
                  <a:srgbClr val="1D2258"/>
                </a:solidFill>
                <a:latin typeface="HelveticaNeueLTStd-Bd"/>
                <a:cs typeface="HelveticaNeueLTStd-Bd"/>
              </a:rPr>
              <a:t>Ensure </a:t>
            </a:r>
            <a:r>
              <a:rPr sz="3400" b="1" spc="20" dirty="0">
                <a:solidFill>
                  <a:srgbClr val="1D2258"/>
                </a:solidFill>
                <a:latin typeface="HelveticaNeueLTStd-Bd"/>
                <a:cs typeface="HelveticaNeueLTStd-Bd"/>
              </a:rPr>
              <a:t>your own</a:t>
            </a:r>
            <a:r>
              <a:rPr sz="3400" b="1" spc="65" dirty="0">
                <a:solidFill>
                  <a:srgbClr val="1D2258"/>
                </a:solidFill>
                <a:latin typeface="HelveticaNeueLTStd-Bd"/>
                <a:cs typeface="HelveticaNeueLTStd-Bd"/>
              </a:rPr>
              <a:t> </a:t>
            </a:r>
            <a:r>
              <a:rPr sz="3400" b="1" spc="30" dirty="0" smtClean="0">
                <a:solidFill>
                  <a:srgbClr val="27306B"/>
                </a:solidFill>
                <a:latin typeface="HelveticaNeueLTStd-Bd"/>
                <a:cs typeface="HelveticaNeueLTStd-Bd"/>
              </a:rPr>
              <a:t>safety</a:t>
            </a:r>
            <a:endParaRPr lang="en-US" sz="3400" b="1" spc="30" dirty="0" smtClean="0">
              <a:solidFill>
                <a:srgbClr val="27306B"/>
              </a:solidFill>
              <a:latin typeface="HelveticaNeueLTStd-Bd"/>
              <a:cs typeface="HelveticaNeueLTStd-Bd"/>
            </a:endParaRPr>
          </a:p>
          <a:p>
            <a:pPr marL="469900" indent="-457200">
              <a:lnSpc>
                <a:spcPct val="150000"/>
              </a:lnSpc>
              <a:buFontTx/>
              <a:buChar char="•"/>
              <a:tabLst>
                <a:tab pos="393700" algn="l"/>
              </a:tabLst>
            </a:pPr>
            <a:r>
              <a:rPr lang="en-US" sz="3400" b="1" spc="15" dirty="0" smtClean="0">
                <a:solidFill>
                  <a:srgbClr val="1D2258"/>
                </a:solidFill>
                <a:latin typeface="HelveticaNeueLTStd-Bd"/>
                <a:cs typeface="HelveticaNeueLTStd-Bd"/>
              </a:rPr>
              <a:t>The</a:t>
            </a:r>
            <a:r>
              <a:rPr lang="en-US" sz="3400" b="1" spc="15" dirty="0" smtClean="0">
                <a:solidFill>
                  <a:srgbClr val="27306B"/>
                </a:solidFill>
                <a:latin typeface="HelveticaNeueLTStd-Bd"/>
                <a:cs typeface="HelveticaNeueLTStd-Bd"/>
              </a:rPr>
              <a:t> </a:t>
            </a:r>
            <a:r>
              <a:rPr lang="en-US" sz="3400" b="1" spc="15" dirty="0" smtClean="0">
                <a:solidFill>
                  <a:srgbClr val="DB2626"/>
                </a:solidFill>
                <a:latin typeface="HelveticaNeueLTStd-Bd"/>
                <a:cs typeface="HelveticaNeueLTStd-Bd"/>
              </a:rPr>
              <a:t>ABCs of Bleeding</a:t>
            </a:r>
            <a:endParaRPr lang="en-US" sz="3400" b="1" spc="30" dirty="0" smtClean="0">
              <a:solidFill>
                <a:srgbClr val="DB2626"/>
              </a:solidFill>
              <a:latin typeface="HelveticaNeueLTStd-Bd"/>
              <a:cs typeface="HelveticaNeueLTStd-Bd"/>
            </a:endParaRPr>
          </a:p>
          <a:p>
            <a:pPr marL="12700">
              <a:lnSpc>
                <a:spcPct val="150000"/>
              </a:lnSpc>
              <a:tabLst>
                <a:tab pos="393700" algn="l"/>
              </a:tabLst>
            </a:pPr>
            <a:r>
              <a:rPr lang="en-US" sz="3400" b="1" dirty="0" smtClean="0">
                <a:solidFill>
                  <a:srgbClr val="D72827"/>
                </a:solidFill>
                <a:latin typeface="HelveticaNeueLTStd-Bd"/>
                <a:cs typeface="HelveticaNeueLTStd-Bd"/>
              </a:rPr>
              <a:t>	A </a:t>
            </a:r>
            <a:r>
              <a:rPr lang="en-US" sz="3400" b="1" dirty="0">
                <a:solidFill>
                  <a:srgbClr val="27306B"/>
                </a:solidFill>
                <a:latin typeface="HelveticaNeueLTStd-Bd"/>
                <a:cs typeface="HelveticaNeueLTStd-Bd"/>
              </a:rPr>
              <a:t>– </a:t>
            </a:r>
            <a:r>
              <a:rPr lang="en-US" sz="3400" b="1" spc="25" dirty="0" smtClean="0">
                <a:solidFill>
                  <a:srgbClr val="1D2258"/>
                </a:solidFill>
                <a:latin typeface="HelveticaNeueLTStd-Bd"/>
                <a:cs typeface="HelveticaNeueLTStd-Bd"/>
              </a:rPr>
              <a:t>Alert </a:t>
            </a:r>
            <a:r>
              <a:rPr lang="en-US" sz="3400" b="1" dirty="0" smtClean="0">
                <a:solidFill>
                  <a:srgbClr val="1D2258"/>
                </a:solidFill>
                <a:latin typeface="HelveticaNeueLTStd-Bd"/>
                <a:cs typeface="HelveticaNeueLTStd-Bd"/>
              </a:rPr>
              <a:t>– </a:t>
            </a:r>
            <a:r>
              <a:rPr lang="en-US" sz="3400" b="1" spc="30" dirty="0" smtClean="0">
                <a:solidFill>
                  <a:srgbClr val="1D2258"/>
                </a:solidFill>
                <a:latin typeface="HelveticaNeueLTStd-Bd"/>
                <a:cs typeface="HelveticaNeueLTStd-Bd"/>
              </a:rPr>
              <a:t>call 9-</a:t>
            </a:r>
            <a:r>
              <a:rPr lang="en-US" sz="3400" b="1" spc="30" dirty="0" smtClean="0">
                <a:solidFill>
                  <a:srgbClr val="27306B"/>
                </a:solidFill>
                <a:latin typeface="HelveticaNeueLTStd-Bd"/>
                <a:cs typeface="HelveticaNeueLTStd-Bd"/>
              </a:rPr>
              <a:t>1-1</a:t>
            </a:r>
            <a:endParaRPr lang="en-US" sz="3400" dirty="0">
              <a:latin typeface="HelveticaNeueLTStd-Bd"/>
              <a:cs typeface="HelveticaNeueLTStd-Bd"/>
            </a:endParaRPr>
          </a:p>
          <a:p>
            <a:pPr marL="12700">
              <a:tabLst>
                <a:tab pos="393700" algn="l"/>
              </a:tabLst>
            </a:pPr>
            <a:r>
              <a:rPr lang="en-US" sz="3400" b="1" dirty="0">
                <a:solidFill>
                  <a:srgbClr val="D72827"/>
                </a:solidFill>
                <a:latin typeface="HelveticaNeueLTStd-Bd"/>
                <a:cs typeface="HelveticaNeueLTStd-Bd"/>
              </a:rPr>
              <a:t>	</a:t>
            </a:r>
            <a:r>
              <a:rPr sz="3400" b="1" dirty="0" smtClean="0">
                <a:solidFill>
                  <a:srgbClr val="D72827"/>
                </a:solidFill>
                <a:latin typeface="HelveticaNeueLTStd-Bd"/>
                <a:cs typeface="HelveticaNeueLTStd-Bd"/>
              </a:rPr>
              <a:t>B </a:t>
            </a:r>
            <a:r>
              <a:rPr sz="3400" b="1" dirty="0" smtClean="0">
                <a:solidFill>
                  <a:srgbClr val="27306B"/>
                </a:solidFill>
                <a:latin typeface="HelveticaNeueLTStd-Bd"/>
                <a:cs typeface="HelveticaNeueLTStd-Bd"/>
              </a:rPr>
              <a:t>– </a:t>
            </a:r>
            <a:r>
              <a:rPr sz="3400" b="1" spc="25" dirty="0" smtClean="0">
                <a:solidFill>
                  <a:srgbClr val="27306B"/>
                </a:solidFill>
                <a:latin typeface="HelveticaNeueLTStd-Bd"/>
                <a:cs typeface="HelveticaNeueLTStd-Bd"/>
              </a:rPr>
              <a:t>Bleeding </a:t>
            </a:r>
            <a:r>
              <a:rPr sz="3400" b="1" dirty="0" smtClean="0">
                <a:solidFill>
                  <a:srgbClr val="27306B"/>
                </a:solidFill>
                <a:latin typeface="HelveticaNeueLTStd-Bd"/>
                <a:cs typeface="HelveticaNeueLTStd-Bd"/>
              </a:rPr>
              <a:t>– </a:t>
            </a:r>
            <a:r>
              <a:rPr sz="3400" b="1" spc="30" dirty="0" smtClean="0">
                <a:solidFill>
                  <a:srgbClr val="27306B"/>
                </a:solidFill>
                <a:latin typeface="HelveticaNeueLTStd-Bd"/>
                <a:cs typeface="HelveticaNeueLTStd-Bd"/>
              </a:rPr>
              <a:t>find </a:t>
            </a:r>
            <a:r>
              <a:rPr sz="3400" b="1" spc="20" dirty="0" smtClean="0">
                <a:solidFill>
                  <a:srgbClr val="27306B"/>
                </a:solidFill>
                <a:latin typeface="HelveticaNeueLTStd-Bd"/>
                <a:cs typeface="HelveticaNeueLTStd-Bd"/>
              </a:rPr>
              <a:t>the </a:t>
            </a:r>
            <a:r>
              <a:rPr sz="3400" b="1" spc="25" dirty="0" smtClean="0">
                <a:solidFill>
                  <a:srgbClr val="27306B"/>
                </a:solidFill>
                <a:latin typeface="HelveticaNeueLTStd-Bd"/>
                <a:cs typeface="HelveticaNeueLTStd-Bd"/>
              </a:rPr>
              <a:t>bleeding</a:t>
            </a:r>
            <a:r>
              <a:rPr sz="3400" b="1" spc="305" dirty="0" smtClean="0">
                <a:solidFill>
                  <a:srgbClr val="27306B"/>
                </a:solidFill>
                <a:latin typeface="HelveticaNeueLTStd-Bd"/>
                <a:cs typeface="HelveticaNeueLTStd-Bd"/>
              </a:rPr>
              <a:t> </a:t>
            </a:r>
            <a:r>
              <a:rPr sz="3400" b="1" spc="30" dirty="0" smtClean="0">
                <a:solidFill>
                  <a:srgbClr val="27306B"/>
                </a:solidFill>
                <a:latin typeface="HelveticaNeueLTStd-Bd"/>
                <a:cs typeface="HelveticaNeueLTStd-Bd"/>
              </a:rPr>
              <a:t>injury</a:t>
            </a:r>
            <a:endParaRPr lang="en-US" sz="3400" dirty="0">
              <a:latin typeface="HelveticaNeueLTStd-Bd"/>
              <a:cs typeface="HelveticaNeueLTStd-Bd"/>
            </a:endParaRPr>
          </a:p>
          <a:p>
            <a:pPr marL="12700">
              <a:tabLst>
                <a:tab pos="393700" algn="l"/>
              </a:tabLst>
            </a:pPr>
            <a:r>
              <a:rPr lang="en-US" sz="3400" b="1" dirty="0" smtClean="0">
                <a:solidFill>
                  <a:srgbClr val="D72827"/>
                </a:solidFill>
                <a:latin typeface="HelveticaNeueLTStd-Bd"/>
                <a:cs typeface="HelveticaNeueLTStd-Bd"/>
              </a:rPr>
              <a:t>	</a:t>
            </a:r>
            <a:r>
              <a:rPr sz="3400" b="1" dirty="0" smtClean="0">
                <a:solidFill>
                  <a:srgbClr val="D72827"/>
                </a:solidFill>
                <a:latin typeface="HelveticaNeueLTStd-Bd"/>
                <a:cs typeface="HelveticaNeueLTStd-Bd"/>
              </a:rPr>
              <a:t>C </a:t>
            </a:r>
            <a:r>
              <a:rPr sz="3400" b="1" dirty="0">
                <a:solidFill>
                  <a:srgbClr val="27306B"/>
                </a:solidFill>
                <a:latin typeface="HelveticaNeueLTStd-Bd"/>
                <a:cs typeface="HelveticaNeueLTStd-Bd"/>
              </a:rPr>
              <a:t>– </a:t>
            </a:r>
            <a:r>
              <a:rPr sz="3400" b="1" spc="15" dirty="0">
                <a:solidFill>
                  <a:srgbClr val="27306B"/>
                </a:solidFill>
                <a:latin typeface="HelveticaNeueLTStd-Bd"/>
                <a:cs typeface="HelveticaNeueLTStd-Bd"/>
              </a:rPr>
              <a:t>Compress </a:t>
            </a:r>
            <a:r>
              <a:rPr sz="3400" b="1" dirty="0">
                <a:solidFill>
                  <a:srgbClr val="27306B"/>
                </a:solidFill>
                <a:latin typeface="HelveticaNeueLTStd-Bd"/>
                <a:cs typeface="HelveticaNeueLTStd-Bd"/>
              </a:rPr>
              <a:t>– </a:t>
            </a:r>
            <a:r>
              <a:rPr sz="3400" b="1" spc="20" dirty="0">
                <a:solidFill>
                  <a:srgbClr val="27306B"/>
                </a:solidFill>
                <a:latin typeface="HelveticaNeueLTStd-Bd"/>
                <a:cs typeface="HelveticaNeueLTStd-Bd"/>
              </a:rPr>
              <a:t>apply </a:t>
            </a:r>
            <a:r>
              <a:rPr sz="3400" b="1" spc="10" dirty="0">
                <a:solidFill>
                  <a:srgbClr val="1D2258"/>
                </a:solidFill>
                <a:latin typeface="HelveticaNeueLTStd-Bd"/>
                <a:cs typeface="HelveticaNeueLTStd-Bd"/>
              </a:rPr>
              <a:t>pressure</a:t>
            </a:r>
            <a:r>
              <a:rPr sz="3400" b="1" spc="10" dirty="0">
                <a:solidFill>
                  <a:srgbClr val="27306B"/>
                </a:solidFill>
                <a:latin typeface="HelveticaNeueLTStd-Bd"/>
                <a:cs typeface="HelveticaNeueLTStd-Bd"/>
              </a:rPr>
              <a:t> </a:t>
            </a:r>
            <a:r>
              <a:rPr sz="3400" b="1" spc="15" dirty="0">
                <a:solidFill>
                  <a:srgbClr val="27306B"/>
                </a:solidFill>
                <a:latin typeface="HelveticaNeueLTStd-Bd"/>
                <a:cs typeface="HelveticaNeueLTStd-Bd"/>
              </a:rPr>
              <a:t>to </a:t>
            </a:r>
            <a:r>
              <a:rPr sz="3400" b="1" spc="20" dirty="0">
                <a:solidFill>
                  <a:srgbClr val="27306B"/>
                </a:solidFill>
                <a:latin typeface="HelveticaNeueLTStd-Bd"/>
                <a:cs typeface="HelveticaNeueLTStd-Bd"/>
              </a:rPr>
              <a:t>stop the </a:t>
            </a:r>
            <a:r>
              <a:rPr sz="3400" b="1" spc="25" dirty="0">
                <a:solidFill>
                  <a:srgbClr val="27306B"/>
                </a:solidFill>
                <a:latin typeface="HelveticaNeueLTStd-Bd"/>
                <a:cs typeface="HelveticaNeueLTStd-Bd"/>
              </a:rPr>
              <a:t>bleeding</a:t>
            </a:r>
            <a:r>
              <a:rPr sz="3400" b="1" spc="525" dirty="0">
                <a:solidFill>
                  <a:srgbClr val="27306B"/>
                </a:solidFill>
                <a:latin typeface="HelveticaNeueLTStd-Bd"/>
                <a:cs typeface="HelveticaNeueLTStd-Bd"/>
              </a:rPr>
              <a:t> </a:t>
            </a:r>
            <a:r>
              <a:rPr sz="3400" b="1" spc="30" dirty="0">
                <a:solidFill>
                  <a:srgbClr val="27306B"/>
                </a:solidFill>
                <a:latin typeface="HelveticaNeueLTStd-Bd"/>
                <a:cs typeface="HelveticaNeueLTStd-Bd"/>
              </a:rPr>
              <a:t>by:</a:t>
            </a:r>
            <a:endParaRPr sz="3400" dirty="0">
              <a:latin typeface="HelveticaNeueLTStd-Bd"/>
              <a:cs typeface="HelveticaNeueLTStd-Bd"/>
            </a:endParaRPr>
          </a:p>
          <a:p>
            <a:pPr marL="1384300" marR="384810" lvl="1" indent="-457200">
              <a:lnSpc>
                <a:spcPct val="128200"/>
              </a:lnSpc>
              <a:spcBef>
                <a:spcPts val="1635"/>
              </a:spcBef>
              <a:buAutoNum type="arabicPeriod"/>
              <a:tabLst>
                <a:tab pos="1384935" algn="l"/>
              </a:tabLst>
            </a:pPr>
            <a:r>
              <a:rPr sz="2600" b="1" spc="20" dirty="0">
                <a:solidFill>
                  <a:srgbClr val="1D2258"/>
                </a:solidFill>
                <a:latin typeface="HelveticaNeueLTStd-Bd"/>
                <a:cs typeface="HelveticaNeueLTStd-Bd"/>
              </a:rPr>
              <a:t>Covering </a:t>
            </a:r>
            <a:r>
              <a:rPr sz="2600" b="1" spc="15" dirty="0">
                <a:solidFill>
                  <a:srgbClr val="1D2258"/>
                </a:solidFill>
                <a:latin typeface="HelveticaNeueLTStd-Bd"/>
                <a:cs typeface="HelveticaNeueLTStd-Bd"/>
              </a:rPr>
              <a:t>the </a:t>
            </a:r>
            <a:r>
              <a:rPr sz="2600" b="1" spc="20" dirty="0">
                <a:solidFill>
                  <a:srgbClr val="1D2258"/>
                </a:solidFill>
                <a:latin typeface="HelveticaNeueLTStd-Bd"/>
                <a:cs typeface="HelveticaNeueLTStd-Bd"/>
              </a:rPr>
              <a:t>wound </a:t>
            </a:r>
            <a:r>
              <a:rPr sz="2600" b="1" spc="15" dirty="0">
                <a:solidFill>
                  <a:srgbClr val="1D2258"/>
                </a:solidFill>
                <a:latin typeface="HelveticaNeueLTStd-Bd"/>
                <a:cs typeface="HelveticaNeueLTStd-Bd"/>
              </a:rPr>
              <a:t>with </a:t>
            </a:r>
            <a:r>
              <a:rPr sz="2600" b="1" dirty="0">
                <a:solidFill>
                  <a:srgbClr val="1D2258"/>
                </a:solidFill>
                <a:latin typeface="HelveticaNeueLTStd-Bd"/>
                <a:cs typeface="HelveticaNeueLTStd-Bd"/>
              </a:rPr>
              <a:t>a </a:t>
            </a:r>
            <a:r>
              <a:rPr sz="2600" b="1" spc="20" dirty="0">
                <a:solidFill>
                  <a:srgbClr val="1D2258"/>
                </a:solidFill>
                <a:latin typeface="HelveticaNeueLTStd-Bd"/>
                <a:cs typeface="HelveticaNeueLTStd-Bd"/>
              </a:rPr>
              <a:t>clean cloth </a:t>
            </a:r>
            <a:r>
              <a:rPr sz="2600" b="1" spc="15" dirty="0">
                <a:solidFill>
                  <a:srgbClr val="1D2258"/>
                </a:solidFill>
                <a:latin typeface="HelveticaNeueLTStd-Bd"/>
                <a:cs typeface="HelveticaNeueLTStd-Bd"/>
              </a:rPr>
              <a:t>and </a:t>
            </a:r>
            <a:r>
              <a:rPr sz="2600" b="1" spc="20" dirty="0">
                <a:solidFill>
                  <a:srgbClr val="1D2258"/>
                </a:solidFill>
                <a:latin typeface="HelveticaNeueLTStd-Bd"/>
                <a:cs typeface="HelveticaNeueLTStd-Bd"/>
              </a:rPr>
              <a:t>applying </a:t>
            </a:r>
            <a:r>
              <a:rPr sz="2600" b="1" spc="5" dirty="0">
                <a:solidFill>
                  <a:srgbClr val="1D2258"/>
                </a:solidFill>
                <a:latin typeface="HelveticaNeueLTStd-Bd"/>
                <a:cs typeface="HelveticaNeueLTStd-Bd"/>
              </a:rPr>
              <a:t>pressure </a:t>
            </a:r>
            <a:r>
              <a:rPr sz="2600" b="1" spc="25" dirty="0">
                <a:solidFill>
                  <a:srgbClr val="1D2258"/>
                </a:solidFill>
                <a:latin typeface="HelveticaNeueLTStd-Bd"/>
                <a:cs typeface="HelveticaNeueLTStd-Bd"/>
              </a:rPr>
              <a:t>by  </a:t>
            </a:r>
            <a:r>
              <a:rPr sz="2600" b="1" spc="20" dirty="0">
                <a:solidFill>
                  <a:srgbClr val="1D2258"/>
                </a:solidFill>
                <a:latin typeface="HelveticaNeueLTStd-Bd"/>
                <a:cs typeface="HelveticaNeueLTStd-Bd"/>
              </a:rPr>
              <a:t>pushing </a:t>
            </a:r>
            <a:r>
              <a:rPr sz="2600" b="1" spc="15" dirty="0">
                <a:solidFill>
                  <a:srgbClr val="1D2258"/>
                </a:solidFill>
                <a:latin typeface="HelveticaNeueLTStd-Bd"/>
                <a:cs typeface="HelveticaNeueLTStd-Bd"/>
              </a:rPr>
              <a:t>directly </a:t>
            </a:r>
            <a:r>
              <a:rPr sz="2600" b="1" spc="10" dirty="0">
                <a:solidFill>
                  <a:srgbClr val="1D2258"/>
                </a:solidFill>
                <a:latin typeface="HelveticaNeueLTStd-Bd"/>
                <a:cs typeface="HelveticaNeueLTStd-Bd"/>
              </a:rPr>
              <a:t>on it </a:t>
            </a:r>
            <a:r>
              <a:rPr sz="2600" b="1" spc="15" dirty="0">
                <a:solidFill>
                  <a:srgbClr val="1D2258"/>
                </a:solidFill>
                <a:latin typeface="HelveticaNeueLTStd-Bd"/>
                <a:cs typeface="HelveticaNeueLTStd-Bd"/>
              </a:rPr>
              <a:t>with both </a:t>
            </a:r>
            <a:r>
              <a:rPr sz="2600" b="1" spc="20" dirty="0">
                <a:solidFill>
                  <a:srgbClr val="1D2258"/>
                </a:solidFill>
                <a:latin typeface="HelveticaNeueLTStd-Bd"/>
                <a:cs typeface="HelveticaNeueLTStd-Bd"/>
              </a:rPr>
              <a:t>hands,</a:t>
            </a:r>
            <a:r>
              <a:rPr sz="2600" b="1" spc="225" dirty="0">
                <a:solidFill>
                  <a:srgbClr val="1D2258"/>
                </a:solidFill>
                <a:latin typeface="HelveticaNeueLTStd-Bd"/>
                <a:cs typeface="HelveticaNeueLTStd-Bd"/>
              </a:rPr>
              <a:t> </a:t>
            </a:r>
            <a:r>
              <a:rPr sz="2600" b="1" spc="25" dirty="0">
                <a:solidFill>
                  <a:srgbClr val="1D2258"/>
                </a:solidFill>
                <a:latin typeface="HelveticaNeueLTStd-Bd"/>
                <a:cs typeface="HelveticaNeueLTStd-Bd"/>
              </a:rPr>
              <a:t>OR</a:t>
            </a:r>
            <a:endParaRPr sz="2600" dirty="0">
              <a:solidFill>
                <a:srgbClr val="1D2258"/>
              </a:solidFill>
              <a:latin typeface="HelveticaNeueLTStd-Bd"/>
              <a:cs typeface="HelveticaNeueLTStd-Bd"/>
            </a:endParaRPr>
          </a:p>
          <a:p>
            <a:pPr lvl="1">
              <a:lnSpc>
                <a:spcPct val="100000"/>
              </a:lnSpc>
              <a:spcBef>
                <a:spcPts val="35"/>
              </a:spcBef>
              <a:buClr>
                <a:srgbClr val="27306B"/>
              </a:buClr>
              <a:buFont typeface="HelveticaNeueLTStd-Bd"/>
              <a:buAutoNum type="arabicPeriod"/>
            </a:pPr>
            <a:endParaRPr sz="2300" dirty="0">
              <a:solidFill>
                <a:srgbClr val="1D2258"/>
              </a:solidFill>
              <a:latin typeface="Times New Roman"/>
              <a:cs typeface="Times New Roman"/>
            </a:endParaRPr>
          </a:p>
          <a:p>
            <a:pPr marL="1384300" lvl="1" indent="-457200">
              <a:lnSpc>
                <a:spcPct val="100000"/>
              </a:lnSpc>
              <a:buAutoNum type="arabicPeriod"/>
              <a:tabLst>
                <a:tab pos="1384935" algn="l"/>
              </a:tabLst>
            </a:pPr>
            <a:r>
              <a:rPr sz="2600" b="1" spc="20" dirty="0">
                <a:solidFill>
                  <a:srgbClr val="1D2258"/>
                </a:solidFill>
                <a:latin typeface="HelveticaNeueLTStd-Bd"/>
                <a:cs typeface="HelveticaNeueLTStd-Bd"/>
              </a:rPr>
              <a:t>Using </a:t>
            </a:r>
            <a:r>
              <a:rPr sz="2600" b="1" dirty="0">
                <a:solidFill>
                  <a:srgbClr val="1D2258"/>
                </a:solidFill>
                <a:latin typeface="HelveticaNeueLTStd-Bd"/>
                <a:cs typeface="HelveticaNeueLTStd-Bd"/>
              </a:rPr>
              <a:t>a </a:t>
            </a:r>
            <a:r>
              <a:rPr sz="2600" b="1" spc="25" dirty="0">
                <a:solidFill>
                  <a:srgbClr val="1D2258"/>
                </a:solidFill>
                <a:latin typeface="HelveticaNeueLTStd-Bd"/>
                <a:cs typeface="HelveticaNeueLTStd-Bd"/>
              </a:rPr>
              <a:t>tourniquet,</a:t>
            </a:r>
            <a:r>
              <a:rPr sz="2600" b="1" spc="50" dirty="0">
                <a:solidFill>
                  <a:srgbClr val="1D2258"/>
                </a:solidFill>
                <a:latin typeface="HelveticaNeueLTStd-Bd"/>
                <a:cs typeface="HelveticaNeueLTStd-Bd"/>
              </a:rPr>
              <a:t> </a:t>
            </a:r>
            <a:r>
              <a:rPr sz="2600" b="1" spc="25" dirty="0">
                <a:solidFill>
                  <a:srgbClr val="1D2258"/>
                </a:solidFill>
                <a:latin typeface="HelveticaNeueLTStd-Bd"/>
                <a:cs typeface="HelveticaNeueLTStd-Bd"/>
              </a:rPr>
              <a:t>OR</a:t>
            </a:r>
            <a:endParaRPr sz="2600" dirty="0">
              <a:solidFill>
                <a:srgbClr val="1D2258"/>
              </a:solidFill>
              <a:latin typeface="HelveticaNeueLTStd-Bd"/>
              <a:cs typeface="HelveticaNeueLTStd-Bd"/>
            </a:endParaRPr>
          </a:p>
          <a:p>
            <a:pPr marL="1384935" marR="493395" lvl="1" indent="-457834">
              <a:lnSpc>
                <a:spcPct val="128200"/>
              </a:lnSpc>
              <a:spcBef>
                <a:spcPts val="1800"/>
              </a:spcBef>
              <a:buAutoNum type="arabicPeriod"/>
              <a:tabLst>
                <a:tab pos="1384935" algn="l"/>
              </a:tabLst>
            </a:pPr>
            <a:r>
              <a:rPr sz="2600" b="1" spc="20" dirty="0">
                <a:solidFill>
                  <a:srgbClr val="1D2258"/>
                </a:solidFill>
                <a:latin typeface="HelveticaNeueLTStd-Bd"/>
                <a:cs typeface="HelveticaNeueLTStd-Bd"/>
              </a:rPr>
              <a:t>Packing (filling) </a:t>
            </a:r>
            <a:r>
              <a:rPr sz="2600" b="1" spc="15" dirty="0">
                <a:solidFill>
                  <a:srgbClr val="1D2258"/>
                </a:solidFill>
                <a:latin typeface="HelveticaNeueLTStd-Bd"/>
                <a:cs typeface="HelveticaNeueLTStd-Bd"/>
              </a:rPr>
              <a:t>the </a:t>
            </a:r>
            <a:r>
              <a:rPr sz="2600" b="1" spc="20" dirty="0">
                <a:solidFill>
                  <a:srgbClr val="1D2258"/>
                </a:solidFill>
                <a:latin typeface="HelveticaNeueLTStd-Bd"/>
                <a:cs typeface="HelveticaNeueLTStd-Bd"/>
              </a:rPr>
              <a:t>wound </a:t>
            </a:r>
            <a:r>
              <a:rPr sz="2600" b="1" spc="15" dirty="0">
                <a:solidFill>
                  <a:srgbClr val="1D2258"/>
                </a:solidFill>
                <a:latin typeface="HelveticaNeueLTStd-Bd"/>
                <a:cs typeface="HelveticaNeueLTStd-Bd"/>
              </a:rPr>
              <a:t>with </a:t>
            </a:r>
            <a:r>
              <a:rPr sz="2600" b="1" spc="20" dirty="0">
                <a:solidFill>
                  <a:srgbClr val="1D2258"/>
                </a:solidFill>
                <a:latin typeface="HelveticaNeueLTStd-Bd"/>
                <a:cs typeface="HelveticaNeueLTStd-Bd"/>
              </a:rPr>
              <a:t>gauze </a:t>
            </a:r>
            <a:r>
              <a:rPr sz="2600" b="1" spc="10" dirty="0">
                <a:solidFill>
                  <a:srgbClr val="1D2258"/>
                </a:solidFill>
                <a:latin typeface="HelveticaNeueLTStd-Bd"/>
                <a:cs typeface="HelveticaNeueLTStd-Bd"/>
              </a:rPr>
              <a:t>or </a:t>
            </a:r>
            <a:r>
              <a:rPr sz="2600" b="1" dirty="0">
                <a:solidFill>
                  <a:srgbClr val="1D2258"/>
                </a:solidFill>
                <a:latin typeface="HelveticaNeueLTStd-Bd"/>
                <a:cs typeface="HelveticaNeueLTStd-Bd"/>
              </a:rPr>
              <a:t>a </a:t>
            </a:r>
            <a:r>
              <a:rPr sz="2600" b="1" spc="20" dirty="0">
                <a:solidFill>
                  <a:srgbClr val="1D2258"/>
                </a:solidFill>
                <a:latin typeface="HelveticaNeueLTStd-Bd"/>
                <a:cs typeface="HelveticaNeueLTStd-Bd"/>
              </a:rPr>
              <a:t>clean cloth </a:t>
            </a:r>
            <a:r>
              <a:rPr sz="2600" b="1" spc="15" dirty="0">
                <a:solidFill>
                  <a:srgbClr val="1D2258"/>
                </a:solidFill>
                <a:latin typeface="HelveticaNeueLTStd-Bd"/>
                <a:cs typeface="HelveticaNeueLTStd-Bd"/>
              </a:rPr>
              <a:t>and </a:t>
            </a:r>
            <a:r>
              <a:rPr sz="2600" b="1" spc="25" dirty="0">
                <a:solidFill>
                  <a:srgbClr val="1D2258"/>
                </a:solidFill>
                <a:latin typeface="HelveticaNeueLTStd-Bd"/>
                <a:cs typeface="HelveticaNeueLTStd-Bd"/>
              </a:rPr>
              <a:t>then  </a:t>
            </a:r>
            <a:r>
              <a:rPr sz="2600" b="1" spc="20" dirty="0">
                <a:solidFill>
                  <a:srgbClr val="1D2258"/>
                </a:solidFill>
                <a:latin typeface="HelveticaNeueLTStd-Bd"/>
                <a:cs typeface="HelveticaNeueLTStd-Bd"/>
              </a:rPr>
              <a:t>applying </a:t>
            </a:r>
            <a:r>
              <a:rPr sz="2600" b="1" spc="5" dirty="0">
                <a:solidFill>
                  <a:srgbClr val="1D2258"/>
                </a:solidFill>
                <a:latin typeface="HelveticaNeueLTStd-Bd"/>
                <a:cs typeface="HelveticaNeueLTStd-Bd"/>
              </a:rPr>
              <a:t>pressure </a:t>
            </a:r>
            <a:r>
              <a:rPr sz="2600" b="1" spc="15" dirty="0">
                <a:solidFill>
                  <a:srgbClr val="1D2258"/>
                </a:solidFill>
                <a:latin typeface="HelveticaNeueLTStd-Bd"/>
                <a:cs typeface="HelveticaNeueLTStd-Bd"/>
              </a:rPr>
              <a:t>with both</a:t>
            </a:r>
            <a:r>
              <a:rPr sz="2600" b="1" spc="140" dirty="0">
                <a:solidFill>
                  <a:srgbClr val="1D2258"/>
                </a:solidFill>
                <a:latin typeface="HelveticaNeueLTStd-Bd"/>
                <a:cs typeface="HelveticaNeueLTStd-Bd"/>
              </a:rPr>
              <a:t> </a:t>
            </a:r>
            <a:r>
              <a:rPr sz="2600" b="1" spc="25" dirty="0">
                <a:solidFill>
                  <a:srgbClr val="1D2258"/>
                </a:solidFill>
                <a:latin typeface="HelveticaNeueLTStd-Bd"/>
                <a:cs typeface="HelveticaNeueLTStd-Bd"/>
              </a:rPr>
              <a:t>hands</a:t>
            </a:r>
            <a:endParaRPr sz="2600" dirty="0">
              <a:solidFill>
                <a:srgbClr val="1D2258"/>
              </a:solidFill>
              <a:latin typeface="HelveticaNeueLTStd-Bd"/>
              <a:cs typeface="HelveticaNeueLTStd-Bd"/>
            </a:endParaRPr>
          </a:p>
        </p:txBody>
      </p:sp>
      <p:sp>
        <p:nvSpPr>
          <p:cNvPr id="11"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b="1" spc="10" dirty="0">
                <a:solidFill>
                  <a:srgbClr val="4C4C4C"/>
                </a:solidFill>
              </a:rPr>
              <a:t>Principles</a:t>
            </a:r>
            <a:r>
              <a:rPr spc="10" dirty="0">
                <a:solidFill>
                  <a:srgbClr val="4C4C4C"/>
                </a:solidFill>
              </a:rPr>
              <a:t>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2"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6" name="object 6"/>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45" dirty="0"/>
              <a:t>Safety</a:t>
            </a:r>
          </a:p>
        </p:txBody>
      </p:sp>
      <p:sp>
        <p:nvSpPr>
          <p:cNvPr id="7" name="object 7"/>
          <p:cNvSpPr txBox="1"/>
          <p:nvPr/>
        </p:nvSpPr>
        <p:spPr>
          <a:xfrm>
            <a:off x="1958975" y="2715866"/>
            <a:ext cx="12260580" cy="4455160"/>
          </a:xfrm>
          <a:prstGeom prst="rect">
            <a:avLst/>
          </a:prstGeom>
        </p:spPr>
        <p:txBody>
          <a:bodyPr vert="horz" wrap="square" lIns="0" tIns="0" rIns="0" bIns="0" rtlCol="0">
            <a:spAutoFit/>
          </a:bodyPr>
          <a:lstStyle/>
          <a:p>
            <a:pPr marL="393065" indent="-380365">
              <a:lnSpc>
                <a:spcPct val="100000"/>
              </a:lnSpc>
              <a:buChar char="•"/>
              <a:tabLst>
                <a:tab pos="393700" algn="l"/>
              </a:tabLst>
            </a:pPr>
            <a:r>
              <a:rPr sz="3200" b="1" spc="15" dirty="0">
                <a:solidFill>
                  <a:srgbClr val="1D2258"/>
                </a:solidFill>
                <a:latin typeface="HelveticaNeueLTStd-Bd"/>
                <a:cs typeface="HelveticaNeueLTStd-Bd"/>
              </a:rPr>
              <a:t>Before </a:t>
            </a:r>
            <a:r>
              <a:rPr sz="3200" b="1" spc="20" dirty="0">
                <a:solidFill>
                  <a:srgbClr val="1D2258"/>
                </a:solidFill>
                <a:latin typeface="HelveticaNeueLTStd-Bd"/>
                <a:cs typeface="HelveticaNeueLTStd-Bd"/>
              </a:rPr>
              <a:t>you </a:t>
            </a:r>
            <a:r>
              <a:rPr sz="3200" b="1" spc="10" dirty="0">
                <a:solidFill>
                  <a:srgbClr val="1D2258"/>
                </a:solidFill>
                <a:latin typeface="HelveticaNeueLTStd-Bd"/>
                <a:cs typeface="HelveticaNeueLTStd-Bd"/>
              </a:rPr>
              <a:t>offer </a:t>
            </a:r>
            <a:r>
              <a:rPr sz="3200" b="1" spc="20" dirty="0">
                <a:solidFill>
                  <a:srgbClr val="1D2258"/>
                </a:solidFill>
                <a:latin typeface="HelveticaNeueLTStd-Bd"/>
                <a:cs typeface="HelveticaNeueLTStd-Bd"/>
              </a:rPr>
              <a:t>any help, you must </a:t>
            </a:r>
            <a:r>
              <a:rPr sz="3200" b="1" spc="15" dirty="0">
                <a:solidFill>
                  <a:srgbClr val="1D2258"/>
                </a:solidFill>
                <a:latin typeface="HelveticaNeueLTStd-Bd"/>
                <a:cs typeface="HelveticaNeueLTStd-Bd"/>
              </a:rPr>
              <a:t>remain</a:t>
            </a:r>
            <a:r>
              <a:rPr sz="3200" b="1" spc="290"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safe</a:t>
            </a:r>
            <a:endParaRPr sz="3200" dirty="0">
              <a:solidFill>
                <a:srgbClr val="1D2258"/>
              </a:solidFill>
              <a:latin typeface="HelveticaNeueLTStd-Bd"/>
              <a:cs typeface="HelveticaNeueLTStd-Bd"/>
            </a:endParaRPr>
          </a:p>
          <a:p>
            <a:pPr marL="393065" indent="-380365">
              <a:lnSpc>
                <a:spcPct val="100000"/>
              </a:lnSpc>
              <a:spcBef>
                <a:spcPts val="1955"/>
              </a:spcBef>
              <a:buChar char="•"/>
              <a:tabLst>
                <a:tab pos="393700" algn="l"/>
              </a:tabLst>
            </a:pPr>
            <a:r>
              <a:rPr sz="3200" b="1" spc="15" dirty="0">
                <a:solidFill>
                  <a:srgbClr val="1D2258"/>
                </a:solidFill>
                <a:latin typeface="HelveticaNeueLTStd-Bd"/>
                <a:cs typeface="HelveticaNeueLTStd-Bd"/>
              </a:rPr>
              <a:t>If </a:t>
            </a:r>
            <a:r>
              <a:rPr sz="3200" b="1" spc="20" dirty="0">
                <a:solidFill>
                  <a:srgbClr val="1D2258"/>
                </a:solidFill>
                <a:latin typeface="HelveticaNeueLTStd-Bd"/>
                <a:cs typeface="HelveticaNeueLTStd-Bd"/>
              </a:rPr>
              <a:t>you </a:t>
            </a:r>
            <a:r>
              <a:rPr sz="3200" b="1" spc="25" dirty="0">
                <a:solidFill>
                  <a:srgbClr val="1D2258"/>
                </a:solidFill>
                <a:latin typeface="HelveticaNeueLTStd-Bd"/>
                <a:cs typeface="HelveticaNeueLTStd-Bd"/>
              </a:rPr>
              <a:t>become </a:t>
            </a:r>
            <a:r>
              <a:rPr sz="3200" b="1" spc="15" dirty="0">
                <a:solidFill>
                  <a:srgbClr val="1D2258"/>
                </a:solidFill>
                <a:latin typeface="HelveticaNeueLTStd-Bd"/>
                <a:cs typeface="HelveticaNeueLTStd-Bd"/>
              </a:rPr>
              <a:t>injured, </a:t>
            </a:r>
            <a:r>
              <a:rPr sz="3200" b="1" spc="20" dirty="0">
                <a:solidFill>
                  <a:srgbClr val="1D2258"/>
                </a:solidFill>
                <a:latin typeface="HelveticaNeueLTStd-Bd"/>
                <a:cs typeface="HelveticaNeueLTStd-Bd"/>
              </a:rPr>
              <a:t>you will not </a:t>
            </a:r>
            <a:r>
              <a:rPr sz="3200" b="1" spc="15" dirty="0">
                <a:solidFill>
                  <a:srgbClr val="1D2258"/>
                </a:solidFill>
                <a:latin typeface="HelveticaNeueLTStd-Bd"/>
                <a:cs typeface="HelveticaNeueLTStd-Bd"/>
              </a:rPr>
              <a:t>be </a:t>
            </a:r>
            <a:r>
              <a:rPr sz="3200" b="1" spc="20" dirty="0">
                <a:solidFill>
                  <a:srgbClr val="1D2258"/>
                </a:solidFill>
                <a:latin typeface="HelveticaNeueLTStd-Bd"/>
                <a:cs typeface="HelveticaNeueLTStd-Bd"/>
              </a:rPr>
              <a:t>able </a:t>
            </a:r>
            <a:r>
              <a:rPr sz="3200" b="1" spc="15" dirty="0">
                <a:solidFill>
                  <a:srgbClr val="1D2258"/>
                </a:solidFill>
                <a:latin typeface="HelveticaNeueLTStd-Bd"/>
                <a:cs typeface="HelveticaNeueLTStd-Bd"/>
              </a:rPr>
              <a:t>to </a:t>
            </a:r>
            <a:r>
              <a:rPr sz="3200" b="1" spc="20" dirty="0">
                <a:solidFill>
                  <a:srgbClr val="1D2258"/>
                </a:solidFill>
                <a:latin typeface="HelveticaNeueLTStd-Bd"/>
                <a:cs typeface="HelveticaNeueLTStd-Bd"/>
              </a:rPr>
              <a:t>help the</a:t>
            </a:r>
            <a:r>
              <a:rPr sz="3200" b="1" spc="470"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victim</a:t>
            </a:r>
            <a:endParaRPr sz="3200" dirty="0">
              <a:solidFill>
                <a:srgbClr val="1D2258"/>
              </a:solidFill>
              <a:latin typeface="HelveticaNeueLTStd-Bd"/>
              <a:cs typeface="HelveticaNeueLTStd-Bd"/>
            </a:endParaRPr>
          </a:p>
          <a:p>
            <a:pPr marL="393065" indent="-380365">
              <a:lnSpc>
                <a:spcPct val="100000"/>
              </a:lnSpc>
              <a:spcBef>
                <a:spcPts val="1955"/>
              </a:spcBef>
              <a:buChar char="•"/>
              <a:tabLst>
                <a:tab pos="393700" algn="l"/>
              </a:tabLst>
            </a:pPr>
            <a:r>
              <a:rPr sz="3200" b="1" spc="25" dirty="0">
                <a:solidFill>
                  <a:srgbClr val="1D2258"/>
                </a:solidFill>
                <a:latin typeface="HelveticaNeueLTStd-Bd"/>
                <a:cs typeface="HelveticaNeueLTStd-Bd"/>
              </a:rPr>
              <a:t>Initiate </a:t>
            </a:r>
            <a:r>
              <a:rPr sz="3200" b="1" spc="5" dirty="0">
                <a:solidFill>
                  <a:srgbClr val="1D2258"/>
                </a:solidFill>
                <a:latin typeface="HelveticaNeueLTStd-Bd"/>
                <a:cs typeface="HelveticaNeueLTStd-Bd"/>
              </a:rPr>
              <a:t>care </a:t>
            </a:r>
            <a:r>
              <a:rPr sz="3200" b="1" spc="15" dirty="0">
                <a:solidFill>
                  <a:srgbClr val="1D2258"/>
                </a:solidFill>
                <a:latin typeface="HelveticaNeueLTStd-Bd"/>
                <a:cs typeface="HelveticaNeueLTStd-Bd"/>
              </a:rPr>
              <a:t>if </a:t>
            </a:r>
            <a:r>
              <a:rPr sz="3200" b="1" spc="20" dirty="0">
                <a:solidFill>
                  <a:srgbClr val="1D2258"/>
                </a:solidFill>
                <a:latin typeface="HelveticaNeueLTStd-Bd"/>
                <a:cs typeface="HelveticaNeueLTStd-Bd"/>
              </a:rPr>
              <a:t>the scene </a:t>
            </a:r>
            <a:r>
              <a:rPr sz="3200" b="1" spc="15" dirty="0">
                <a:solidFill>
                  <a:srgbClr val="1D2258"/>
                </a:solidFill>
                <a:latin typeface="HelveticaNeueLTStd-Bd"/>
                <a:cs typeface="HelveticaNeueLTStd-Bd"/>
              </a:rPr>
              <a:t>is </a:t>
            </a:r>
            <a:r>
              <a:rPr sz="3200" b="1" spc="20" dirty="0">
                <a:solidFill>
                  <a:srgbClr val="1D2258"/>
                </a:solidFill>
                <a:latin typeface="HelveticaNeueLTStd-Bd"/>
                <a:cs typeface="HelveticaNeueLTStd-Bd"/>
              </a:rPr>
              <a:t>safe for you </a:t>
            </a:r>
            <a:r>
              <a:rPr sz="3200" b="1" spc="15" dirty="0">
                <a:solidFill>
                  <a:srgbClr val="1D2258"/>
                </a:solidFill>
                <a:latin typeface="HelveticaNeueLTStd-Bd"/>
                <a:cs typeface="HelveticaNeueLTStd-Bd"/>
              </a:rPr>
              <a:t>to do</a:t>
            </a:r>
            <a:r>
              <a:rPr sz="3200" b="1" spc="430"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so</a:t>
            </a:r>
            <a:endParaRPr sz="3200" dirty="0">
              <a:solidFill>
                <a:srgbClr val="1D2258"/>
              </a:solidFill>
              <a:latin typeface="HelveticaNeueLTStd-Bd"/>
              <a:cs typeface="HelveticaNeueLTStd-Bd"/>
            </a:endParaRPr>
          </a:p>
          <a:p>
            <a:pPr marL="393065" marR="171450" indent="-380365">
              <a:lnSpc>
                <a:spcPct val="104200"/>
              </a:lnSpc>
              <a:spcBef>
                <a:spcPts val="1795"/>
              </a:spcBef>
              <a:buChar char="•"/>
              <a:tabLst>
                <a:tab pos="393700" algn="l"/>
              </a:tabLst>
            </a:pPr>
            <a:r>
              <a:rPr sz="3200" b="1" spc="20" dirty="0">
                <a:solidFill>
                  <a:srgbClr val="1D2258"/>
                </a:solidFill>
                <a:latin typeface="HelveticaNeueLTStd-Bd"/>
                <a:cs typeface="HelveticaNeueLTStd-Bd"/>
              </a:rPr>
              <a:t>If, </a:t>
            </a:r>
            <a:r>
              <a:rPr sz="3200" b="1" spc="15" dirty="0">
                <a:solidFill>
                  <a:srgbClr val="1D2258"/>
                </a:solidFill>
                <a:latin typeface="HelveticaNeueLTStd-Bd"/>
                <a:cs typeface="HelveticaNeueLTStd-Bd"/>
              </a:rPr>
              <a:t>at </a:t>
            </a:r>
            <a:r>
              <a:rPr sz="3200" b="1" spc="20" dirty="0">
                <a:solidFill>
                  <a:srgbClr val="1D2258"/>
                </a:solidFill>
                <a:latin typeface="HelveticaNeueLTStd-Bd"/>
                <a:cs typeface="HelveticaNeueLTStd-Bd"/>
              </a:rPr>
              <a:t>any time, your </a:t>
            </a:r>
            <a:r>
              <a:rPr sz="3200" b="1" spc="25" dirty="0">
                <a:solidFill>
                  <a:srgbClr val="1D2258"/>
                </a:solidFill>
                <a:latin typeface="HelveticaNeueLTStd-Bd"/>
                <a:cs typeface="HelveticaNeueLTStd-Bd"/>
              </a:rPr>
              <a:t>safety </a:t>
            </a:r>
            <a:r>
              <a:rPr sz="3200" b="1" spc="15" dirty="0">
                <a:solidFill>
                  <a:srgbClr val="1D2258"/>
                </a:solidFill>
                <a:latin typeface="HelveticaNeueLTStd-Bd"/>
                <a:cs typeface="HelveticaNeueLTStd-Bd"/>
              </a:rPr>
              <a:t>is </a:t>
            </a:r>
            <a:r>
              <a:rPr sz="3200" b="1" spc="20" dirty="0">
                <a:solidFill>
                  <a:srgbClr val="1D2258"/>
                </a:solidFill>
                <a:latin typeface="HelveticaNeueLTStd-Bd"/>
                <a:cs typeface="HelveticaNeueLTStd-Bd"/>
              </a:rPr>
              <a:t>threatened, </a:t>
            </a:r>
            <a:r>
              <a:rPr sz="3200" b="1" spc="25" dirty="0">
                <a:solidFill>
                  <a:srgbClr val="1D2258"/>
                </a:solidFill>
                <a:latin typeface="HelveticaNeueLTStd-Bd"/>
                <a:cs typeface="HelveticaNeueLTStd-Bd"/>
              </a:rPr>
              <a:t>attempt </a:t>
            </a:r>
            <a:r>
              <a:rPr sz="3200" b="1" spc="15" dirty="0">
                <a:solidFill>
                  <a:srgbClr val="1D2258"/>
                </a:solidFill>
                <a:latin typeface="HelveticaNeueLTStd-Bd"/>
                <a:cs typeface="HelveticaNeueLTStd-Bd"/>
              </a:rPr>
              <a:t>to </a:t>
            </a:r>
            <a:r>
              <a:rPr sz="3200" b="1" spc="20" dirty="0">
                <a:solidFill>
                  <a:srgbClr val="1D2258"/>
                </a:solidFill>
                <a:latin typeface="HelveticaNeueLTStd-Bd"/>
                <a:cs typeface="HelveticaNeueLTStd-Bd"/>
              </a:rPr>
              <a:t>remove  </a:t>
            </a:r>
            <a:r>
              <a:rPr sz="3200" b="1" spc="25" dirty="0">
                <a:solidFill>
                  <a:srgbClr val="1D2258"/>
                </a:solidFill>
                <a:latin typeface="HelveticaNeueLTStd-Bd"/>
                <a:cs typeface="HelveticaNeueLTStd-Bd"/>
              </a:rPr>
              <a:t>yourself </a:t>
            </a:r>
            <a:r>
              <a:rPr sz="3200" b="1" spc="5" dirty="0">
                <a:solidFill>
                  <a:srgbClr val="1D2258"/>
                </a:solidFill>
                <a:latin typeface="HelveticaNeueLTStd-Bd"/>
                <a:cs typeface="HelveticaNeueLTStd-Bd"/>
              </a:rPr>
              <a:t>from </a:t>
            </a:r>
            <a:r>
              <a:rPr sz="3200" b="1" spc="25" dirty="0">
                <a:solidFill>
                  <a:srgbClr val="1D2258"/>
                </a:solidFill>
                <a:latin typeface="HelveticaNeueLTStd-Bd"/>
                <a:cs typeface="HelveticaNeueLTStd-Bd"/>
              </a:rPr>
              <a:t>danger </a:t>
            </a:r>
            <a:r>
              <a:rPr sz="3200" b="1" spc="20" dirty="0">
                <a:solidFill>
                  <a:srgbClr val="1D2258"/>
                </a:solidFill>
                <a:latin typeface="HelveticaNeueLTStd-Bd"/>
                <a:cs typeface="HelveticaNeueLTStd-Bd"/>
              </a:rPr>
              <a:t>and </a:t>
            </a:r>
            <a:r>
              <a:rPr sz="3200" b="1" spc="30" dirty="0">
                <a:solidFill>
                  <a:srgbClr val="1D2258"/>
                </a:solidFill>
                <a:latin typeface="HelveticaNeueLTStd-Bd"/>
                <a:cs typeface="HelveticaNeueLTStd-Bd"/>
              </a:rPr>
              <a:t>find </a:t>
            </a:r>
            <a:r>
              <a:rPr sz="3200" b="1" dirty="0">
                <a:solidFill>
                  <a:srgbClr val="1D2258"/>
                </a:solidFill>
                <a:latin typeface="HelveticaNeueLTStd-Bd"/>
                <a:cs typeface="HelveticaNeueLTStd-Bd"/>
              </a:rPr>
              <a:t>a </a:t>
            </a:r>
            <a:r>
              <a:rPr sz="3200" b="1" spc="20" dirty="0">
                <a:solidFill>
                  <a:srgbClr val="1D2258"/>
                </a:solidFill>
                <a:latin typeface="HelveticaNeueLTStd-Bd"/>
                <a:cs typeface="HelveticaNeueLTStd-Bd"/>
              </a:rPr>
              <a:t>safe</a:t>
            </a:r>
            <a:r>
              <a:rPr sz="3200" b="1" spc="245"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location</a:t>
            </a:r>
            <a:endParaRPr sz="3200" dirty="0">
              <a:solidFill>
                <a:srgbClr val="1D2258"/>
              </a:solidFill>
              <a:latin typeface="HelveticaNeueLTStd-Bd"/>
              <a:cs typeface="HelveticaNeueLTStd-Bd"/>
            </a:endParaRPr>
          </a:p>
          <a:p>
            <a:pPr marL="393065" marR="770255" indent="-380365">
              <a:lnSpc>
                <a:spcPct val="104200"/>
              </a:lnSpc>
              <a:spcBef>
                <a:spcPts val="1795"/>
              </a:spcBef>
              <a:buChar char="•"/>
              <a:tabLst>
                <a:tab pos="393700" algn="l"/>
              </a:tabLst>
            </a:pPr>
            <a:r>
              <a:rPr sz="3200" b="1" spc="15" dirty="0">
                <a:solidFill>
                  <a:srgbClr val="1D2258"/>
                </a:solidFill>
                <a:latin typeface="HelveticaNeueLTStd-Bd"/>
                <a:cs typeface="HelveticaNeueLTStd-Bd"/>
              </a:rPr>
              <a:t>Protect </a:t>
            </a:r>
            <a:r>
              <a:rPr sz="3200" b="1" spc="25" dirty="0">
                <a:solidFill>
                  <a:srgbClr val="1D2258"/>
                </a:solidFill>
                <a:latin typeface="HelveticaNeueLTStd-Bd"/>
                <a:cs typeface="HelveticaNeueLTStd-Bd"/>
              </a:rPr>
              <a:t>yourself </a:t>
            </a:r>
            <a:r>
              <a:rPr sz="3200" b="1" spc="5" dirty="0">
                <a:solidFill>
                  <a:srgbClr val="1D2258"/>
                </a:solidFill>
                <a:latin typeface="HelveticaNeueLTStd-Bd"/>
                <a:cs typeface="HelveticaNeueLTStd-Bd"/>
              </a:rPr>
              <a:t>from </a:t>
            </a:r>
            <a:r>
              <a:rPr sz="3200" b="1" spc="30" dirty="0">
                <a:solidFill>
                  <a:srgbClr val="1D2258"/>
                </a:solidFill>
                <a:latin typeface="HelveticaNeueLTStd-Bd"/>
                <a:cs typeface="HelveticaNeueLTStd-Bd"/>
              </a:rPr>
              <a:t>blood-borne </a:t>
            </a:r>
            <a:r>
              <a:rPr sz="3200" b="1" spc="25" dirty="0">
                <a:solidFill>
                  <a:srgbClr val="1D2258"/>
                </a:solidFill>
                <a:latin typeface="HelveticaNeueLTStd-Bd"/>
                <a:cs typeface="HelveticaNeueLTStd-Bd"/>
              </a:rPr>
              <a:t>infections </a:t>
            </a:r>
            <a:r>
              <a:rPr sz="3200" b="1" spc="15" dirty="0">
                <a:solidFill>
                  <a:srgbClr val="1D2258"/>
                </a:solidFill>
                <a:latin typeface="HelveticaNeueLTStd-Bd"/>
                <a:cs typeface="HelveticaNeueLTStd-Bd"/>
              </a:rPr>
              <a:t>by </a:t>
            </a:r>
            <a:r>
              <a:rPr sz="3200" b="1" spc="30" dirty="0">
                <a:solidFill>
                  <a:srgbClr val="1D2258"/>
                </a:solidFill>
                <a:latin typeface="HelveticaNeueLTStd-Bd"/>
                <a:cs typeface="HelveticaNeueLTStd-Bd"/>
              </a:rPr>
              <a:t>wearing  </a:t>
            </a:r>
            <a:r>
              <a:rPr sz="3200" b="1" spc="25" dirty="0">
                <a:solidFill>
                  <a:srgbClr val="1D2258"/>
                </a:solidFill>
                <a:latin typeface="HelveticaNeueLTStd-Bd"/>
                <a:cs typeface="HelveticaNeueLTStd-Bd"/>
              </a:rPr>
              <a:t>gloves, </a:t>
            </a:r>
            <a:r>
              <a:rPr sz="3200" b="1" spc="15" dirty="0">
                <a:solidFill>
                  <a:srgbClr val="1D2258"/>
                </a:solidFill>
                <a:latin typeface="HelveticaNeueLTStd-Bd"/>
                <a:cs typeface="HelveticaNeueLTStd-Bd"/>
              </a:rPr>
              <a:t>if</a:t>
            </a:r>
            <a:r>
              <a:rPr sz="3200" b="1" spc="-5"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available</a:t>
            </a:r>
            <a:endParaRPr sz="3200" dirty="0">
              <a:solidFill>
                <a:srgbClr val="1D2258"/>
              </a:solidFill>
              <a:latin typeface="HelveticaNeueLTStd-Bd"/>
              <a:cs typeface="HelveticaNeueLTStd-Bd"/>
            </a:endParaRPr>
          </a:p>
        </p:txBody>
      </p:sp>
      <p:sp>
        <p:nvSpPr>
          <p:cNvPr id="13"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b="1" spc="10" dirty="0">
                <a:solidFill>
                  <a:srgbClr val="4C4C4C"/>
                </a:solidFill>
              </a:rPr>
              <a:t>Principles</a:t>
            </a:r>
            <a:r>
              <a:rPr spc="10" dirty="0">
                <a:solidFill>
                  <a:srgbClr val="4C4C4C"/>
                </a:solidFill>
              </a:rPr>
              <a:t>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4"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solidFill>
                  <a:srgbClr val="E22726"/>
                </a:solidFill>
              </a:rPr>
              <a:t>A</a:t>
            </a:r>
            <a:r>
              <a:rPr spc="30" dirty="0"/>
              <a:t>BCs </a:t>
            </a:r>
            <a:r>
              <a:rPr spc="20" dirty="0"/>
              <a:t>of</a:t>
            </a:r>
            <a:r>
              <a:rPr spc="75" dirty="0"/>
              <a:t> </a:t>
            </a:r>
            <a:r>
              <a:rPr spc="45" dirty="0"/>
              <a:t>Bleeding</a:t>
            </a:r>
          </a:p>
        </p:txBody>
      </p:sp>
      <p:sp>
        <p:nvSpPr>
          <p:cNvPr id="8" name="object 8"/>
          <p:cNvSpPr txBox="1"/>
          <p:nvPr/>
        </p:nvSpPr>
        <p:spPr>
          <a:xfrm>
            <a:off x="1257300" y="2106924"/>
            <a:ext cx="2519045" cy="73406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A •</a:t>
            </a:r>
            <a:r>
              <a:rPr sz="4800" b="1" spc="85" dirty="0">
                <a:solidFill>
                  <a:srgbClr val="FFFFFF"/>
                </a:solidFill>
                <a:latin typeface="HelveticaNeueLTStd-Bd"/>
                <a:cs typeface="HelveticaNeueLTStd-Bd"/>
              </a:rPr>
              <a:t> </a:t>
            </a:r>
            <a:r>
              <a:rPr sz="4800" b="1" spc="45" dirty="0">
                <a:solidFill>
                  <a:srgbClr val="FFFFFF"/>
                </a:solidFill>
                <a:latin typeface="HelveticaNeueLTStd-Bd"/>
                <a:cs typeface="HelveticaNeueLTStd-Bd"/>
              </a:rPr>
              <a:t>Alert</a:t>
            </a:r>
            <a:endParaRPr sz="4800">
              <a:latin typeface="HelveticaNeueLTStd-Bd"/>
              <a:cs typeface="HelveticaNeueLTStd-Bd"/>
            </a:endParaRPr>
          </a:p>
        </p:txBody>
      </p:sp>
      <p:sp>
        <p:nvSpPr>
          <p:cNvPr id="9" name="object 9"/>
          <p:cNvSpPr txBox="1"/>
          <p:nvPr/>
        </p:nvSpPr>
        <p:spPr>
          <a:xfrm>
            <a:off x="1257300" y="3300065"/>
            <a:ext cx="13634719" cy="3627754"/>
          </a:xfrm>
          <a:prstGeom prst="rect">
            <a:avLst/>
          </a:prstGeom>
        </p:spPr>
        <p:txBody>
          <a:bodyPr vert="horz" wrap="square" lIns="0" tIns="0" rIns="0" bIns="0" rtlCol="0">
            <a:spAutoFit/>
          </a:bodyPr>
          <a:lstStyle/>
          <a:p>
            <a:pPr marL="12700">
              <a:lnSpc>
                <a:spcPct val="100000"/>
              </a:lnSpc>
            </a:pPr>
            <a:r>
              <a:rPr sz="3200" b="1" spc="20" dirty="0">
                <a:solidFill>
                  <a:srgbClr val="27306B"/>
                </a:solidFill>
                <a:latin typeface="HelveticaNeueLTStd-Bd"/>
                <a:cs typeface="HelveticaNeueLTStd-Bd"/>
              </a:rPr>
              <a:t>Get</a:t>
            </a:r>
            <a:r>
              <a:rPr sz="3200" b="1" spc="-45" dirty="0">
                <a:solidFill>
                  <a:srgbClr val="27306B"/>
                </a:solidFill>
                <a:latin typeface="HelveticaNeueLTStd-Bd"/>
                <a:cs typeface="HelveticaNeueLTStd-Bd"/>
              </a:rPr>
              <a:t> </a:t>
            </a:r>
            <a:r>
              <a:rPr sz="3200" b="1" spc="30" dirty="0">
                <a:solidFill>
                  <a:srgbClr val="27306B"/>
                </a:solidFill>
                <a:latin typeface="HelveticaNeueLTStd-Bd"/>
                <a:cs typeface="HelveticaNeueLTStd-Bd"/>
              </a:rPr>
              <a:t>help</a:t>
            </a:r>
            <a:endParaRPr sz="3200">
              <a:latin typeface="HelveticaNeueLTStd-Bd"/>
              <a:cs typeface="HelveticaNeueLTStd-Bd"/>
            </a:endParaRPr>
          </a:p>
          <a:p>
            <a:pPr marL="393700" indent="-381000">
              <a:lnSpc>
                <a:spcPct val="100000"/>
              </a:lnSpc>
              <a:spcBef>
                <a:spcPts val="2160"/>
              </a:spcBef>
              <a:buChar char="•"/>
              <a:tabLst>
                <a:tab pos="393700" algn="l"/>
              </a:tabLst>
            </a:pPr>
            <a:r>
              <a:rPr sz="3000" spc="20" dirty="0">
                <a:solidFill>
                  <a:srgbClr val="27306B"/>
                </a:solidFill>
                <a:latin typeface="HelveticaNeueLTStd-Roman"/>
                <a:cs typeface="HelveticaNeueLTStd-Roman"/>
              </a:rPr>
              <a:t>Call 9-1-1 </a:t>
            </a:r>
            <a:r>
              <a:rPr sz="3000" spc="25" dirty="0">
                <a:solidFill>
                  <a:srgbClr val="27306B"/>
                </a:solidFill>
                <a:latin typeface="HelveticaNeueLTStd-Roman"/>
                <a:cs typeface="HelveticaNeueLTStd-Roman"/>
              </a:rPr>
              <a:t>yourself,</a:t>
            </a:r>
            <a:r>
              <a:rPr sz="3000" spc="80" dirty="0">
                <a:solidFill>
                  <a:srgbClr val="27306B"/>
                </a:solidFill>
                <a:latin typeface="HelveticaNeueLTStd-Roman"/>
                <a:cs typeface="HelveticaNeueLTStd-Roman"/>
              </a:rPr>
              <a:t> </a:t>
            </a:r>
            <a:r>
              <a:rPr sz="3000" spc="30" dirty="0">
                <a:solidFill>
                  <a:srgbClr val="27306B"/>
                </a:solidFill>
                <a:latin typeface="HelveticaNeueLTStd-Roman"/>
                <a:cs typeface="HelveticaNeueLTStd-Roman"/>
              </a:rPr>
              <a:t>OR</a:t>
            </a:r>
            <a:endParaRPr sz="3000">
              <a:latin typeface="HelveticaNeueLTStd-Roman"/>
              <a:cs typeface="HelveticaNeueLTStd-Roman"/>
            </a:endParaRPr>
          </a:p>
          <a:p>
            <a:pPr marL="393700" indent="-381000">
              <a:lnSpc>
                <a:spcPct val="100000"/>
              </a:lnSpc>
              <a:spcBef>
                <a:spcPts val="2200"/>
              </a:spcBef>
              <a:buChar char="•"/>
              <a:tabLst>
                <a:tab pos="393700" algn="l"/>
              </a:tabLst>
            </a:pPr>
            <a:r>
              <a:rPr sz="3000" spc="-65" dirty="0">
                <a:solidFill>
                  <a:srgbClr val="27306B"/>
                </a:solidFill>
                <a:latin typeface="HelveticaNeueLTStd-Roman"/>
                <a:cs typeface="HelveticaNeueLTStd-Roman"/>
              </a:rPr>
              <a:t>Tell </a:t>
            </a:r>
            <a:r>
              <a:rPr sz="3000" spc="25" dirty="0">
                <a:solidFill>
                  <a:srgbClr val="27306B"/>
                </a:solidFill>
                <a:latin typeface="HelveticaNeueLTStd-Roman"/>
                <a:cs typeface="HelveticaNeueLTStd-Roman"/>
              </a:rPr>
              <a:t>someone </a:t>
            </a:r>
            <a:r>
              <a:rPr sz="3000" spc="15" dirty="0">
                <a:solidFill>
                  <a:srgbClr val="27306B"/>
                </a:solidFill>
                <a:latin typeface="HelveticaNeueLTStd-Roman"/>
                <a:cs typeface="HelveticaNeueLTStd-Roman"/>
              </a:rPr>
              <a:t>to </a:t>
            </a:r>
            <a:r>
              <a:rPr sz="3000" spc="20" dirty="0">
                <a:solidFill>
                  <a:srgbClr val="27306B"/>
                </a:solidFill>
                <a:latin typeface="HelveticaNeueLTStd-Roman"/>
                <a:cs typeface="HelveticaNeueLTStd-Roman"/>
              </a:rPr>
              <a:t>call</a:t>
            </a:r>
            <a:r>
              <a:rPr sz="3000" spc="190" dirty="0">
                <a:solidFill>
                  <a:srgbClr val="27306B"/>
                </a:solidFill>
                <a:latin typeface="HelveticaNeueLTStd-Roman"/>
                <a:cs typeface="HelveticaNeueLTStd-Roman"/>
              </a:rPr>
              <a:t> </a:t>
            </a:r>
            <a:r>
              <a:rPr sz="3000" spc="30" dirty="0">
                <a:solidFill>
                  <a:srgbClr val="27306B"/>
                </a:solidFill>
                <a:latin typeface="HelveticaNeueLTStd-Roman"/>
                <a:cs typeface="HelveticaNeueLTStd-Roman"/>
              </a:rPr>
              <a:t>9-1-1</a:t>
            </a:r>
            <a:endParaRPr sz="3000">
              <a:latin typeface="HelveticaNeueLTStd-Roman"/>
              <a:cs typeface="HelveticaNeueLTStd-Roman"/>
            </a:endParaRPr>
          </a:p>
          <a:p>
            <a:pPr>
              <a:lnSpc>
                <a:spcPct val="100000"/>
              </a:lnSpc>
            </a:pPr>
            <a:endParaRPr sz="3000">
              <a:latin typeface="Times New Roman"/>
              <a:cs typeface="Times New Roman"/>
            </a:endParaRPr>
          </a:p>
          <a:p>
            <a:pPr marL="12700" marR="5080">
              <a:lnSpc>
                <a:spcPct val="100000"/>
              </a:lnSpc>
              <a:spcBef>
                <a:spcPts val="1989"/>
              </a:spcBef>
            </a:pPr>
            <a:r>
              <a:rPr sz="3200" b="1" spc="25" dirty="0">
                <a:solidFill>
                  <a:srgbClr val="27306B"/>
                </a:solidFill>
                <a:latin typeface="HelveticaNeueLTStd-Bd"/>
                <a:cs typeface="HelveticaNeueLTStd-Bd"/>
              </a:rPr>
              <a:t>Alerting </a:t>
            </a:r>
            <a:r>
              <a:rPr sz="3200" b="1" spc="20" dirty="0">
                <a:solidFill>
                  <a:srgbClr val="27306B"/>
                </a:solidFill>
                <a:latin typeface="HelveticaNeueLTStd-Bd"/>
                <a:cs typeface="HelveticaNeueLTStd-Bd"/>
              </a:rPr>
              <a:t>9-1-1 will </a:t>
            </a:r>
            <a:r>
              <a:rPr sz="3200" b="1" spc="25" dirty="0">
                <a:solidFill>
                  <a:srgbClr val="27306B"/>
                </a:solidFill>
                <a:latin typeface="HelveticaNeueLTStd-Bd"/>
                <a:cs typeface="HelveticaNeueLTStd-Bd"/>
              </a:rPr>
              <a:t>notify </a:t>
            </a:r>
            <a:r>
              <a:rPr sz="3200" b="1" spc="20" dirty="0">
                <a:solidFill>
                  <a:srgbClr val="27306B"/>
                </a:solidFill>
                <a:latin typeface="HelveticaNeueLTStd-Bd"/>
                <a:cs typeface="HelveticaNeueLTStd-Bd"/>
              </a:rPr>
              <a:t>and get </a:t>
            </a:r>
            <a:r>
              <a:rPr sz="3200" b="1" spc="25" dirty="0">
                <a:solidFill>
                  <a:srgbClr val="27306B"/>
                </a:solidFill>
                <a:latin typeface="HelveticaNeueLTStd-Bd"/>
                <a:cs typeface="HelveticaNeueLTStd-Bd"/>
              </a:rPr>
              <a:t>emergency medical </a:t>
            </a:r>
            <a:r>
              <a:rPr sz="3200" b="1" spc="20" dirty="0">
                <a:solidFill>
                  <a:srgbClr val="27306B"/>
                </a:solidFill>
                <a:latin typeface="HelveticaNeueLTStd-Bd"/>
                <a:cs typeface="HelveticaNeueLTStd-Bd"/>
              </a:rPr>
              <a:t>responders </a:t>
            </a:r>
            <a:r>
              <a:rPr sz="3200" b="1" spc="30" dirty="0">
                <a:solidFill>
                  <a:srgbClr val="27306B"/>
                </a:solidFill>
                <a:latin typeface="HelveticaNeueLTStd-Bd"/>
                <a:cs typeface="HelveticaNeueLTStd-Bd"/>
              </a:rPr>
              <a:t>and,  </a:t>
            </a:r>
            <a:r>
              <a:rPr sz="3200" b="1" spc="25" dirty="0">
                <a:solidFill>
                  <a:srgbClr val="27306B"/>
                </a:solidFill>
                <a:latin typeface="HelveticaNeueLTStd-Bd"/>
                <a:cs typeface="HelveticaNeueLTStd-Bd"/>
              </a:rPr>
              <a:t>depending </a:t>
            </a:r>
            <a:r>
              <a:rPr sz="3200" b="1" spc="15" dirty="0">
                <a:solidFill>
                  <a:srgbClr val="27306B"/>
                </a:solidFill>
                <a:latin typeface="HelveticaNeueLTStd-Bd"/>
                <a:cs typeface="HelveticaNeueLTStd-Bd"/>
              </a:rPr>
              <a:t>on </a:t>
            </a:r>
            <a:r>
              <a:rPr sz="3200" b="1" spc="20" dirty="0">
                <a:solidFill>
                  <a:srgbClr val="27306B"/>
                </a:solidFill>
                <a:latin typeface="HelveticaNeueLTStd-Bd"/>
                <a:cs typeface="HelveticaNeueLTStd-Bd"/>
              </a:rPr>
              <a:t>the </a:t>
            </a:r>
            <a:r>
              <a:rPr sz="3200" b="1" spc="25" dirty="0">
                <a:solidFill>
                  <a:srgbClr val="27306B"/>
                </a:solidFill>
                <a:latin typeface="HelveticaNeueLTStd-Bd"/>
                <a:cs typeface="HelveticaNeueLTStd-Bd"/>
              </a:rPr>
              <a:t>situation, police </a:t>
            </a:r>
            <a:r>
              <a:rPr sz="3200" b="1" spc="20" dirty="0">
                <a:solidFill>
                  <a:srgbClr val="27306B"/>
                </a:solidFill>
                <a:latin typeface="HelveticaNeueLTStd-Bd"/>
                <a:cs typeface="HelveticaNeueLTStd-Bd"/>
              </a:rPr>
              <a:t>officers </a:t>
            </a:r>
            <a:r>
              <a:rPr sz="3200" b="1" spc="15" dirty="0">
                <a:solidFill>
                  <a:srgbClr val="27306B"/>
                </a:solidFill>
                <a:latin typeface="HelveticaNeueLTStd-Bd"/>
                <a:cs typeface="HelveticaNeueLTStd-Bd"/>
              </a:rPr>
              <a:t>to respond to </a:t>
            </a:r>
            <a:r>
              <a:rPr sz="3200" b="1" spc="20" dirty="0">
                <a:solidFill>
                  <a:srgbClr val="27306B"/>
                </a:solidFill>
                <a:latin typeface="HelveticaNeueLTStd-Bd"/>
                <a:cs typeface="HelveticaNeueLTStd-Bd"/>
              </a:rPr>
              <a:t>the</a:t>
            </a:r>
            <a:r>
              <a:rPr sz="3200" b="1" spc="395" dirty="0">
                <a:solidFill>
                  <a:srgbClr val="27306B"/>
                </a:solidFill>
                <a:latin typeface="HelveticaNeueLTStd-Bd"/>
                <a:cs typeface="HelveticaNeueLTStd-Bd"/>
              </a:rPr>
              <a:t> </a:t>
            </a:r>
            <a:r>
              <a:rPr sz="3200" b="1" spc="30" dirty="0">
                <a:solidFill>
                  <a:srgbClr val="27306B"/>
                </a:solidFill>
                <a:latin typeface="HelveticaNeueLTStd-Bd"/>
                <a:cs typeface="HelveticaNeueLTStd-Bd"/>
              </a:rPr>
              <a:t>scene</a:t>
            </a:r>
            <a:endParaRPr sz="3200">
              <a:latin typeface="HelveticaNeueLTStd-Bd"/>
              <a:cs typeface="HelveticaNeueLTStd-Bd"/>
            </a:endParaRPr>
          </a:p>
        </p:txBody>
      </p:sp>
      <p:sp>
        <p:nvSpPr>
          <p:cNvPr id="15"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b="1" spc="10" dirty="0">
                <a:solidFill>
                  <a:srgbClr val="4C4C4C"/>
                </a:solidFill>
              </a:rPr>
              <a:t>A-Alert</a:t>
            </a:r>
            <a:r>
              <a:rPr spc="10" dirty="0">
                <a:solidFill>
                  <a:srgbClr val="4C4C4C"/>
                </a:solidFill>
              </a:rPr>
              <a: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6"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963</TotalTime>
  <Words>8344</Words>
  <Application>Microsoft Office PowerPoint</Application>
  <PresentationFormat>Custom</PresentationFormat>
  <Paragraphs>988</Paragraphs>
  <Slides>61</Slides>
  <Notes>61</Notes>
  <HiddenSlides>0</HiddenSlides>
  <MMClips>1</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PowerPoint Presentation</vt:lpstr>
      <vt:lpstr>PowerPoint Presentation</vt:lpstr>
      <vt:lpstr>This educational program is the product of a cooperative effort by:</vt:lpstr>
      <vt:lpstr>The focus of this program is on:</vt:lpstr>
      <vt:lpstr>PowerPoint Presentation</vt:lpstr>
      <vt:lpstr>Why Do I Need This Training?</vt:lpstr>
      <vt:lpstr>Primary Principles of Immediate Response</vt:lpstr>
      <vt:lpstr>Safety</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Bleeding control in children</vt:lpstr>
      <vt:lpstr>Blood Exposure</vt:lpstr>
      <vt:lpstr>Summary</vt:lpstr>
      <vt:lpstr>Conclusion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 pope</dc:creator>
  <cp:lastModifiedBy>camel</cp:lastModifiedBy>
  <cp:revision>80</cp:revision>
  <dcterms:created xsi:type="dcterms:W3CDTF">2016-09-26T10:30:34Z</dcterms:created>
  <dcterms:modified xsi:type="dcterms:W3CDTF">2018-03-07T18:20:42Z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2016-09-02T00:00:00Z</vt:filetime>
  </property>
  <property fmtid="{D5CDD505-2E9C-101B-9397-08002B2CF9AE}" pid="3" name="Creator">
    <vt:lpwstr>Adobe InDesign CC 2015 (Macintosh)</vt:lpwstr>
  </property>
  <property fmtid="{D5CDD505-2E9C-101B-9397-08002B2CF9AE}" pid="4" name="LastSaved">
    <vt:filetime>2016-09-26T00:00:00Z</vt:filetime>
  </property>
  <property fmtid="{D5CDD505-2E9C-101B-9397-08002B2CF9AE}" pid="5" name="_MarkAsFinal">
    <vt:bool>true</vt:bool>
  </property>
</Properties>
</file>